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sldIdLst>
    <p:sldId id="256" r:id="rId2"/>
    <p:sldId id="299" r:id="rId3"/>
    <p:sldId id="300" r:id="rId4"/>
    <p:sldId id="301" r:id="rId5"/>
    <p:sldId id="291" r:id="rId6"/>
    <p:sldId id="302" r:id="rId7"/>
    <p:sldId id="303" r:id="rId8"/>
    <p:sldId id="296" r:id="rId9"/>
    <p:sldId id="284" r:id="rId10"/>
    <p:sldId id="292" r:id="rId11"/>
    <p:sldId id="294" r:id="rId12"/>
    <p:sldId id="30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0000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6" autoAdjust="0"/>
    <p:restoredTop sz="94660"/>
  </p:normalViewPr>
  <p:slideViewPr>
    <p:cSldViewPr>
      <p:cViewPr>
        <p:scale>
          <a:sx n="66" d="100"/>
          <a:sy n="66" d="100"/>
        </p:scale>
        <p:origin x="-2150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A104F-6116-4A88-BC2E-7D19B67DF143}" type="datetimeFigureOut">
              <a:rPr lang="ru-RU" smtClean="0"/>
              <a:pPr/>
              <a:t>03.03.2023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D89C6-FA2E-4EAE-A074-16140E9BF69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9510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6D89C6-FA2E-4EAE-A074-16140E9BF691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A3DE1-FC0D-45B5-96DF-10A2B517E7BA}" type="datetimeFigureOut">
              <a:rPr lang="ru-RU"/>
              <a:pPr>
                <a:defRPr/>
              </a:pPr>
              <a:t>03.03.2023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C6BAEC8-0B58-438B-BA98-E70DCFFFB8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9CC3D-BBA2-4D28-80EE-C79D2989B273}" type="datetimeFigureOut">
              <a:rPr lang="ru-RU"/>
              <a:pPr>
                <a:defRPr/>
              </a:pPr>
              <a:t>03.03.2023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70577-0589-4296-BC58-137FD2BD06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DEE6B-0184-4C51-859A-8F95A53AC697}" type="datetimeFigureOut">
              <a:rPr lang="ru-RU"/>
              <a:pPr>
                <a:defRPr/>
              </a:pPr>
              <a:t>03.03.2023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6EC53-378E-448F-99B4-AD5D816A92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DE099-3264-433E-A17A-B6509E1287D9}" type="datetimeFigureOut">
              <a:rPr lang="ru-RU"/>
              <a:pPr>
                <a:defRPr/>
              </a:pPr>
              <a:t>03.03.2023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81AF3-042E-485C-B738-AB79DC0D98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9D650-1C96-4605-9359-5AE1544BC2EA}" type="datetimeFigureOut">
              <a:rPr lang="ru-RU"/>
              <a:pPr>
                <a:defRPr/>
              </a:pPr>
              <a:t>03.03.2023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24AA3-4C65-4669-B0F8-33A6F982D5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C02AE-F457-47C7-A690-29F6E9A46009}" type="datetimeFigureOut">
              <a:rPr lang="ru-RU"/>
              <a:pPr>
                <a:defRPr/>
              </a:pPr>
              <a:t>03.03.2023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CD618-110C-433C-97CF-37F09416D1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1EBBD35-3BAD-4D22-9315-A1DFF0378626}" type="datetimeFigureOut">
              <a:rPr lang="ru-RU"/>
              <a:pPr>
                <a:defRPr/>
              </a:pPr>
              <a:t>03.03.2023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11417BE-779A-48F4-80C9-2ADB89E45D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A92F8-4241-493F-98CA-108728F21B4B}" type="datetimeFigureOut">
              <a:rPr lang="ru-RU"/>
              <a:pPr>
                <a:defRPr/>
              </a:pPr>
              <a:t>03.03.2023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F18D4-9E55-4F3C-8B4A-549CE6F1AA5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FF967-8F01-45FF-B079-298F7EC94319}" type="datetimeFigureOut">
              <a:rPr lang="ru-RU"/>
              <a:pPr>
                <a:defRPr/>
              </a:pPr>
              <a:t>03.03.2023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B0FCC-1DD2-4D7D-8E87-E7AC998008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8FA77-5554-4174-9E91-7922176017EE}" type="datetimeFigureOut">
              <a:rPr lang="ru-RU"/>
              <a:pPr>
                <a:defRPr/>
              </a:pPr>
              <a:t>03.03.2023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DDEF7-D080-4549-8267-325EB8AF65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7925D-B9DD-44BA-9F80-CCCF67DDCBE8}" type="datetimeFigureOut">
              <a:rPr lang="ru-RU"/>
              <a:pPr>
                <a:defRPr/>
              </a:pPr>
              <a:t>03.03.2023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CC3C5-92AB-4A6B-916F-C7F2CF3188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D4FA98FE-640E-4912-8C9C-9A1C1E9C5EEF}" type="datetimeFigureOut">
              <a:rPr lang="ru-RU"/>
              <a:pPr>
                <a:defRPr/>
              </a:pPr>
              <a:t>03.03.2023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B59AEF1-F87C-4ADB-97A8-2C79EAF91A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85" r:id="rId2"/>
    <p:sldLayoutId id="2147483786" r:id="rId3"/>
    <p:sldLayoutId id="2147483787" r:id="rId4"/>
    <p:sldLayoutId id="2147483794" r:id="rId5"/>
    <p:sldLayoutId id="2147483795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znanio.ru/media/interaktiv-dlya-roditelej-na-temu-kak-sformirovat-samostoyatelnost-u-rebenka-280697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konsultaciya-dlya-roditelej-vospityvaem-samostoyatelnost-5537565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podrastu.ru/doshkolnoe-obuchenie/samostoyatelnost-rebenka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500063" y="571500"/>
            <a:ext cx="8143875" cy="1828800"/>
          </a:xfrm>
        </p:spPr>
        <p:txBody>
          <a:bodyPr/>
          <a:lstStyle/>
          <a:p>
            <a:pPr algn="ctr" eaLnBrk="1" hangingPunct="1"/>
            <a:r>
              <a:rPr lang="ru-RU" b="1" dirty="0" smtClean="0"/>
              <a:t>Родительское собрание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169174"/>
          </a:xfrm>
        </p:spPr>
        <p:txBody>
          <a:bodyPr/>
          <a:lstStyle/>
          <a:p>
            <a:pPr algn="ctr"/>
            <a:r>
              <a:rPr lang="ru-RU" dirty="0" smtClean="0"/>
              <a:t>Памятка</a:t>
            </a:r>
          </a:p>
          <a:p>
            <a:pPr marL="623887" indent="-514350">
              <a:buAutoNum type="arabicPeriod"/>
            </a:pPr>
            <a:r>
              <a:rPr lang="ru-RU" sz="1800" dirty="0" smtClean="0"/>
              <a:t>Приучайте к самостоятельности в выполнении домашних поручений</a:t>
            </a:r>
          </a:p>
          <a:p>
            <a:pPr marL="623887" indent="-514350">
              <a:buAutoNum type="arabicPeriod"/>
            </a:pPr>
            <a:r>
              <a:rPr lang="ru-RU" sz="1800" dirty="0" smtClean="0"/>
              <a:t>Не делайте за ребенка то, что он может сам</a:t>
            </a:r>
          </a:p>
          <a:p>
            <a:pPr marL="623887" indent="-514350">
              <a:buAutoNum type="arabicPeriod"/>
            </a:pPr>
            <a:r>
              <a:rPr lang="ru-RU" sz="1800" dirty="0" smtClean="0"/>
              <a:t>Привлекайте  к обсуждению , выслушивайте  и принимайте его мнение. В конфликтах ищите компромисс</a:t>
            </a:r>
          </a:p>
          <a:p>
            <a:pPr marL="623887" indent="-514350">
              <a:buAutoNum type="arabicPeriod"/>
            </a:pPr>
            <a:r>
              <a:rPr lang="ru-RU" sz="1800" dirty="0" smtClean="0"/>
              <a:t>«не стойте над душой», если он отвлекся, поинтересуйтесь успехами.</a:t>
            </a:r>
          </a:p>
          <a:p>
            <a:pPr marL="623887" indent="-514350">
              <a:buAutoNum type="arabicPeriod"/>
            </a:pPr>
            <a:r>
              <a:rPr lang="ru-RU" sz="1800" dirty="0" smtClean="0"/>
              <a:t>Не «разжевывайте» задания, простройте вместе  </a:t>
            </a:r>
            <a:r>
              <a:rPr lang="ru-RU" sz="1800" b="1" dirty="0" smtClean="0"/>
              <a:t>план</a:t>
            </a:r>
            <a:r>
              <a:rPr lang="ru-RU" sz="1800" dirty="0" smtClean="0"/>
              <a:t> действия- он должен сам научиться понимать </a:t>
            </a:r>
            <a:r>
              <a:rPr lang="ru-RU" sz="1800" b="1" dirty="0" smtClean="0"/>
              <a:t>инструкцию</a:t>
            </a:r>
            <a:r>
              <a:rPr lang="ru-RU" sz="1800" dirty="0" smtClean="0"/>
              <a:t>. Пойдите на хитрость , пусть объяснит, что вы не поняли, работайте со словарями вместе</a:t>
            </a:r>
          </a:p>
          <a:p>
            <a:pPr marL="623887" indent="-514350">
              <a:buAutoNum type="arabicPeriod"/>
            </a:pPr>
            <a:r>
              <a:rPr lang="ru-RU" sz="1800" dirty="0" smtClean="0"/>
              <a:t>Преодолевать отвлекаемость – приучите работать по часам (чувство времени)</a:t>
            </a:r>
          </a:p>
          <a:p>
            <a:pPr marL="623887" indent="-514350">
              <a:buAutoNum type="arabicPeriod"/>
            </a:pPr>
            <a:r>
              <a:rPr lang="ru-RU" sz="1800" dirty="0" smtClean="0"/>
              <a:t>Приучайте </a:t>
            </a:r>
            <a:r>
              <a:rPr lang="ru-RU" sz="1800" dirty="0"/>
              <a:t>рассчитывать время, чтобы успеть все, а не за счет сделанных «кое – как  уроков» </a:t>
            </a:r>
            <a:r>
              <a:rPr lang="ru-RU" sz="1800" dirty="0" smtClean="0"/>
              <a:t>.</a:t>
            </a:r>
          </a:p>
          <a:p>
            <a:pPr marL="623887" indent="-514350">
              <a:buAutoNum type="arabicPeriod"/>
            </a:pPr>
            <a:r>
              <a:rPr lang="ru-RU" sz="1800" dirty="0" smtClean="0"/>
              <a:t>Обустройте </a:t>
            </a:r>
            <a:r>
              <a:rPr lang="ru-RU" sz="1800" dirty="0"/>
              <a:t>постоянное удобное место, где приятно </a:t>
            </a:r>
            <a:r>
              <a:rPr lang="ru-RU" sz="1800" dirty="0" smtClean="0"/>
              <a:t>заниматься</a:t>
            </a:r>
          </a:p>
          <a:p>
            <a:pPr marL="623887" indent="-514350">
              <a:buAutoNum type="arabicPeriod"/>
            </a:pPr>
            <a:r>
              <a:rPr lang="ru-RU" sz="1800" dirty="0" smtClean="0"/>
              <a:t>Не </a:t>
            </a:r>
            <a:r>
              <a:rPr lang="ru-RU" sz="1800" dirty="0"/>
              <a:t>позволяйте выполнять уроки при включенном телевизоре, </a:t>
            </a:r>
            <a:r>
              <a:rPr lang="ru-RU" sz="1800" dirty="0" smtClean="0"/>
              <a:t>компьютере.</a:t>
            </a:r>
          </a:p>
          <a:p>
            <a:pPr marL="623887" indent="-514350">
              <a:buAutoNum type="arabicPeriod"/>
            </a:pPr>
            <a:r>
              <a:rPr lang="ru-RU" sz="1800" dirty="0" smtClean="0"/>
              <a:t>Составьте </a:t>
            </a:r>
            <a:r>
              <a:rPr lang="ru-RU" sz="1800" dirty="0"/>
              <a:t>список  - что положить  в </a:t>
            </a:r>
            <a:r>
              <a:rPr lang="ru-RU" sz="1800" dirty="0" smtClean="0"/>
              <a:t>портфель</a:t>
            </a:r>
          </a:p>
          <a:p>
            <a:pPr marL="623887" indent="-514350">
              <a:buAutoNum type="arabicPeriod"/>
            </a:pPr>
            <a:r>
              <a:rPr lang="ru-RU" sz="1800" dirty="0" smtClean="0"/>
              <a:t>Держите </a:t>
            </a:r>
            <a:r>
              <a:rPr lang="ru-RU" sz="1800" dirty="0"/>
              <a:t>данное вами слово. Иначе ребенок привыкнет «пропускать мимо ушей</a:t>
            </a:r>
            <a:r>
              <a:rPr lang="ru-RU" sz="1800" dirty="0" smtClean="0"/>
              <a:t>».</a:t>
            </a:r>
          </a:p>
          <a:p>
            <a:pPr marL="623887" indent="-514350">
              <a:buAutoNum type="arabicPeriod"/>
            </a:pPr>
            <a:r>
              <a:rPr lang="ru-RU" sz="1800" dirty="0" smtClean="0"/>
              <a:t>Не </a:t>
            </a:r>
            <a:r>
              <a:rPr lang="ru-RU" sz="1800" dirty="0"/>
              <a:t>забывайте, что у ребенка есть право на собственное мнение, право самому принимать решение и нести за него ответственность.</a:t>
            </a:r>
          </a:p>
          <a:p>
            <a:pPr marL="623887" indent="-514350">
              <a:buAutoNum type="arabicPeriod"/>
            </a:pPr>
            <a:endParaRPr lang="ru-RU" sz="1800" dirty="0" smtClean="0"/>
          </a:p>
          <a:p>
            <a:pPr marL="623887" indent="-514350">
              <a:buAutoNum type="arabicPeriod"/>
            </a:pPr>
            <a:endParaRPr lang="ru-RU" sz="2400" dirty="0" smtClean="0"/>
          </a:p>
          <a:p>
            <a:pPr marL="623887" indent="-514350">
              <a:buAutoNum type="arabicPeriod"/>
            </a:pPr>
            <a:endParaRPr lang="ru-RU" sz="2400" dirty="0" smtClean="0"/>
          </a:p>
          <a:p>
            <a:pPr marL="623887" indent="-514350">
              <a:buAutoNum type="arabicPeriod"/>
            </a:pPr>
            <a:endParaRPr lang="ru-RU" sz="2400" dirty="0" smtClean="0"/>
          </a:p>
          <a:p>
            <a:pPr marL="623887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48072"/>
          </a:xfrm>
        </p:spPr>
        <p:txBody>
          <a:bodyPr/>
          <a:lstStyle/>
          <a:p>
            <a:r>
              <a:rPr lang="ru-RU" sz="3200" dirty="0" smtClean="0"/>
              <a:t>Решение собрания: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579296" cy="5089054"/>
          </a:xfrm>
        </p:spPr>
        <p:txBody>
          <a:bodyPr/>
          <a:lstStyle/>
          <a:p>
            <a:pPr marL="623887" indent="-514350">
              <a:buFont typeface="+mj-lt"/>
              <a:buAutoNum type="arabicPeriod"/>
            </a:pPr>
            <a:r>
              <a:rPr lang="ru-RU" sz="2400" dirty="0" smtClean="0"/>
              <a:t>Постепенно снимайте с себя заботу и ответственность за учебу и личные дела, передавайте их ребенку</a:t>
            </a:r>
          </a:p>
          <a:p>
            <a:pPr marL="623887" indent="-514350">
              <a:buFont typeface="+mj-lt"/>
              <a:buAutoNum type="arabicPeriod"/>
            </a:pPr>
            <a:r>
              <a:rPr lang="ru-RU" sz="2400" dirty="0" smtClean="0"/>
              <a:t>Наберитесь терпения</a:t>
            </a:r>
          </a:p>
          <a:p>
            <a:pPr marL="623887" indent="-514350">
              <a:buFont typeface="+mj-lt"/>
              <a:buAutoNum type="arabicPeriod"/>
            </a:pPr>
            <a:r>
              <a:rPr lang="ru-RU" sz="2400" dirty="0" smtClean="0"/>
              <a:t>Позвольте </a:t>
            </a:r>
            <a:r>
              <a:rPr lang="ru-RU" sz="2400" dirty="0"/>
              <a:t>ребенку встретиться с </a:t>
            </a:r>
            <a:r>
              <a:rPr lang="ru-RU" sz="2400" b="1" dirty="0"/>
              <a:t>негативными</a:t>
            </a:r>
            <a:r>
              <a:rPr lang="ru-RU" sz="2400" dirty="0"/>
              <a:t> </a:t>
            </a:r>
            <a:r>
              <a:rPr lang="ru-RU" sz="2400" b="1" dirty="0"/>
              <a:t>последствиями</a:t>
            </a:r>
            <a:r>
              <a:rPr lang="ru-RU" sz="2400" dirty="0"/>
              <a:t> несделанных уроков, пусть учится быть самостоятельным и </a:t>
            </a:r>
            <a:r>
              <a:rPr lang="ru-RU" sz="2400" b="1" dirty="0" smtClean="0"/>
              <a:t>ответственным</a:t>
            </a:r>
          </a:p>
          <a:p>
            <a:pPr marL="623887" indent="-514350">
              <a:buFont typeface="+mj-lt"/>
              <a:buAutoNum type="arabicPeriod"/>
            </a:pPr>
            <a:r>
              <a:rPr lang="ru-RU" sz="2400" dirty="0" smtClean="0"/>
              <a:t>Дайте </a:t>
            </a:r>
            <a:r>
              <a:rPr lang="ru-RU" sz="2400" dirty="0"/>
              <a:t>ребенку </a:t>
            </a:r>
            <a:r>
              <a:rPr lang="ru-RU" sz="2400" b="1" dirty="0"/>
              <a:t>постоянное</a:t>
            </a:r>
            <a:r>
              <a:rPr lang="ru-RU" sz="2400" dirty="0"/>
              <a:t> домашнее </a:t>
            </a:r>
            <a:r>
              <a:rPr lang="ru-RU" sz="2400" b="1" dirty="0" smtClean="0"/>
              <a:t>поручение</a:t>
            </a:r>
          </a:p>
          <a:p>
            <a:pPr marL="623887" indent="-514350">
              <a:buFont typeface="+mj-lt"/>
              <a:buAutoNum type="arabicPeriod"/>
            </a:pPr>
            <a:r>
              <a:rPr lang="ru-RU" sz="2400" dirty="0" smtClean="0"/>
              <a:t>Составить  </a:t>
            </a:r>
            <a:r>
              <a:rPr lang="ru-RU" sz="2400" dirty="0"/>
              <a:t>дневник « Мои продвижения»</a:t>
            </a:r>
          </a:p>
          <a:p>
            <a:pPr marL="623887" indent="-514350">
              <a:buFont typeface="+mj-lt"/>
              <a:buAutoNum type="arabicPeriod"/>
            </a:pPr>
            <a:endParaRPr lang="ru-RU" sz="2400" dirty="0" smtClean="0"/>
          </a:p>
          <a:p>
            <a:pPr marL="623887" indent="-514350">
              <a:buNone/>
            </a:pPr>
            <a:r>
              <a:rPr lang="ru-RU" sz="2400" dirty="0" smtClean="0"/>
              <a:t>Помните</a:t>
            </a:r>
            <a:r>
              <a:rPr lang="ru-RU" sz="2400" dirty="0"/>
              <a:t>,  нынешние мальчики и девочки-  будущие отцы,  мужья, матери и жены - должны уметь брать ответственность на себя за свои поступки, самостоятельно принимать решения, планировать, </a:t>
            </a:r>
          </a:p>
          <a:p>
            <a:pPr marL="623887" indent="-514350">
              <a:buNone/>
            </a:pPr>
            <a:endParaRPr lang="ru-RU" sz="2400" dirty="0"/>
          </a:p>
          <a:p>
            <a:pPr marL="623887" indent="-514350">
              <a:buFont typeface="+mj-lt"/>
              <a:buAutoNum type="arabicPeriod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96952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287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500" b="100000" l="667" r="100000">
                        <a14:foregroundMark x1="6333" y1="70179" x2="13222" y2="788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7469"/>
          <a:stretch/>
        </p:blipFill>
        <p:spPr>
          <a:xfrm>
            <a:off x="663199" y="620688"/>
            <a:ext cx="7200800" cy="560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59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324350"/>
          </a:xfrm>
        </p:spPr>
        <p:txBody>
          <a:bodyPr/>
          <a:lstStyle/>
          <a:p>
            <a:pPr marL="109537" indent="0">
              <a:buNone/>
            </a:pPr>
            <a:r>
              <a:rPr lang="ru-RU" dirty="0"/>
              <a:t>Чужими зубами невозможно жевать</a:t>
            </a:r>
            <a:r>
              <a:rPr lang="ru-RU" dirty="0" smtClean="0"/>
              <a:t>.</a:t>
            </a:r>
          </a:p>
          <a:p>
            <a:pPr marL="109537" indent="0">
              <a:buNone/>
            </a:pPr>
            <a:endParaRPr lang="ru-RU" dirty="0"/>
          </a:p>
          <a:p>
            <a:pPr marL="109537" indent="0">
              <a:buNone/>
            </a:pPr>
            <a:r>
              <a:rPr lang="ru-RU" dirty="0" smtClean="0"/>
              <a:t>Водила заручку – получила белоручку.</a:t>
            </a:r>
          </a:p>
          <a:p>
            <a:pPr marL="109537" indent="0">
              <a:buNone/>
            </a:pPr>
            <a:endParaRPr lang="ru-RU" dirty="0"/>
          </a:p>
          <a:p>
            <a:pPr marL="109537" indent="0">
              <a:buNone/>
            </a:pPr>
            <a:r>
              <a:rPr lang="ru-RU" dirty="0" smtClean="0"/>
              <a:t>Неразумная опека хуже беспризорности. </a:t>
            </a:r>
          </a:p>
          <a:p>
            <a:pPr marL="109537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99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612158" cy="1066800"/>
          </a:xfrm>
        </p:spPr>
        <p:txBody>
          <a:bodyPr/>
          <a:lstStyle/>
          <a:p>
            <a:pPr algn="ctr"/>
            <a:r>
              <a:rPr lang="ru-RU" dirty="0" smtClean="0"/>
              <a:t>Тема: </a:t>
            </a:r>
            <a:r>
              <a:rPr lang="ru-RU" dirty="0" smtClean="0"/>
              <a:t>как воспитать самостоятельность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035" y="2132856"/>
            <a:ext cx="8229600" cy="1800200"/>
          </a:xfrm>
        </p:spPr>
        <p:txBody>
          <a:bodyPr/>
          <a:lstStyle/>
          <a:p>
            <a:pPr marL="109537" indent="0">
              <a:buNone/>
            </a:pPr>
            <a:r>
              <a:rPr lang="ru-RU" i="1" dirty="0"/>
              <a:t>«Самостоятельность ребёнка не развивается сама по себе, а воспитывается».</a:t>
            </a:r>
            <a:endParaRPr lang="ru-RU" dirty="0"/>
          </a:p>
          <a:p>
            <a:pPr marL="109537" indent="0" algn="r">
              <a:buNone/>
            </a:pPr>
            <a:r>
              <a:rPr lang="ru-RU" dirty="0" smtClean="0"/>
              <a:t>Сухомлинский В. А.</a:t>
            </a:r>
            <a:endParaRPr lang="ru-RU" dirty="0"/>
          </a:p>
          <a:p>
            <a:pPr marL="109537" indent="0"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62070" y="3717032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2101693" y="4005064"/>
            <a:ext cx="666794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 kern="1200">
                <a:solidFill>
                  <a:srgbClr val="A04DA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537" indent="0">
              <a:buFont typeface="Georgia" pitchFamily="18" charset="0"/>
              <a:buNone/>
            </a:pPr>
            <a:r>
              <a:rPr lang="ru-RU" dirty="0" smtClean="0"/>
              <a:t>Определить понятие самостоятельности. Причины не самостоятельности у детей. Узнать методы работы по воспитанию самостоятельности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95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20080"/>
          </a:xfrm>
        </p:spPr>
        <p:txBody>
          <a:bodyPr/>
          <a:lstStyle/>
          <a:p>
            <a:r>
              <a:rPr lang="ru-RU" sz="2800" b="1" dirty="0" smtClean="0">
                <a:latin typeface="Arial" charset="0"/>
              </a:rPr>
              <a:t>Результаты анкетирования учащихся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19256" cy="5233070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3"/>
                </a:solidFill>
              </a:rPr>
              <a:t>Как ты выполняешь домашнее задание</a:t>
            </a:r>
          </a:p>
          <a:p>
            <a:pPr>
              <a:buNone/>
            </a:pPr>
            <a:r>
              <a:rPr lang="ru-RU" sz="1800" b="1" dirty="0" smtClean="0"/>
              <a:t>Самостоятельно – 10         сложные с родителями - 7</a:t>
            </a:r>
          </a:p>
          <a:p>
            <a:pPr>
              <a:buNone/>
            </a:pPr>
            <a:r>
              <a:rPr lang="ru-RU" sz="1800" b="1" dirty="0" smtClean="0"/>
              <a:t>Иногда помогают -5</a:t>
            </a:r>
          </a:p>
          <a:p>
            <a:pPr>
              <a:buNone/>
            </a:pPr>
            <a:r>
              <a:rPr lang="ru-RU" sz="1800" b="1" dirty="0" smtClean="0"/>
              <a:t>С родителями – 4</a:t>
            </a:r>
          </a:p>
          <a:p>
            <a:pPr>
              <a:buNone/>
            </a:pPr>
            <a:r>
              <a:rPr lang="ru-RU" sz="1800" b="1" dirty="0" smtClean="0"/>
              <a:t>Под контролем родителей</a:t>
            </a:r>
          </a:p>
          <a:p>
            <a:r>
              <a:rPr lang="ru-RU" sz="2400" dirty="0" smtClean="0">
                <a:solidFill>
                  <a:schemeClr val="accent3"/>
                </a:solidFill>
              </a:rPr>
              <a:t>Какое у тебя дома постоянное поручение?</a:t>
            </a:r>
          </a:p>
          <a:p>
            <a:pPr>
              <a:buNone/>
            </a:pPr>
            <a:r>
              <a:rPr lang="ru-RU" sz="2000" dirty="0" smtClean="0"/>
              <a:t>Делать уроки - 8</a:t>
            </a:r>
          </a:p>
          <a:p>
            <a:pPr>
              <a:buNone/>
            </a:pPr>
            <a:r>
              <a:rPr lang="ru-RU" sz="2000" dirty="0" smtClean="0"/>
              <a:t>Пылесосить – 3                              убирать снег</a:t>
            </a:r>
          </a:p>
          <a:p>
            <a:pPr>
              <a:buNone/>
            </a:pPr>
            <a:r>
              <a:rPr lang="ru-RU" sz="2000" dirty="0" smtClean="0"/>
              <a:t>Мыть посуду – 3		готовить с мамой – 1</a:t>
            </a:r>
          </a:p>
          <a:p>
            <a:pPr>
              <a:buNone/>
            </a:pPr>
            <a:r>
              <a:rPr lang="ru-RU" sz="2000" dirty="0" smtClean="0"/>
              <a:t>Прибирать в комнате – 4         выносить мусор – 2</a:t>
            </a:r>
          </a:p>
          <a:p>
            <a:pPr>
              <a:buNone/>
            </a:pPr>
            <a:r>
              <a:rPr lang="ru-RU" sz="2000" dirty="0" smtClean="0"/>
              <a:t>Ухаживать за животными -2</a:t>
            </a:r>
          </a:p>
          <a:p>
            <a:pPr>
              <a:buNone/>
            </a:pPr>
            <a:r>
              <a:rPr lang="ru-RU" sz="2000" b="1" dirty="0" smtClean="0"/>
              <a:t>Пришел и поесть , у меня нет поручений - 2, помыть руки, переодеться, нет постоянных, посмотреть в дневник, сделать уроки и отдыхать, играть с братом,  сходить на тренировку.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949280"/>
            <a:ext cx="8229600" cy="1066800"/>
          </a:xfrm>
        </p:spPr>
        <p:txBody>
          <a:bodyPr/>
          <a:lstStyle/>
          <a:p>
            <a:r>
              <a:rPr lang="en-US" sz="1600" dirty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znanio.ru/media/interaktiv-dlya-roditelej-na-temu-kak-sformirovat-samostoyatelnost-u-rebenka-2806971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324350"/>
          </a:xfrm>
        </p:spPr>
        <p:txBody>
          <a:bodyPr/>
          <a:lstStyle/>
          <a:p>
            <a:pPr marL="109537" indent="0">
              <a:buNone/>
            </a:pPr>
            <a:r>
              <a:rPr lang="ru-RU" dirty="0"/>
              <a:t>Самостоятельность - умение ставить цель и добиваться её, решать свои проблемы за счёт себя, способность подчинять своё поведение собственным взглядам, готовность осуществлять деятельность без опоры на постороннюю помощь.</a:t>
            </a:r>
          </a:p>
        </p:txBody>
      </p:sp>
    </p:spTree>
    <p:extLst>
      <p:ext uri="{BB962C8B-B14F-4D97-AF65-F5344CB8AC3E}">
        <p14:creationId xmlns:p14="http://schemas.microsoft.com/office/powerpoint/2010/main" val="329435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835" y="692696"/>
            <a:ext cx="8229600" cy="1066800"/>
          </a:xfrm>
        </p:spPr>
        <p:txBody>
          <a:bodyPr/>
          <a:lstStyle/>
          <a:p>
            <a:r>
              <a:rPr lang="ru-RU" dirty="0" smtClean="0"/>
              <a:t>Признаки самостоятельности: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6"/>
          <a:stretch/>
        </p:blipFill>
        <p:spPr bwMode="auto">
          <a:xfrm>
            <a:off x="135616" y="1933091"/>
            <a:ext cx="9027527" cy="4270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2955" y="6431304"/>
            <a:ext cx="861284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infourok.ru/konsultaciya-dlya-roditelej-vospityvaem-samostoyatelnost-5537565.html</a:t>
            </a:r>
            <a:endParaRPr lang="ru-RU" sz="1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04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712968" cy="58811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Причины :</a:t>
            </a:r>
          </a:p>
          <a:p>
            <a:pPr marL="915987" lvl="1" indent="-514350">
              <a:buFont typeface="+mj-lt"/>
              <a:buAutoNum type="arabicPeriod"/>
            </a:pPr>
            <a:r>
              <a:rPr lang="ru-RU" dirty="0"/>
              <a:t> </a:t>
            </a:r>
            <a:r>
              <a:rPr lang="ru-RU" dirty="0" smtClean="0">
                <a:solidFill>
                  <a:schemeClr val="tx1"/>
                </a:solidFill>
              </a:rPr>
              <a:t>Чрезмерный контроль</a:t>
            </a:r>
          </a:p>
          <a:p>
            <a:pPr marL="915987" lvl="1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Постоянная помощь</a:t>
            </a:r>
            <a:endParaRPr lang="ru-RU" dirty="0">
              <a:solidFill>
                <a:schemeClr val="tx1"/>
              </a:solidFill>
            </a:endParaRPr>
          </a:p>
          <a:p>
            <a:pPr marL="915987" lvl="1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Недооцениваем возможности ребёнка</a:t>
            </a:r>
            <a:r>
              <a:rPr lang="ru-RU" dirty="0"/>
              <a:t>. </a:t>
            </a:r>
            <a:endParaRPr lang="ru-RU" dirty="0" smtClean="0"/>
          </a:p>
          <a:p>
            <a:pPr marL="915987" lvl="1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Скупы на  похвалу, но очень скоры на </a:t>
            </a:r>
            <a:r>
              <a:rPr lang="ru-RU" dirty="0" smtClean="0">
                <a:solidFill>
                  <a:schemeClr val="tx1"/>
                </a:solidFill>
              </a:rPr>
              <a:t>критику</a:t>
            </a:r>
          </a:p>
          <a:p>
            <a:pPr marL="915987" lvl="1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Показываем пример несамостоятельности или лени </a:t>
            </a:r>
            <a:r>
              <a:rPr lang="ru-RU" dirty="0" smtClean="0">
                <a:solidFill>
                  <a:schemeClr val="tx1"/>
                </a:solidFill>
              </a:rPr>
              <a:t>сами</a:t>
            </a:r>
          </a:p>
          <a:p>
            <a:pPr marL="915987" lvl="1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Низкая самооценка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6309320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podrastu.ru/doshkolnoe-obuchenie/samostoyatelnost-rebenka.html</a:t>
            </a:r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568952" cy="1080120"/>
          </a:xfrm>
        </p:spPr>
        <p:txBody>
          <a:bodyPr/>
          <a:lstStyle/>
          <a:p>
            <a:r>
              <a:rPr lang="ru-RU" sz="3600" dirty="0" smtClean="0"/>
              <a:t>Пути решения: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4945038"/>
          </a:xfrm>
        </p:spPr>
        <p:txBody>
          <a:bodyPr/>
          <a:lstStyle/>
          <a:p>
            <a:pPr marL="623887" indent="-514350">
              <a:buNone/>
            </a:pPr>
            <a:r>
              <a:rPr lang="ru-RU" b="1" dirty="0" smtClean="0"/>
              <a:t>1</a:t>
            </a:r>
            <a:r>
              <a:rPr lang="ru-RU" sz="2400" b="1" dirty="0" smtClean="0"/>
              <a:t>.Формировать  адекватную самооценку </a:t>
            </a:r>
            <a:r>
              <a:rPr lang="ru-RU" sz="2400" dirty="0" smtClean="0"/>
              <a:t>(Записать на секцию, для общения со </a:t>
            </a:r>
            <a:r>
              <a:rPr lang="ru-RU" sz="2400" dirty="0" err="1" smtClean="0"/>
              <a:t>сверстнками</a:t>
            </a:r>
            <a:r>
              <a:rPr lang="ru-RU" sz="2400" dirty="0" smtClean="0"/>
              <a:t>)</a:t>
            </a:r>
          </a:p>
          <a:p>
            <a:pPr marL="623887" indent="-514350">
              <a:buNone/>
            </a:pPr>
            <a:r>
              <a:rPr lang="ru-RU" sz="2400" dirty="0" smtClean="0"/>
              <a:t>2.</a:t>
            </a:r>
            <a:r>
              <a:rPr lang="ru-RU" sz="2400" b="1" dirty="0" smtClean="0"/>
              <a:t> Приобщать к реальным делам семьи </a:t>
            </a:r>
            <a:r>
              <a:rPr lang="ru-RU" sz="2400" dirty="0" smtClean="0"/>
              <a:t>(давать поручения)</a:t>
            </a:r>
          </a:p>
          <a:p>
            <a:pPr marL="623887" indent="-514350">
              <a:buNone/>
            </a:pPr>
            <a:r>
              <a:rPr lang="ru-RU" sz="2400" dirty="0" smtClean="0"/>
              <a:t>3.</a:t>
            </a:r>
            <a:r>
              <a:rPr lang="ru-RU" sz="2400" b="1" dirty="0" smtClean="0"/>
              <a:t> Развивать силу воли у ребенка </a:t>
            </a:r>
            <a:r>
              <a:rPr lang="ru-RU" sz="2400" dirty="0" smtClean="0"/>
              <a:t>(поддерживать когда ему трудно)</a:t>
            </a:r>
          </a:p>
          <a:p>
            <a:pPr marL="623887" indent="-514350">
              <a:buNone/>
            </a:pPr>
            <a:r>
              <a:rPr lang="ru-RU" sz="2400" dirty="0"/>
              <a:t>4</a:t>
            </a:r>
            <a:r>
              <a:rPr lang="ru-RU" sz="2400" b="1" dirty="0"/>
              <a:t>.Учить  </a:t>
            </a:r>
            <a:r>
              <a:rPr lang="ru-RU" sz="2400" b="1" dirty="0" smtClean="0"/>
              <a:t>планировать( </a:t>
            </a:r>
            <a:r>
              <a:rPr lang="ru-RU" sz="2400" dirty="0" smtClean="0"/>
              <a:t>составить  </a:t>
            </a:r>
            <a:r>
              <a:rPr lang="ru-RU" sz="2400" dirty="0"/>
              <a:t>дневник « Мои продвижения», «Режим дня</a:t>
            </a:r>
            <a:r>
              <a:rPr lang="ru-RU" sz="2400" dirty="0" smtClean="0"/>
              <a:t>»)</a:t>
            </a:r>
            <a:endParaRPr lang="ru-RU" sz="2400" b="1" dirty="0" smtClean="0"/>
          </a:p>
          <a:p>
            <a:pPr marL="623887" indent="-514350">
              <a:buNone/>
            </a:pPr>
            <a:r>
              <a:rPr lang="ru-RU" sz="2400" b="1" dirty="0" smtClean="0"/>
              <a:t>5. Учить ответственности </a:t>
            </a:r>
            <a:r>
              <a:rPr lang="ru-RU" sz="2400" dirty="0" smtClean="0"/>
              <a:t>(Через наказание или запрета, самостоятельное делание </a:t>
            </a:r>
            <a:r>
              <a:rPr lang="ru-RU" sz="2400" dirty="0" err="1" smtClean="0"/>
              <a:t>Дз</a:t>
            </a:r>
            <a:r>
              <a:rPr lang="ru-RU" sz="2400" dirty="0" smtClean="0"/>
              <a:t>, оценка = результат)</a:t>
            </a:r>
          </a:p>
          <a:p>
            <a:pPr marL="623887" indent="-514350">
              <a:buNone/>
            </a:pPr>
            <a:endParaRPr lang="ru-RU" dirty="0"/>
          </a:p>
          <a:p>
            <a:pPr marL="623887" indent="-514350">
              <a:buNone/>
            </a:pPr>
            <a:endParaRPr lang="ru-RU" b="1" dirty="0"/>
          </a:p>
          <a:p>
            <a:pPr marL="623887" indent="-514350">
              <a:buNone/>
            </a:pPr>
            <a:endParaRPr lang="ru-RU" b="1" dirty="0" smtClean="0"/>
          </a:p>
          <a:p>
            <a:pPr marL="623887" indent="-514350">
              <a:buNone/>
            </a:pPr>
            <a:r>
              <a:rPr lang="ru-RU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1202</TotalTime>
  <Words>499</Words>
  <Application>Microsoft Office PowerPoint</Application>
  <PresentationFormat>Экран (4:3)</PresentationFormat>
  <Paragraphs>72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Родительское собрание </vt:lpstr>
      <vt:lpstr>Презентация PowerPoint</vt:lpstr>
      <vt:lpstr>Презентация PowerPoint</vt:lpstr>
      <vt:lpstr>Тема: как воспитать самостоятельность </vt:lpstr>
      <vt:lpstr>Результаты анкетирования учащихся</vt:lpstr>
      <vt:lpstr>https://znanio.ru/media/interaktiv-dlya-roditelej-na-temu-kak-sformirovat-samostoyatelnost-u-rebenka-2806971 </vt:lpstr>
      <vt:lpstr>Признаки самостоятельности:</vt:lpstr>
      <vt:lpstr>Презентация PowerPoint</vt:lpstr>
      <vt:lpstr>Пути решения:</vt:lpstr>
      <vt:lpstr>Презентация PowerPoint</vt:lpstr>
      <vt:lpstr>Решение собрания: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№3</dc:title>
  <dc:creator>Дорофеева М.Ю.</dc:creator>
  <cp:lastModifiedBy>пк</cp:lastModifiedBy>
  <cp:revision>115</cp:revision>
  <dcterms:created xsi:type="dcterms:W3CDTF">2008-01-18T19:10:01Z</dcterms:created>
  <dcterms:modified xsi:type="dcterms:W3CDTF">2023-03-03T05:05:49Z</dcterms:modified>
</cp:coreProperties>
</file>