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revisionInfo.xml" ContentType="application/vnd.ms-powerpoint.revisioninfo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8" r:id="rId4"/>
    <p:sldId id="265" r:id="rId5"/>
    <p:sldId id="263" r:id="rId6"/>
    <p:sldId id="261" r:id="rId7"/>
    <p:sldId id="267" r:id="rId8"/>
    <p:sldId id="262" r:id="rId9"/>
    <p:sldId id="266" r:id="rId10"/>
    <p:sldId id="260" r:id="rId11"/>
    <p:sldId id="259" r:id="rId12"/>
    <p:sldId id="268" r:id="rId13"/>
  </p:sldIdLst>
  <p:sldSz cx="12192000" cy="6858000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1DD79A8-2EB5-4E5E-8E2A-DD498919A6F5}" v="451" dt="2023-05-31T02:59:24.472"/>
    <p1510:client id="{190BC9F2-1AC1-4C49-8C23-85715269BD40}" v="205" dt="2023-05-30T07:26:11.374"/>
    <p1510:client id="{CCB99BED-8D42-49EA-B211-83DB7EBB8754}" v="435" dt="2023-05-31T02:08:54.736"/>
  </p1510:revLst>
</p1510:revInfo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72" d="100"/>
          <a:sy n="72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microsoft.com/office/2015/10/relationships/revisionInfo" Target="revisionInfo.xml" /><Relationship Id="rId19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5.jpeg" /><Relationship Id="rId3" Type="http://schemas.openxmlformats.org/officeDocument/2006/relationships/image" Target="../media/image26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7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8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3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Relationship Id="rId3" Type="http://schemas.openxmlformats.org/officeDocument/2006/relationships/image" Target="../media/image5.jpeg" /><Relationship Id="rId4" Type="http://schemas.openxmlformats.org/officeDocument/2006/relationships/image" Target="../media/image6.jpeg" /><Relationship Id="rId5" Type="http://schemas.openxmlformats.org/officeDocument/2006/relationships/image" Target="../media/image7.jpeg" /><Relationship Id="rId6" Type="http://schemas.openxmlformats.org/officeDocument/2006/relationships/image" Target="../media/image8.jpeg" /><Relationship Id="rId7" Type="http://schemas.openxmlformats.org/officeDocument/2006/relationships/image" Target="../media/image9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Relationship Id="rId4" Type="http://schemas.openxmlformats.org/officeDocument/2006/relationships/image" Target="../media/image12.jpeg" /><Relationship Id="rId5" Type="http://schemas.openxmlformats.org/officeDocument/2006/relationships/image" Target="../media/image13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Relationship Id="rId4" Type="http://schemas.openxmlformats.org/officeDocument/2006/relationships/image" Target="../media/image16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Relationship Id="rId3" Type="http://schemas.openxmlformats.org/officeDocument/2006/relationships/image" Target="../media/image18.jpeg" /><Relationship Id="rId4" Type="http://schemas.openxmlformats.org/officeDocument/2006/relationships/image" Target="../media/image19.jpeg" /><Relationship Id="rId5" Type="http://schemas.openxmlformats.org/officeDocument/2006/relationships/image" Target="../media/image20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Relationship Id="rId4" Type="http://schemas.openxmlformats.org/officeDocument/2006/relationships/image" Target="../media/image23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4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1DD1A8A-57D5-4A81-AD04-532B043C56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10B13F98-8242-D5C5-3BE1-31B5DCDB64F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7999" b="-1"/>
          <a:stretch>
            <a:fillRect/>
          </a:stretch>
        </p:blipFill>
        <p:spPr>
          <a:xfrm>
            <a:off x="-3047" y="10"/>
            <a:ext cx="12191999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07891EC-4501-44ED-A8C8-B11B6DB767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97280" y="325550"/>
            <a:ext cx="10058400" cy="357477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ru-RU" sz="5200">
                <a:solidFill>
                  <a:srgbClr val="FFFFFF"/>
                </a:solidFill>
                <a:cs typeface="Calibri Light"/>
              </a:rPr>
              <a:t>Отчет музыкального руководителя </a:t>
            </a:r>
            <a:br>
              <a:rPr lang="ru-RU" sz="5200">
                <a:solidFill>
                  <a:srgbClr val="FFFFFF"/>
                </a:solidFill>
                <a:cs typeface="Calibri Light"/>
              </a:rPr>
            </a:br>
            <a:r>
              <a:rPr lang="ru-RU" sz="5200">
                <a:solidFill>
                  <a:srgbClr val="FFFFFF"/>
                </a:solidFill>
                <a:cs typeface="Calibri Light"/>
              </a:rPr>
              <a:t>за 2022-2023 учебный год.</a:t>
            </a:r>
            <a:br>
              <a:rPr lang="ru-RU" sz="5200">
                <a:solidFill>
                  <a:srgbClr val="FFFFFF"/>
                </a:solidFill>
                <a:cs typeface="Calibri Light"/>
              </a:rPr>
            </a:br>
            <a:endParaRPr lang="ru-RU" sz="5200">
              <a:solidFill>
                <a:srgbClr val="FFFF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0051" y="4072043"/>
            <a:ext cx="10058400" cy="12827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>
                <a:solidFill>
                  <a:srgbClr val="FFFFFF"/>
                </a:solidFill>
                <a:cs typeface="Calibri"/>
              </a:rPr>
              <a:t>Подготовила Щербакова Юлия Александровна</a:t>
            </a:r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D775A1-938C-00BD-58DE-BB7DFD38D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2A1933D6-116B-AC0C-9D17-90818F7E44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1214" y="602800"/>
            <a:ext cx="6392511" cy="4351338"/>
          </a:xfrm>
        </p:spPr>
      </p:pic>
      <p:pic>
        <p:nvPicPr>
          <p:cNvPr id="5" name="Рисунок 4" descr="Изображение выглядит как текст, доска&#10;&#10;Автоматически созданное описание">
            <a:extLst>
              <a:ext uri="{FF2B5EF4-FFF2-40B4-BE49-F238E27FC236}">
                <a16:creationId xmlns:a16="http://schemas.microsoft.com/office/drawing/2014/main" id="{498DEF02-8586-42D0-AD17-D561D46B57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7638" y="926250"/>
            <a:ext cx="4281666" cy="5895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72846"/>
      </p:ext>
    </p:extLst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339CEB-4A6D-545D-4F4B-458BFFB5E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/>
              <a:t>Выступление на Последнем звонке в </a:t>
            </a:r>
            <a:br>
              <a:rPr lang="ru-RU"/>
            </a:br>
            <a:r>
              <a:rPr lang="ru-RU"/>
              <a:t>МОУ ИРМО «Марковская СОШ»</a:t>
            </a:r>
          </a:p>
        </p:txBody>
      </p:sp>
      <p:pic>
        <p:nvPicPr>
          <p:cNvPr id="4" name="Рисунок 4" descr="Изображение выглядит как человек, позирование, стена, группа&#10;&#10;Автоматически созданное описание">
            <a:extLst>
              <a:ext uri="{FF2B5EF4-FFF2-40B4-BE49-F238E27FC236}">
                <a16:creationId xmlns:a16="http://schemas.microsoft.com/office/drawing/2014/main" id="{E024855D-C882-06D7-DE9B-224A6CBB2F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46208" y="1891886"/>
            <a:ext cx="5899584" cy="4351338"/>
          </a:xfrm>
        </p:spPr>
      </p:pic>
    </p:spTree>
    <p:extLst>
      <p:ext uri="{BB962C8B-B14F-4D97-AF65-F5344CB8AC3E}">
        <p14:creationId xmlns:p14="http://schemas.microsoft.com/office/powerpoint/2010/main" val="2473662975"/>
      </p:ext>
    </p:extLst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63ADC7-6B9B-6E61-1B6E-DD8B3C430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6434" y="365125"/>
            <a:ext cx="3259077" cy="5227292"/>
          </a:xfrm>
        </p:spPr>
        <p:txBody>
          <a:bodyPr/>
          <a:lstStyle/>
          <a:p>
            <a:r>
              <a:rPr lang="ru-RU"/>
              <a:t>Выпускные</a:t>
            </a:r>
          </a:p>
        </p:txBody>
      </p:sp>
      <p:pic>
        <p:nvPicPr>
          <p:cNvPr id="4" name="Рисунок 4" descr="Изображение выглядит как в помещении, стена, потолок, украшенный&#10;&#10;Автоматически созданное описание">
            <a:extLst>
              <a:ext uri="{FF2B5EF4-FFF2-40B4-BE49-F238E27FC236}">
                <a16:creationId xmlns:a16="http://schemas.microsoft.com/office/drawing/2014/main" id="{3EBD7634-CE13-A8C1-B68B-C77945FCE0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6489" y="269364"/>
            <a:ext cx="8425695" cy="6319271"/>
          </a:xfrm>
        </p:spPr>
      </p:pic>
    </p:spTree>
    <p:extLst>
      <p:ext uri="{BB962C8B-B14F-4D97-AF65-F5344CB8AC3E}">
        <p14:creationId xmlns:p14="http://schemas.microsoft.com/office/powerpoint/2010/main" val="993905338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88C63C-1EA4-2FD9-A82F-7D0642F6A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ru-RU" sz="5400">
                <a:cs typeface="Calibri Light"/>
              </a:rPr>
              <a:t>Цель:</a:t>
            </a:r>
            <a:endParaRPr lang="ru-RU" sz="5400"/>
          </a:p>
        </p:txBody>
      </p:sp>
      <p:sp>
        <p:nvSpPr>
          <p:cNvPr id="11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C9E5BBE-6D09-05CA-F33F-391895981D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br>
              <a:rPr lang="en-US" sz="2200" b="1">
                <a:latin typeface="Calibri Light" panose="020f0302020204030204"/>
                <a:cs typeface="Calibri Light"/>
              </a:rPr>
            </a:br>
            <a:r>
              <a:rPr lang="en-US" sz="2200" err="1">
                <a:latin typeface="Calibri Light" panose="020f0302020204030204"/>
                <a:cs typeface="Calibri Light"/>
              </a:rPr>
              <a:t>Развитие музыкальных, </a:t>
            </a:r>
            <a:endParaRPr lang="ru-RU" sz="220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2200" err="1">
                <a:latin typeface="Calibri Light" panose="020f0302020204030204"/>
                <a:cs typeface="Calibri Light"/>
              </a:rPr>
              <a:t>творческих способностей детей в</a:t>
            </a:r>
            <a:endParaRPr lang="ru-RU" sz="2200">
              <a:latin typeface="Calibri" panose="020f0502020204030204"/>
              <a:cs typeface="Calibri"/>
            </a:endParaRPr>
          </a:p>
          <a:p>
            <a:pPr marL="0" indent="0">
              <a:buNone/>
            </a:pPr>
            <a:r>
              <a:rPr lang="en-US" sz="2200" err="1">
                <a:latin typeface="Calibri Light" panose="020f0302020204030204"/>
                <a:cs typeface="Calibri Light"/>
              </a:rPr>
              <a:t>различных видах деятельности с </a:t>
            </a:r>
            <a:endParaRPr lang="ru-RU" sz="2200">
              <a:latin typeface="Calibri" panose="020f0502020204030204"/>
              <a:cs typeface="Calibri"/>
            </a:endParaRPr>
          </a:p>
          <a:p>
            <a:pPr marL="0" indent="0">
              <a:buNone/>
            </a:pPr>
            <a:r>
              <a:rPr lang="en-US" sz="2200" err="1">
                <a:latin typeface="Calibri Light" panose="020f0302020204030204"/>
                <a:cs typeface="Calibri Light"/>
              </a:rPr>
              <a:t>учетом индивидуальных </a:t>
            </a:r>
            <a:endParaRPr lang="ru-RU" sz="2200">
              <a:latin typeface="Calibri" panose="020f0502020204030204"/>
              <a:cs typeface="Calibri"/>
            </a:endParaRPr>
          </a:p>
          <a:p>
            <a:pPr marL="0" indent="0">
              <a:buNone/>
            </a:pPr>
            <a:r>
              <a:rPr lang="en-US" sz="2200" err="1">
                <a:latin typeface="Calibri Light" panose="020f0302020204030204"/>
                <a:cs typeface="Calibri Light"/>
              </a:rPr>
              <a:t>возможностей.</a:t>
            </a:r>
            <a:endParaRPr lang="ru-RU" sz="2200">
              <a:cs typeface="Calibri"/>
            </a:endParaRPr>
          </a:p>
        </p:txBody>
      </p:sp>
      <p:pic>
        <p:nvPicPr>
          <p:cNvPr id="4" name="Рисунок 4" descr="Изображение выглядит как человек, пол, ребенок, в помещении&#10;&#10;Автоматически созданное описание">
            <a:extLst>
              <a:ext uri="{FF2B5EF4-FFF2-40B4-BE49-F238E27FC236}">
                <a16:creationId xmlns:a16="http://schemas.microsoft.com/office/drawing/2014/main" id="{ABF35778-0D2A-87C6-DFDF-45994843DDB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565" r="35531" b="-1"/>
          <a:stretch>
            <a:fillRect/>
          </a:stretch>
        </p:blipFill>
        <p:spPr>
          <a:xfrm>
            <a:off x="5311702" y="10"/>
            <a:ext cx="6878775" cy="6857990"/>
          </a:xfrm>
          <a:custGeom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22338423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19" name="Rectangle 14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857057-7780-AF53-AB09-E8657ADE0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ru-RU" sz="5400">
                <a:cs typeface="Calibri Light"/>
              </a:rPr>
              <a:t>Задачи: </a:t>
            </a:r>
          </a:p>
        </p:txBody>
      </p:sp>
      <p:sp>
        <p:nvSpPr>
          <p:cNvPr id="20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55C1C05-D50C-8FB2-15A0-CD4012B6FA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ru-RU" sz="2000">
                <a:cs typeface="Calibri"/>
              </a:rPr>
              <a:t>Формирование основ музыкальной культуры дошкольников;</a:t>
            </a:r>
          </a:p>
          <a:p>
            <a:r>
              <a:rPr lang="ru-RU" sz="2000">
                <a:cs typeface="Calibri"/>
              </a:rPr>
              <a:t>Формирование ценностных ориентаций средствами музыкального искусства; </a:t>
            </a:r>
          </a:p>
          <a:p>
            <a:r>
              <a:rPr lang="ru-RU" sz="2000">
                <a:cs typeface="Calibri"/>
              </a:rPr>
              <a:t>Обеспечение эмоционально-психологического благополучия, охраны и укрепление здоровья </a:t>
            </a:r>
          </a:p>
        </p:txBody>
      </p:sp>
      <p:pic>
        <p:nvPicPr>
          <p:cNvPr id="4" name="Рисунок 4" descr="Изображение выглядит как человек, ребенок, в помещении, молодой&#10;&#10;Автоматически созданное описание">
            <a:extLst>
              <a:ext uri="{FF2B5EF4-FFF2-40B4-BE49-F238E27FC236}">
                <a16:creationId xmlns:a16="http://schemas.microsoft.com/office/drawing/2014/main" id="{2A713136-F78A-BBBE-1CA8-47350DF72BB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2386" r="12386"/>
          <a:stretch>
            <a:fillRect/>
          </a:stretch>
        </p:blipFill>
        <p:spPr>
          <a:xfrm>
            <a:off x="5311702" y="10"/>
            <a:ext cx="6878775" cy="6857990"/>
          </a:xfrm>
          <a:custGeom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24018936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19" name="Rectangle 14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857057-7780-AF53-AB09-E8657ADE0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939" y="3427031"/>
            <a:ext cx="4368602" cy="1956841"/>
          </a:xfrm>
        </p:spPr>
        <p:txBody>
          <a:bodyPr anchor="b">
            <a:normAutofit fontScale="90000"/>
          </a:bodyPr>
          <a:lstStyle/>
          <a:p>
            <a:r>
              <a:rPr lang="ru-RU" sz="5400">
                <a:ea typeface="Calibri Light"/>
                <a:cs typeface="Calibri Light"/>
              </a:rPr>
              <a:t>Разработка МРППС способствует формированию основ музыкальности.</a:t>
            </a:r>
          </a:p>
        </p:txBody>
      </p:sp>
      <p:sp>
        <p:nvSpPr>
          <p:cNvPr id="20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5" descr="Изображение выглядит как стена, в помещении, пол, стол&#10;&#10;Автоматически созданное описание">
            <a:extLst>
              <a:ext uri="{FF2B5EF4-FFF2-40B4-BE49-F238E27FC236}">
                <a16:creationId xmlns:a16="http://schemas.microsoft.com/office/drawing/2014/main" id="{A76A05D9-5B67-ACBC-CC0D-159B8A77E5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73191" y="114674"/>
            <a:ext cx="2975450" cy="3320668"/>
          </a:xfrm>
        </p:spPr>
      </p:pic>
      <p:pic>
        <p:nvPicPr>
          <p:cNvPr id="6" name="Рисунок 6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1F296435-783D-8B7F-A399-D9D9C02BFE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8649" y="163937"/>
            <a:ext cx="3809463" cy="2162040"/>
          </a:xfrm>
          <a:prstGeom prst="rect">
            <a:avLst/>
          </a:prstGeom>
        </p:spPr>
      </p:pic>
      <p:pic>
        <p:nvPicPr>
          <p:cNvPr id="7" name="Рисунок 7" descr="Изображение выглядит как текст, доска&#10;&#10;Автоматически созданное описание">
            <a:extLst>
              <a:ext uri="{FF2B5EF4-FFF2-40B4-BE49-F238E27FC236}">
                <a16:creationId xmlns:a16="http://schemas.microsoft.com/office/drawing/2014/main" id="{45ACDC65-5526-99B0-19D9-7618810294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1722" y="5015382"/>
            <a:ext cx="3083550" cy="1727647"/>
          </a:xfrm>
          <a:prstGeom prst="rect">
            <a:avLst/>
          </a:prstGeom>
        </p:spPr>
      </p:pic>
      <p:pic>
        <p:nvPicPr>
          <p:cNvPr id="8" name="Рисунок 8" descr="Изображение выглядит как текст, контейнер, коробка, визитная карточка&#10;&#10;Автоматически созданное описание">
            <a:extLst>
              <a:ext uri="{FF2B5EF4-FFF2-40B4-BE49-F238E27FC236}">
                <a16:creationId xmlns:a16="http://schemas.microsoft.com/office/drawing/2014/main" id="{D628EE06-B5B2-08BB-1F00-38D74D2769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76502" y="3540830"/>
            <a:ext cx="2441216" cy="1348659"/>
          </a:xfrm>
          <a:prstGeom prst="rect">
            <a:avLst/>
          </a:prstGeom>
        </p:spPr>
      </p:pic>
      <p:pic>
        <p:nvPicPr>
          <p:cNvPr id="9" name="Рисунок 9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2692DDAB-06F6-984B-86AA-B625391021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6505" y="4976580"/>
            <a:ext cx="3283576" cy="1811494"/>
          </a:xfrm>
          <a:prstGeom prst="rect">
            <a:avLst/>
          </a:prstGeom>
        </p:spPr>
      </p:pic>
      <p:pic>
        <p:nvPicPr>
          <p:cNvPr id="10" name="Рисунок 10" descr="Изображение выглядит как в помещении, украшенный&#10;&#10;Автоматически созданное описание">
            <a:extLst>
              <a:ext uri="{FF2B5EF4-FFF2-40B4-BE49-F238E27FC236}">
                <a16:creationId xmlns:a16="http://schemas.microsoft.com/office/drawing/2014/main" id="{D2EABDB8-AC38-44CC-EE6A-0043AE633CA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82199" y="2327657"/>
            <a:ext cx="3795913" cy="2563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144001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A3C210E6-A35A-4F68-8D60-801A019C75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7" descr="Изображение выглядит как в помещении, занавеска, украшенный&#10;&#10;Автоматически созданное описание">
            <a:extLst>
              <a:ext uri="{FF2B5EF4-FFF2-40B4-BE49-F238E27FC236}">
                <a16:creationId xmlns:a16="http://schemas.microsoft.com/office/drawing/2014/main" id="{0487C13E-D90A-EB57-FB00-1F5875D5617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581" r="11763" b="-2"/>
          <a:stretch>
            <a:fillRect/>
          </a:stretch>
        </p:blipFill>
        <p:spPr>
          <a:xfrm>
            <a:off x="3136389" y="10"/>
            <a:ext cx="4979304" cy="3401558"/>
          </a:xfrm>
          <a:custGeom>
            <a:rect l="l" t="t" r="r" b="b"/>
            <a:pathLst>
              <a:path w="4979304" h="3364991">
                <a:moveTo>
                  <a:pt x="0" y="0"/>
                </a:moveTo>
                <a:lnTo>
                  <a:pt x="4211250" y="0"/>
                </a:lnTo>
                <a:lnTo>
                  <a:pt x="4309461" y="192282"/>
                </a:lnTo>
                <a:cubicBezTo>
                  <a:pt x="4697535" y="1033269"/>
                  <a:pt x="4937593" y="2032690"/>
                  <a:pt x="4974907" y="3110424"/>
                </a:cubicBezTo>
                <a:lnTo>
                  <a:pt x="4979304" y="3364992"/>
                </a:lnTo>
                <a:lnTo>
                  <a:pt x="800592" y="3364992"/>
                </a:lnTo>
                <a:lnTo>
                  <a:pt x="797493" y="3185579"/>
                </a:lnTo>
                <a:cubicBezTo>
                  <a:pt x="756786" y="2009870"/>
                  <a:pt x="474799" y="927359"/>
                  <a:pt x="22579" y="42066"/>
                </a:cubicBezTo>
                <a:close/>
              </a:path>
            </a:pathLst>
          </a:custGeom>
        </p:spPr>
      </p:pic>
      <p:pic>
        <p:nvPicPr>
          <p:cNvPr id="5" name="Рисунок 5" descr="Изображение выглядит как в помещении, человек, украшенный&#10;&#10;Автоматически созданное описание">
            <a:extLst>
              <a:ext uri="{FF2B5EF4-FFF2-40B4-BE49-F238E27FC236}">
                <a16:creationId xmlns:a16="http://schemas.microsoft.com/office/drawing/2014/main" id="{1345C61D-1FD0-1C40-ABCE-6EAB66A63C6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9353" r="27012" b="2"/>
          <a:stretch>
            <a:fillRect/>
          </a:stretch>
        </p:blipFill>
        <p:spPr>
          <a:xfrm>
            <a:off x="7381690" y="3456433"/>
            <a:ext cx="4810310" cy="3401568"/>
          </a:xfrm>
          <a:custGeom>
            <a:rect l="l" t="t" r="r" b="b"/>
            <a:pathLst>
              <a:path w="4810310" h="3401567">
                <a:moveTo>
                  <a:pt x="781270" y="0"/>
                </a:moveTo>
                <a:lnTo>
                  <a:pt x="4810310" y="0"/>
                </a:lnTo>
                <a:lnTo>
                  <a:pt x="4810310" y="3401568"/>
                </a:lnTo>
                <a:lnTo>
                  <a:pt x="0" y="3401568"/>
                </a:lnTo>
                <a:lnTo>
                  <a:pt x="1963" y="3397912"/>
                </a:lnTo>
                <a:cubicBezTo>
                  <a:pt x="454182" y="2512619"/>
                  <a:pt x="736170" y="1430108"/>
                  <a:pt x="776876" y="254399"/>
                </a:cubicBezTo>
                <a:close/>
              </a:path>
            </a:pathLst>
          </a:custGeom>
        </p:spPr>
      </p:pic>
      <p:pic>
        <p:nvPicPr>
          <p:cNvPr id="4" name="Рисунок 4" descr="Изображение выглядит как в помещении&#10;&#10;Автоматически созданное описание">
            <a:extLst>
              <a:ext uri="{FF2B5EF4-FFF2-40B4-BE49-F238E27FC236}">
                <a16:creationId xmlns:a16="http://schemas.microsoft.com/office/drawing/2014/main" id="{B1AEF618-A6CE-B1DE-159C-43DDD552B52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9685" r="8864" b="-1"/>
          <a:stretch>
            <a:fillRect/>
          </a:stretch>
        </p:blipFill>
        <p:spPr>
          <a:xfrm>
            <a:off x="3189428" y="3456432"/>
            <a:ext cx="4925479" cy="3401568"/>
          </a:xfrm>
          <a:custGeom>
            <a:rect l="l" t="t" r="r" b="b"/>
            <a:pathLst>
              <a:path w="4925479" h="3364991">
                <a:moveTo>
                  <a:pt x="749362" y="0"/>
                </a:moveTo>
                <a:lnTo>
                  <a:pt x="4925479" y="0"/>
                </a:lnTo>
                <a:lnTo>
                  <a:pt x="4921868" y="209033"/>
                </a:lnTo>
                <a:cubicBezTo>
                  <a:pt x="4884554" y="1286766"/>
                  <a:pt x="4644496" y="2286187"/>
                  <a:pt x="4256422" y="3127175"/>
                </a:cubicBezTo>
                <a:lnTo>
                  <a:pt x="4134952" y="3364992"/>
                </a:lnTo>
                <a:lnTo>
                  <a:pt x="0" y="3364992"/>
                </a:lnTo>
                <a:lnTo>
                  <a:pt x="79008" y="3202330"/>
                </a:lnTo>
                <a:cubicBezTo>
                  <a:pt x="467082" y="2361343"/>
                  <a:pt x="707140" y="1361922"/>
                  <a:pt x="744454" y="284189"/>
                </a:cubicBezTo>
                <a:close/>
              </a:path>
            </a:pathLst>
          </a:custGeom>
        </p:spPr>
      </p:pic>
      <p:sp useBgFill="1">
        <p:nvSpPr>
          <p:cNvPr id="16" name="Freeform: Shape 15">
            <a:extLst>
              <a:ext uri="{FF2B5EF4-FFF2-40B4-BE49-F238E27FC236}">
                <a16:creationId xmlns:a16="http://schemas.microsoft.com/office/drawing/2014/main" id="{AC0D06B0-F19C-459E-B221-A34B506FB5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945815" cy="6858000"/>
          </a:xfrm>
          <a:custGeom>
            <a:gdLst>
              <a:gd name="connsiteX0" fmla="*/ 0 w 3945815"/>
              <a:gd name="connsiteY0" fmla="*/ 0 h 6858000"/>
              <a:gd name="connsiteX1" fmla="*/ 3138662 w 3945815"/>
              <a:gd name="connsiteY1" fmla="*/ 0 h 6858000"/>
              <a:gd name="connsiteX2" fmla="*/ 3275260 w 3945815"/>
              <a:gd name="connsiteY2" fmla="*/ 267438 h 6858000"/>
              <a:gd name="connsiteX3" fmla="*/ 3945815 w 3945815"/>
              <a:gd name="connsiteY3" fmla="*/ 3481388 h 6858000"/>
              <a:gd name="connsiteX4" fmla="*/ 3275260 w 3945815"/>
              <a:gd name="connsiteY4" fmla="*/ 6695338 h 6858000"/>
              <a:gd name="connsiteX5" fmla="*/ 3192177 w 3945815"/>
              <a:gd name="connsiteY5" fmla="*/ 6858000 h 6858000"/>
              <a:gd name="connsiteX6" fmla="*/ 0 w 3945815"/>
              <a:gd name="connsiteY6" fmla="*/ 6858000 h 68580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45815" h="6858000">
                <a:moveTo>
                  <a:pt x="0" y="0"/>
                </a:moveTo>
                <a:lnTo>
                  <a:pt x="3138662" y="0"/>
                </a:lnTo>
                <a:lnTo>
                  <a:pt x="3275260" y="267438"/>
                </a:lnTo>
                <a:cubicBezTo>
                  <a:pt x="3698614" y="1184879"/>
                  <a:pt x="3945815" y="2290869"/>
                  <a:pt x="3945815" y="3481388"/>
                </a:cubicBezTo>
                <a:cubicBezTo>
                  <a:pt x="3945815" y="4671908"/>
                  <a:pt x="3698614" y="5777898"/>
                  <a:pt x="3275260" y="6695338"/>
                </a:cubicBezTo>
                <a:lnTo>
                  <a:pt x="319217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 useBgFill="1">
        <p:nvSpPr>
          <p:cNvPr id="18" name="Freeform: Shape 17">
            <a:extLst>
              <a:ext uri="{FF2B5EF4-FFF2-40B4-BE49-F238E27FC236}">
                <a16:creationId xmlns:a16="http://schemas.microsoft.com/office/drawing/2014/main" id="{345B26DA-1C6B-4C66-81C9-9C1877FC2D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936670" cy="6858000"/>
          </a:xfrm>
          <a:custGeom>
            <a:gdLst>
              <a:gd name="connsiteX0" fmla="*/ 0 w 3936670"/>
              <a:gd name="connsiteY0" fmla="*/ 0 h 6858000"/>
              <a:gd name="connsiteX1" fmla="*/ 3129517 w 3936670"/>
              <a:gd name="connsiteY1" fmla="*/ 0 h 6858000"/>
              <a:gd name="connsiteX2" fmla="*/ 3266115 w 3936670"/>
              <a:gd name="connsiteY2" fmla="*/ 267438 h 6858000"/>
              <a:gd name="connsiteX3" fmla="*/ 3936670 w 3936670"/>
              <a:gd name="connsiteY3" fmla="*/ 3481388 h 6858000"/>
              <a:gd name="connsiteX4" fmla="*/ 3266115 w 3936670"/>
              <a:gd name="connsiteY4" fmla="*/ 6695338 h 6858000"/>
              <a:gd name="connsiteX5" fmla="*/ 3183032 w 3936670"/>
              <a:gd name="connsiteY5" fmla="*/ 6858000 h 6858000"/>
              <a:gd name="connsiteX6" fmla="*/ 0 w 3936670"/>
              <a:gd name="connsiteY6" fmla="*/ 6858000 h 68580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36670" h="6858000">
                <a:moveTo>
                  <a:pt x="0" y="0"/>
                </a:moveTo>
                <a:lnTo>
                  <a:pt x="3129517" y="0"/>
                </a:lnTo>
                <a:lnTo>
                  <a:pt x="3266115" y="267438"/>
                </a:lnTo>
                <a:cubicBezTo>
                  <a:pt x="3689469" y="1184879"/>
                  <a:pt x="3936670" y="2290869"/>
                  <a:pt x="3936670" y="3481388"/>
                </a:cubicBezTo>
                <a:cubicBezTo>
                  <a:pt x="3936670" y="4671908"/>
                  <a:pt x="3689469" y="5777898"/>
                  <a:pt x="3266115" y="6695338"/>
                </a:cubicBezTo>
                <a:lnTo>
                  <a:pt x="3183032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327624-8901-0DDF-79BC-64F4C2465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8056" y="685800"/>
            <a:ext cx="2807208" cy="1325563"/>
          </a:xfrm>
        </p:spPr>
        <p:txBody>
          <a:bodyPr>
            <a:normAutofit/>
          </a:bodyPr>
          <a:lstStyle/>
          <a:p>
            <a:r>
              <a:rPr lang="ru-RU" sz="3600" b="1">
                <a:cs typeface="Calibri Light"/>
              </a:rPr>
              <a:t>Осенние утренники.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8DE6C44-43F8-4DE4-AB81-66853FFEA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005840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409529B-9B56-4F10-BE4D-F934DB89E5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912" y="2089941"/>
            <a:ext cx="2834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57C1A02-7B96-3724-C3DA-9C7384FC5E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2258568"/>
            <a:ext cx="2807208" cy="392277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400" err="1">
                <a:cs typeface="Calibri"/>
              </a:rPr>
              <a:t>Дети выбирали героев, репертуар песен, танцев, разрабатывали примерный ход событий праздника.</a:t>
            </a:r>
            <a:endParaRPr lang="ru-RU"/>
          </a:p>
        </p:txBody>
      </p:sp>
      <p:pic>
        <p:nvPicPr>
          <p:cNvPr id="6" name="Рисунок 6" descr="Изображение выглядит как в помещении, пол, занавеска, украшенный&#10;&#10;Автоматически созданное описание">
            <a:extLst>
              <a:ext uri="{FF2B5EF4-FFF2-40B4-BE49-F238E27FC236}">
                <a16:creationId xmlns:a16="http://schemas.microsoft.com/office/drawing/2014/main" id="{6507F0BB-D486-0248-BF90-3FE9A08CDA59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1522" r="12825" b="-1"/>
          <a:stretch>
            <a:fillRect/>
          </a:stretch>
        </p:blipFill>
        <p:spPr>
          <a:xfrm>
            <a:off x="7404372" y="10"/>
            <a:ext cx="4787628" cy="3401558"/>
          </a:xfrm>
          <a:custGeom>
            <a:rect l="l" t="t" r="r" b="b"/>
            <a:pathLst>
              <a:path w="4787628" h="3401567">
                <a:moveTo>
                  <a:pt x="0" y="0"/>
                </a:moveTo>
                <a:lnTo>
                  <a:pt x="4787628" y="0"/>
                </a:lnTo>
                <a:lnTo>
                  <a:pt x="4787628" y="3401568"/>
                </a:lnTo>
                <a:lnTo>
                  <a:pt x="762748" y="3401568"/>
                </a:lnTo>
                <a:lnTo>
                  <a:pt x="751436" y="2963954"/>
                </a:lnTo>
                <a:cubicBezTo>
                  <a:pt x="698408" y="1942163"/>
                  <a:pt x="463174" y="995044"/>
                  <a:pt x="93264" y="192283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903559713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EBC18B6-E5C3-4AD1-97A4-E6A3477A0B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80119E-C533-CEA1-AC6E-80E2A47BA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1078992"/>
            <a:ext cx="6272784" cy="1545336"/>
          </a:xfrm>
        </p:spPr>
        <p:txBody>
          <a:bodyPr anchor="b">
            <a:normAutofit/>
          </a:bodyPr>
          <a:lstStyle/>
          <a:p>
            <a:r>
              <a:rPr lang="ru-RU" sz="5200">
                <a:ea typeface="Calibri Light"/>
                <a:cs typeface="Calibri Light"/>
              </a:rPr>
              <a:t>День Матери</a:t>
            </a:r>
            <a:endParaRPr lang="ru-RU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36A4AB6-B72B-4CC6-ADCF-BE807B6C3D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850392" y="36338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6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0B8A60C8-729E-9028-C228-BD0EFA1B4E9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547" b="6106"/>
          <a:stretch>
            <a:fillRect/>
          </a:stretch>
        </p:blipFill>
        <p:spPr>
          <a:xfrm>
            <a:off x="7684008" y="1"/>
            <a:ext cx="4507992" cy="224028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B35D540D-9486-4236-952A-F72DC52D79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1792" y="2935541"/>
            <a:ext cx="621792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E3AA1532-EC5F-C4B2-9DF0-4CC86A9700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8" y="3355848"/>
            <a:ext cx="6272784" cy="282549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z="2200">
                <a:ea typeface="Calibri"/>
                <a:cs typeface="Calibri"/>
              </a:rPr>
              <a:t>Акцент при разработке сценариев ставился на взаимодействие детей с родителями.</a:t>
            </a:r>
          </a:p>
          <a:p>
            <a:r>
              <a:rPr lang="ru-RU" sz="2200">
                <a:ea typeface="Calibri"/>
                <a:cs typeface="Calibri"/>
              </a:rPr>
              <a:t>Дети подготовительных групп сами разрабатывали сценарий проведения развлечения.</a:t>
            </a:r>
          </a:p>
        </p:txBody>
      </p:sp>
      <p:pic>
        <p:nvPicPr>
          <p:cNvPr id="3" name="Рисунок 4" descr="Изображение выглядит как пол&#10;&#10;Автоматически созданное описание">
            <a:extLst>
              <a:ext uri="{FF2B5EF4-FFF2-40B4-BE49-F238E27FC236}">
                <a16:creationId xmlns:a16="http://schemas.microsoft.com/office/drawing/2014/main" id="{7C01405A-9168-CFE1-8091-62A47250D40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9466" b="2186"/>
          <a:stretch>
            <a:fillRect/>
          </a:stretch>
        </p:blipFill>
        <p:spPr>
          <a:xfrm>
            <a:off x="7684008" y="2308860"/>
            <a:ext cx="4507992" cy="2240280"/>
          </a:xfrm>
          <a:prstGeom prst="rect">
            <a:avLst/>
          </a:prstGeom>
        </p:spPr>
      </p:pic>
      <p:pic>
        <p:nvPicPr>
          <p:cNvPr id="5" name="Рисунок 5" descr="Изображение выглядит как спорт, танцор&#10;&#10;Автоматически созданное описание">
            <a:extLst>
              <a:ext uri="{FF2B5EF4-FFF2-40B4-BE49-F238E27FC236}">
                <a16:creationId xmlns:a16="http://schemas.microsoft.com/office/drawing/2014/main" id="{B34B51E0-602B-DB75-E149-9EDCF49CAB1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1434" b="219"/>
          <a:stretch>
            <a:fillRect/>
          </a:stretch>
        </p:blipFill>
        <p:spPr>
          <a:xfrm>
            <a:off x="7684008" y="4617720"/>
            <a:ext cx="4507992" cy="224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376050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A3C210E6-A35A-4F68-8D60-801A019C75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Рисунок 7" descr="Изображение выглядит как пол, в помещении, человек, спорт&#10;&#10;Автоматически созданное описание">
            <a:extLst>
              <a:ext uri="{FF2B5EF4-FFF2-40B4-BE49-F238E27FC236}">
                <a16:creationId xmlns:a16="http://schemas.microsoft.com/office/drawing/2014/main" id="{ECFEF8A6-616B-C445-B7FF-99A3A537165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660"/>
          <a:stretch>
            <a:fillRect/>
          </a:stretch>
        </p:blipFill>
        <p:spPr>
          <a:xfrm>
            <a:off x="3136389" y="10"/>
            <a:ext cx="4979304" cy="3401558"/>
          </a:xfrm>
          <a:custGeom>
            <a:rect l="l" t="t" r="r" b="b"/>
            <a:pathLst>
              <a:path w="4979304" h="3364991">
                <a:moveTo>
                  <a:pt x="0" y="0"/>
                </a:moveTo>
                <a:lnTo>
                  <a:pt x="4211250" y="0"/>
                </a:lnTo>
                <a:lnTo>
                  <a:pt x="4309461" y="192282"/>
                </a:lnTo>
                <a:cubicBezTo>
                  <a:pt x="4697535" y="1033269"/>
                  <a:pt x="4937593" y="2032690"/>
                  <a:pt x="4974907" y="3110424"/>
                </a:cubicBezTo>
                <a:lnTo>
                  <a:pt x="4979304" y="3364992"/>
                </a:lnTo>
                <a:lnTo>
                  <a:pt x="800592" y="3364992"/>
                </a:lnTo>
                <a:lnTo>
                  <a:pt x="797493" y="3185579"/>
                </a:lnTo>
                <a:cubicBezTo>
                  <a:pt x="756786" y="2009870"/>
                  <a:pt x="474799" y="927359"/>
                  <a:pt x="22579" y="42066"/>
                </a:cubicBezTo>
                <a:close/>
              </a:path>
            </a:pathLst>
          </a:custGeom>
        </p:spPr>
      </p:pic>
      <p:pic>
        <p:nvPicPr>
          <p:cNvPr id="8" name="Рисунок 8" descr="Изображение выглядит как пол, человек, в помещении&#10;&#10;Автоматически созданное описание">
            <a:extLst>
              <a:ext uri="{FF2B5EF4-FFF2-40B4-BE49-F238E27FC236}">
                <a16:creationId xmlns:a16="http://schemas.microsoft.com/office/drawing/2014/main" id="{80F481F2-85A8-B6DC-318A-FD39BF7DB7A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6128" r="15892" b="-1"/>
          <a:stretch>
            <a:fillRect/>
          </a:stretch>
        </p:blipFill>
        <p:spPr>
          <a:xfrm>
            <a:off x="7381690" y="3456433"/>
            <a:ext cx="4810310" cy="3401568"/>
          </a:xfrm>
          <a:custGeom>
            <a:rect l="l" t="t" r="r" b="b"/>
            <a:pathLst>
              <a:path w="4810310" h="3401567">
                <a:moveTo>
                  <a:pt x="781270" y="0"/>
                </a:moveTo>
                <a:lnTo>
                  <a:pt x="4810310" y="0"/>
                </a:lnTo>
                <a:lnTo>
                  <a:pt x="4810310" y="3401568"/>
                </a:lnTo>
                <a:lnTo>
                  <a:pt x="0" y="3401568"/>
                </a:lnTo>
                <a:lnTo>
                  <a:pt x="1963" y="3397912"/>
                </a:lnTo>
                <a:cubicBezTo>
                  <a:pt x="454182" y="2512619"/>
                  <a:pt x="736170" y="1430108"/>
                  <a:pt x="776876" y="254399"/>
                </a:cubicBezTo>
                <a:close/>
              </a:path>
            </a:pathLst>
          </a:custGeom>
        </p:spPr>
      </p:pic>
      <p:pic>
        <p:nvPicPr>
          <p:cNvPr id="10" name="Рисунок 10" descr="Изображение выглядит как в помещении, пол&#10;&#10;Автоматически созданное описание">
            <a:extLst>
              <a:ext uri="{FF2B5EF4-FFF2-40B4-BE49-F238E27FC236}">
                <a16:creationId xmlns:a16="http://schemas.microsoft.com/office/drawing/2014/main" id="{DB654A03-58F2-F64C-F266-DE8CA2E03FF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953" r="2" b="2120"/>
          <a:stretch>
            <a:fillRect/>
          </a:stretch>
        </p:blipFill>
        <p:spPr>
          <a:xfrm>
            <a:off x="3189428" y="3456432"/>
            <a:ext cx="4925479" cy="3401568"/>
          </a:xfrm>
          <a:custGeom>
            <a:rect l="l" t="t" r="r" b="b"/>
            <a:pathLst>
              <a:path w="4925479" h="3364991">
                <a:moveTo>
                  <a:pt x="749362" y="0"/>
                </a:moveTo>
                <a:lnTo>
                  <a:pt x="4925479" y="0"/>
                </a:lnTo>
                <a:lnTo>
                  <a:pt x="4921868" y="209033"/>
                </a:lnTo>
                <a:cubicBezTo>
                  <a:pt x="4884554" y="1286766"/>
                  <a:pt x="4644496" y="2286187"/>
                  <a:pt x="4256422" y="3127175"/>
                </a:cubicBezTo>
                <a:lnTo>
                  <a:pt x="4134952" y="3364992"/>
                </a:lnTo>
                <a:lnTo>
                  <a:pt x="0" y="3364992"/>
                </a:lnTo>
                <a:lnTo>
                  <a:pt x="79008" y="3202330"/>
                </a:lnTo>
                <a:cubicBezTo>
                  <a:pt x="467082" y="2361343"/>
                  <a:pt x="707140" y="1361922"/>
                  <a:pt x="744454" y="284189"/>
                </a:cubicBezTo>
                <a:close/>
              </a:path>
            </a:pathLst>
          </a:custGeom>
        </p:spPr>
      </p:pic>
      <p:sp useBgFill="1">
        <p:nvSpPr>
          <p:cNvPr id="40" name="Freeform: Shape 39">
            <a:extLst>
              <a:ext uri="{FF2B5EF4-FFF2-40B4-BE49-F238E27FC236}">
                <a16:creationId xmlns:a16="http://schemas.microsoft.com/office/drawing/2014/main" id="{AC0D06B0-F19C-459E-B221-A34B506FB5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945815" cy="6858000"/>
          </a:xfrm>
          <a:custGeom>
            <a:gdLst>
              <a:gd name="connsiteX0" fmla="*/ 0 w 3945815"/>
              <a:gd name="connsiteY0" fmla="*/ 0 h 6858000"/>
              <a:gd name="connsiteX1" fmla="*/ 3138662 w 3945815"/>
              <a:gd name="connsiteY1" fmla="*/ 0 h 6858000"/>
              <a:gd name="connsiteX2" fmla="*/ 3275260 w 3945815"/>
              <a:gd name="connsiteY2" fmla="*/ 267438 h 6858000"/>
              <a:gd name="connsiteX3" fmla="*/ 3945815 w 3945815"/>
              <a:gd name="connsiteY3" fmla="*/ 3481388 h 6858000"/>
              <a:gd name="connsiteX4" fmla="*/ 3275260 w 3945815"/>
              <a:gd name="connsiteY4" fmla="*/ 6695338 h 6858000"/>
              <a:gd name="connsiteX5" fmla="*/ 3192177 w 3945815"/>
              <a:gd name="connsiteY5" fmla="*/ 6858000 h 6858000"/>
              <a:gd name="connsiteX6" fmla="*/ 0 w 3945815"/>
              <a:gd name="connsiteY6" fmla="*/ 6858000 h 68580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45815" h="6858000">
                <a:moveTo>
                  <a:pt x="0" y="0"/>
                </a:moveTo>
                <a:lnTo>
                  <a:pt x="3138662" y="0"/>
                </a:lnTo>
                <a:lnTo>
                  <a:pt x="3275260" y="267438"/>
                </a:lnTo>
                <a:cubicBezTo>
                  <a:pt x="3698614" y="1184879"/>
                  <a:pt x="3945815" y="2290869"/>
                  <a:pt x="3945815" y="3481388"/>
                </a:cubicBezTo>
                <a:cubicBezTo>
                  <a:pt x="3945815" y="4671908"/>
                  <a:pt x="3698614" y="5777898"/>
                  <a:pt x="3275260" y="6695338"/>
                </a:cubicBezTo>
                <a:lnTo>
                  <a:pt x="319217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2" name="Freeform: Shape 41">
            <a:extLst>
              <a:ext uri="{FF2B5EF4-FFF2-40B4-BE49-F238E27FC236}">
                <a16:creationId xmlns:a16="http://schemas.microsoft.com/office/drawing/2014/main" id="{345B26DA-1C6B-4C66-81C9-9C1877FC2D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3936670" cy="6858000"/>
          </a:xfrm>
          <a:custGeom>
            <a:gdLst>
              <a:gd name="connsiteX0" fmla="*/ 0 w 3936670"/>
              <a:gd name="connsiteY0" fmla="*/ 0 h 6858000"/>
              <a:gd name="connsiteX1" fmla="*/ 3129517 w 3936670"/>
              <a:gd name="connsiteY1" fmla="*/ 0 h 6858000"/>
              <a:gd name="connsiteX2" fmla="*/ 3266115 w 3936670"/>
              <a:gd name="connsiteY2" fmla="*/ 267438 h 6858000"/>
              <a:gd name="connsiteX3" fmla="*/ 3936670 w 3936670"/>
              <a:gd name="connsiteY3" fmla="*/ 3481388 h 6858000"/>
              <a:gd name="connsiteX4" fmla="*/ 3266115 w 3936670"/>
              <a:gd name="connsiteY4" fmla="*/ 6695338 h 6858000"/>
              <a:gd name="connsiteX5" fmla="*/ 3183032 w 3936670"/>
              <a:gd name="connsiteY5" fmla="*/ 6858000 h 6858000"/>
              <a:gd name="connsiteX6" fmla="*/ 0 w 3936670"/>
              <a:gd name="connsiteY6" fmla="*/ 6858000 h 685800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36670" h="6858000">
                <a:moveTo>
                  <a:pt x="0" y="0"/>
                </a:moveTo>
                <a:lnTo>
                  <a:pt x="3129517" y="0"/>
                </a:lnTo>
                <a:lnTo>
                  <a:pt x="3266115" y="267438"/>
                </a:lnTo>
                <a:cubicBezTo>
                  <a:pt x="3689469" y="1184879"/>
                  <a:pt x="3936670" y="2290869"/>
                  <a:pt x="3936670" y="3481388"/>
                </a:cubicBezTo>
                <a:cubicBezTo>
                  <a:pt x="3936670" y="4671908"/>
                  <a:pt x="3689469" y="5777898"/>
                  <a:pt x="3266115" y="6695338"/>
                </a:cubicBezTo>
                <a:lnTo>
                  <a:pt x="3183032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80119E-C533-CEA1-AC6E-80E2A47BA7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112" y="2767885"/>
            <a:ext cx="2807208" cy="13255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z="3600">
                <a:ea typeface="Calibri Light"/>
                <a:cs typeface="Calibri Light"/>
              </a:rPr>
              <a:t>Новогодний переполох и рождественские порядки.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8DE6C44-43F8-4DE4-AB81-66853FFEA0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005840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409529B-9B56-4F10-BE4D-F934DB89E5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8912" y="2089941"/>
            <a:ext cx="2834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Рисунок 9" descr="Изображение выглядит как текст, пол&#10;&#10;Автоматически созданное описание">
            <a:extLst>
              <a:ext uri="{FF2B5EF4-FFF2-40B4-BE49-F238E27FC236}">
                <a16:creationId xmlns:a16="http://schemas.microsoft.com/office/drawing/2014/main" id="{03F0F813-EEDA-46C4-C5B8-B478AB363B0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2525" r="8304"/>
          <a:stretch>
            <a:fillRect/>
          </a:stretch>
        </p:blipFill>
        <p:spPr>
          <a:xfrm>
            <a:off x="7404372" y="10"/>
            <a:ext cx="4787628" cy="3401558"/>
          </a:xfrm>
          <a:custGeom>
            <a:rect l="l" t="t" r="r" b="b"/>
            <a:pathLst>
              <a:path w="4787628" h="3401567">
                <a:moveTo>
                  <a:pt x="0" y="0"/>
                </a:moveTo>
                <a:lnTo>
                  <a:pt x="4787628" y="0"/>
                </a:lnTo>
                <a:lnTo>
                  <a:pt x="4787628" y="3401568"/>
                </a:lnTo>
                <a:lnTo>
                  <a:pt x="762748" y="3401568"/>
                </a:lnTo>
                <a:lnTo>
                  <a:pt x="751436" y="2963954"/>
                </a:lnTo>
                <a:cubicBezTo>
                  <a:pt x="698408" y="1942163"/>
                  <a:pt x="463174" y="995044"/>
                  <a:pt x="93264" y="192283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79242525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32" name="Rectangle 22">
            <a:extLst>
              <a:ext uri="{FF2B5EF4-FFF2-40B4-BE49-F238E27FC236}">
                <a16:creationId xmlns:a16="http://schemas.microsoft.com/office/drawing/2014/main" id="{09C509D2-0C1A-47B8-89C1-D3AB17D452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AD3BB9-6B40-9F1A-798E-4F0ED0A12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5616" y="932628"/>
            <a:ext cx="5515535" cy="4366329"/>
          </a:xfrm>
        </p:spPr>
        <p:txBody>
          <a:bodyPr>
            <a:noAutofit/>
          </a:bodyPr>
          <a:lstStyle/>
          <a:p>
            <a:pPr algn="r"/>
            <a:r>
              <a:rPr lang="ru-RU" sz="6000">
                <a:ea typeface="Calibri Light"/>
                <a:cs typeface="Calibri Light"/>
              </a:rPr>
              <a:t>Победитель муниципальных конкурсов</a:t>
            </a:r>
          </a:p>
        </p:txBody>
      </p:sp>
      <p:pic>
        <p:nvPicPr>
          <p:cNvPr id="3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D185882A-2FDA-7010-8E91-0D8AE77D349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064" r="-2" b="15723"/>
          <a:stretch>
            <a:fillRect/>
          </a:stretch>
        </p:blipFill>
        <p:spPr>
          <a:xfrm>
            <a:off x="-4642" y="10"/>
            <a:ext cx="3006061" cy="3339639"/>
          </a:xfrm>
          <a:prstGeom prst="rect">
            <a:avLst/>
          </a:prstGeom>
        </p:spPr>
      </p:pic>
      <p:pic>
        <p:nvPicPr>
          <p:cNvPr id="5" name="Рисунок 5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196718A5-25B5-CD61-399F-B485D781CA7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8165" r="-2" b="16189"/>
          <a:stretch>
            <a:fillRect/>
          </a:stretch>
        </p:blipFill>
        <p:spPr>
          <a:xfrm>
            <a:off x="3198068" y="10"/>
            <a:ext cx="2991088" cy="3339639"/>
          </a:xfrm>
          <a:prstGeom prst="rect">
            <a:avLst/>
          </a:prstGeom>
        </p:spPr>
      </p:pic>
      <p:pic>
        <p:nvPicPr>
          <p:cNvPr id="4" name="Рисунок 4" descr="Изображение выглядит как человек, ребенок, в помещении, мальчик&#10;&#10;Автоматически созданное описание">
            <a:extLst>
              <a:ext uri="{FF2B5EF4-FFF2-40B4-BE49-F238E27FC236}">
                <a16:creationId xmlns:a16="http://schemas.microsoft.com/office/drawing/2014/main" id="{926DE985-249C-71C2-FAA5-26EA5FF08D9C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4072" r="1" b="1"/>
          <a:stretch>
            <a:fillRect/>
          </a:stretch>
        </p:blipFill>
        <p:spPr>
          <a:xfrm>
            <a:off x="-2" y="3518351"/>
            <a:ext cx="6189158" cy="33396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312965"/>
      </p:ext>
    </p:extLst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1102A6-E0EC-205D-DE3F-CADC66F04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1013" y="3738472"/>
            <a:ext cx="9128094" cy="2438310"/>
          </a:xfrm>
        </p:spPr>
        <p:txBody>
          <a:bodyPr anchor="ctr">
            <a:normAutofit/>
          </a:bodyPr>
          <a:lstStyle/>
          <a:p>
            <a:pPr algn="ctr"/>
            <a:r>
              <a:rPr lang="ru-RU" sz="3600">
                <a:ea typeface="Calibri Light"/>
                <a:cs typeface="Calibri Light"/>
              </a:rPr>
              <a:t>Весенние утренники.</a:t>
            </a:r>
          </a:p>
        </p:txBody>
      </p:sp>
      <p:pic>
        <p:nvPicPr>
          <p:cNvPr id="7" name="Рисунок 7" descr="Изображение выглядит как стена, в помещении, потолок, комната&#10;&#10;Автоматически созданное описание">
            <a:extLst>
              <a:ext uri="{FF2B5EF4-FFF2-40B4-BE49-F238E27FC236}">
                <a16:creationId xmlns:a16="http://schemas.microsoft.com/office/drawing/2014/main" id="{D4981FBA-253C-886F-39CF-197A1163884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1884" b="6632"/>
          <a:stretch>
            <a:fillRect/>
          </a:stretch>
        </p:blipFill>
        <p:spPr>
          <a:xfrm>
            <a:off x="20" y="10"/>
            <a:ext cx="12191980" cy="3710603"/>
          </a:xfrm>
          <a:custGeom>
            <a:rect l="l" t="t" r="r" b="b"/>
            <a:pathLst>
              <a:path w="12192000" h="3692091">
                <a:moveTo>
                  <a:pt x="0" y="0"/>
                </a:moveTo>
                <a:lnTo>
                  <a:pt x="12192000" y="0"/>
                </a:lnTo>
                <a:lnTo>
                  <a:pt x="12192000" y="3504824"/>
                </a:lnTo>
                <a:lnTo>
                  <a:pt x="12024691" y="3517794"/>
                </a:lnTo>
                <a:cubicBezTo>
                  <a:pt x="8077523" y="3783195"/>
                  <a:pt x="4094678" y="3026959"/>
                  <a:pt x="160485" y="3663863"/>
                </a:cubicBezTo>
                <a:lnTo>
                  <a:pt x="0" y="369209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127876534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Широкоэкранный</PresentationFormat>
  <Paragraphs>23</Paragraphs>
  <Slides>12</Slides>
  <Notes>0</Notes>
  <TotalTime>6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baseType="lpstr" size="16">
      <vt:lpstr>Arial</vt:lpstr>
      <vt:lpstr>Calibri Light</vt:lpstr>
      <vt:lpstr>Calibri</vt:lpstr>
      <vt:lpstr>Тема Office</vt:lpstr>
      <vt:lpstr>Отчет музыкального руководителя за 2022-2023 учебный год.</vt:lpstr>
      <vt:lpstr>Цель:</vt:lpstr>
      <vt:lpstr>Задачи: </vt:lpstr>
      <vt:lpstr>Разработка МРППС способствует формированию основ музыкальности.</vt:lpstr>
      <vt:lpstr>Осенние утренники.</vt:lpstr>
      <vt:lpstr>День Матери</vt:lpstr>
      <vt:lpstr>Новогодний переполох и рождественские порядки.</vt:lpstr>
      <vt:lpstr>Победитель муниципальных конкурсов</vt:lpstr>
      <vt:lpstr>Весенние утренники.</vt:lpstr>
      <vt:lpstr>PowerPoint Presentation</vt:lpstr>
      <vt:lpstr>Выступление на Последнем звонке в МОУ ИРМО «Марковская СОШ»</vt:lpstr>
      <vt:lpstr>Выпускные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cp:lastModifiedBy>Надежда</cp:lastModifiedBy>
  <cp:revision>364</cp:revision>
  <dcterms:created xsi:type="dcterms:W3CDTF">2023-05-30T06:42:33Z</dcterms:created>
  <dcterms:modified xsi:type="dcterms:W3CDTF">2023-05-31T15:23:51Z</dcterms:modified>
</cp:coreProperties>
</file>