
<file path=[Content_Types].xml><?xml version="1.0" encoding="utf-8"?>
<Types xmlns="http://schemas.openxmlformats.org/package/2006/content-types">
  <Default Extension="png" ContentType="image/png"/>
  <Default Extension="mp3" ContentType="audio/mpe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86" r:id="rId2"/>
    <p:sldId id="293" r:id="rId3"/>
    <p:sldId id="297" r:id="rId4"/>
    <p:sldId id="294" r:id="rId5"/>
    <p:sldId id="256" r:id="rId6"/>
    <p:sldId id="258" r:id="rId7"/>
    <p:sldId id="292" r:id="rId8"/>
    <p:sldId id="289" r:id="rId9"/>
    <p:sldId id="300" r:id="rId10"/>
    <p:sldId id="295" r:id="rId11"/>
    <p:sldId id="307" r:id="rId12"/>
    <p:sldId id="303" r:id="rId13"/>
    <p:sldId id="306" r:id="rId14"/>
    <p:sldId id="296" r:id="rId15"/>
    <p:sldId id="299" r:id="rId16"/>
    <p:sldId id="290" r:id="rId17"/>
    <p:sldId id="287" r:id="rId18"/>
    <p:sldId id="288" r:id="rId19"/>
    <p:sldId id="301" r:id="rId20"/>
    <p:sldId id="30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364" autoAdjust="0"/>
  </p:normalViewPr>
  <p:slideViewPr>
    <p:cSldViewPr snapToGrid="0">
      <p:cViewPr>
        <p:scale>
          <a:sx n="30" d="100"/>
          <a:sy n="30" d="100"/>
        </p:scale>
        <p:origin x="2178" y="10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B481C-AA2B-47BD-9236-1D0078E6AFEE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E09C5-B67F-40DD-A916-BED967697A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364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09C5-B67F-40DD-A916-BED967697A4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61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09C5-B67F-40DD-A916-BED967697A4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33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09C5-B67F-40DD-A916-BED967697A4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17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09C5-B67F-40DD-A916-BED967697A4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512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09C5-B67F-40DD-A916-BED967697A4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76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113" y="382385"/>
            <a:ext cx="11501887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Bookman Old Style" panose="02050604050505020204" pitchFamily="18" charset="0"/>
              </a:rPr>
              <a:t>Здравствуйте,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8а</a:t>
            </a:r>
            <a:r>
              <a:rPr lang="ru-RU" sz="6000" b="1" dirty="0" smtClean="0"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класс!</a:t>
            </a:r>
            <a:endParaRPr lang="ru-RU" sz="6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448" y="1649971"/>
            <a:ext cx="5712791" cy="4362888"/>
          </a:xfrm>
          <a:prstGeom prst="rect">
            <a:avLst/>
          </a:prstGeom>
        </p:spPr>
      </p:pic>
      <p:pic>
        <p:nvPicPr>
          <p:cNvPr id="1028" name="Picture 4" descr="https://cdn2.static1-sima-land.com/items/3333785/1/700-nw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0" t="12538" r="10447" b="10269"/>
          <a:stretch/>
        </p:blipFill>
        <p:spPr bwMode="auto">
          <a:xfrm>
            <a:off x="7209579" y="1606838"/>
            <a:ext cx="4495768" cy="436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8-klass-mp3cutnet_tcNOraSj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412875" y="62243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5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2" y="208371"/>
            <a:ext cx="9673963" cy="9019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Bookman Old Style" panose="02050604050505020204" pitchFamily="18" charset="0"/>
              </a:rPr>
              <a:t>Словарная работа</a:t>
            </a:r>
            <a:endParaRPr lang="ru-RU" sz="7200" b="1" dirty="0">
              <a:latin typeface="Bookman Old Style" panose="020506040505050202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328323" y="2117557"/>
            <a:ext cx="5855368" cy="7700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Попросим Марусю о помощи!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</a:t>
            </a:r>
            <a:endParaRPr lang="ru-RU" sz="4400" dirty="0" smtClean="0"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076" y="2384990"/>
            <a:ext cx="4381836" cy="334643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09728" y="5823079"/>
            <a:ext cx="9673963" cy="901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rgbClr val="92D050"/>
                </a:solidFill>
                <a:latin typeface="Bookman Old Style" panose="02050604050505020204" pitchFamily="18" charset="0"/>
              </a:rPr>
              <a:t>Драккар</a:t>
            </a:r>
            <a:endParaRPr lang="ru-RU" sz="7200" b="1" dirty="0">
              <a:solidFill>
                <a:srgbClr val="92D05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hdpic.club/uploads/posts/2022-08/1660752106_6-hdpic-club-p-drakkar-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076" y="-595994"/>
            <a:ext cx="9938658" cy="745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79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678" y="137155"/>
            <a:ext cx="12374268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. </a:t>
            </a:r>
            <a:r>
              <a:rPr lang="ru-RU" sz="4800" dirty="0" smtClean="0"/>
              <a:t>Прочитайте предложение. поставьте знаки препинания. Раскройте скобки.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624" y="2521528"/>
            <a:ext cx="10656304" cy="43364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Дождь скоро перестал  вопреки прогнозу синоптиков.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(Не)смотря на доску  </a:t>
            </a:r>
            <a:r>
              <a:rPr lang="ru-RU" sz="4000" dirty="0" smtClean="0">
                <a:solidFill>
                  <a:schemeClr val="tx1"/>
                </a:solidFill>
              </a:rPr>
              <a:t>ты </a:t>
            </a:r>
            <a:r>
              <a:rPr lang="ru-RU" sz="4000" dirty="0" smtClean="0">
                <a:solidFill>
                  <a:schemeClr val="tx1"/>
                </a:solidFill>
              </a:rPr>
              <a:t>не выиграешь в шахматы.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(Не)смотря </a:t>
            </a:r>
            <a:r>
              <a:rPr lang="ru-RU" sz="4000" dirty="0">
                <a:solidFill>
                  <a:schemeClr val="tx1"/>
                </a:solidFill>
              </a:rPr>
              <a:t>на высокие волны </a:t>
            </a: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000" dirty="0" err="1" smtClean="0">
                <a:solidFill>
                  <a:schemeClr val="tx1"/>
                </a:solidFill>
              </a:rPr>
              <a:t>драккар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уверенно направился к </a:t>
            </a:r>
            <a:r>
              <a:rPr lang="ru-RU" sz="4000" dirty="0" smtClean="0">
                <a:solidFill>
                  <a:schemeClr val="tx1"/>
                </a:solidFill>
              </a:rPr>
              <a:t>островку.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489776" y="2635759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755967" y="5494774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878" y="2947503"/>
            <a:ext cx="5280293" cy="7520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15" y="3548726"/>
            <a:ext cx="3884545" cy="752017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7922957" y="2078835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сущ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37007" y="2024534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предлог</a:t>
            </a:r>
            <a:endParaRPr lang="ru-RU" sz="3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96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678" y="137155"/>
            <a:ext cx="12374268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. </a:t>
            </a:r>
            <a:r>
              <a:rPr lang="ru-RU" sz="4800" dirty="0" smtClean="0"/>
              <a:t>Прочитайте предложение. поставьте знаки препинания. Раскройте скобки.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624" y="2521528"/>
            <a:ext cx="10656304" cy="43364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Дождь скоро перестал  вопреки прогнозу синоптиков.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Не смотря на доску  </a:t>
            </a:r>
            <a:r>
              <a:rPr lang="ru-RU" sz="4000" dirty="0" smtClean="0">
                <a:solidFill>
                  <a:schemeClr val="tx1"/>
                </a:solidFill>
              </a:rPr>
              <a:t>ты </a:t>
            </a:r>
            <a:r>
              <a:rPr lang="ru-RU" sz="4000" dirty="0" smtClean="0">
                <a:solidFill>
                  <a:schemeClr val="tx1"/>
                </a:solidFill>
              </a:rPr>
              <a:t>не выиграешь в шахматы.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(Не)смотря </a:t>
            </a:r>
            <a:r>
              <a:rPr lang="ru-RU" sz="4000" dirty="0">
                <a:solidFill>
                  <a:schemeClr val="tx1"/>
                </a:solidFill>
              </a:rPr>
              <a:t>на </a:t>
            </a:r>
            <a:r>
              <a:rPr lang="ru-RU" sz="4000" dirty="0" smtClean="0">
                <a:solidFill>
                  <a:schemeClr val="tx1"/>
                </a:solidFill>
              </a:rPr>
              <a:t>высокие </a:t>
            </a:r>
            <a:r>
              <a:rPr lang="ru-RU" sz="4000" dirty="0">
                <a:solidFill>
                  <a:schemeClr val="tx1"/>
                </a:solidFill>
              </a:rPr>
              <a:t>волны </a:t>
            </a: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000" dirty="0" err="1" smtClean="0">
                <a:solidFill>
                  <a:schemeClr val="tx1"/>
                </a:solidFill>
              </a:rPr>
              <a:t>драккар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уверенно направился к островку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489776" y="2635759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835765" y="4075422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 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35" y="4254924"/>
            <a:ext cx="5763566" cy="7520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878" y="2947503"/>
            <a:ext cx="5280293" cy="7520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15" y="3548726"/>
            <a:ext cx="3884545" cy="752017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7922957" y="2078835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сущ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230099" y="367525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err="1" smtClean="0">
                <a:solidFill>
                  <a:srgbClr val="00B0F0"/>
                </a:solidFill>
              </a:rPr>
              <a:t>деепр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37007" y="2024534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предлог</a:t>
            </a:r>
            <a:endParaRPr lang="ru-RU" sz="3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19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678" y="137155"/>
            <a:ext cx="12374268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. </a:t>
            </a:r>
            <a:r>
              <a:rPr lang="ru-RU" sz="4800" dirty="0" smtClean="0"/>
              <a:t>Прочитайте предложение. поставьте знаки препинания. Раскройте скобки.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624" y="2521528"/>
            <a:ext cx="10656304" cy="43364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Дождь скоро перестал  вопреки прогнозу синоптиков.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Не смотря на доску  </a:t>
            </a:r>
            <a:r>
              <a:rPr lang="ru-RU" sz="4000" dirty="0" smtClean="0">
                <a:solidFill>
                  <a:schemeClr val="tx1"/>
                </a:solidFill>
              </a:rPr>
              <a:t>ты </a:t>
            </a:r>
            <a:r>
              <a:rPr lang="ru-RU" sz="4000" dirty="0" smtClean="0">
                <a:solidFill>
                  <a:schemeClr val="tx1"/>
                </a:solidFill>
              </a:rPr>
              <a:t>не выиграешь в шахматы.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Несмотря </a:t>
            </a:r>
            <a:r>
              <a:rPr lang="ru-RU" sz="4000" dirty="0">
                <a:solidFill>
                  <a:schemeClr val="tx1"/>
                </a:solidFill>
              </a:rPr>
              <a:t>на высокие волны </a:t>
            </a: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000" dirty="0" err="1" smtClean="0">
                <a:solidFill>
                  <a:schemeClr val="tx1"/>
                </a:solidFill>
              </a:rPr>
              <a:t>драккар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уверенно направился к островку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489776" y="2635759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835765" y="4075422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 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755967" y="5494774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9" y="5755859"/>
            <a:ext cx="7878073" cy="7520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35" y="4254924"/>
            <a:ext cx="5763566" cy="7520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878" y="2947503"/>
            <a:ext cx="5280293" cy="7520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15" y="3548726"/>
            <a:ext cx="3884545" cy="752017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7922957" y="2078835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сущ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230099" y="367525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err="1" smtClean="0">
                <a:solidFill>
                  <a:srgbClr val="00B0F0"/>
                </a:solidFill>
              </a:rPr>
              <a:t>деепр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979480" y="4952401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сущ.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917155" y="4990830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предлог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37007" y="2024534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предлог</a:t>
            </a:r>
            <a:endParaRPr lang="ru-RU" sz="3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1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2" y="208371"/>
            <a:ext cx="10024922" cy="9019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Bookman Old Style" panose="02050604050505020204" pitchFamily="18" charset="0"/>
              </a:rPr>
              <a:t>физкультминутка</a:t>
            </a:r>
            <a:endParaRPr lang="ru-RU" sz="7200" b="1" dirty="0">
              <a:latin typeface="Bookman Old Style" panose="020506040505050202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957387" y="1444697"/>
            <a:ext cx="5855368" cy="7700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Попросим Марусю провести йогу для глаз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</a:t>
            </a:r>
            <a:endParaRPr lang="ru-RU" sz="4400" dirty="0" smtClean="0"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b="6740"/>
          <a:stretch>
            <a:fillRect/>
          </a:stretch>
        </p:blipFill>
        <p:spPr>
          <a:xfrm>
            <a:off x="1200462" y="1160040"/>
            <a:ext cx="3906376" cy="2782232"/>
          </a:xfrm>
          <a:prstGeom prst="rect">
            <a:avLst/>
          </a:prstGeom>
        </p:spPr>
      </p:pic>
      <p:pic>
        <p:nvPicPr>
          <p:cNvPr id="1026" name="Picture 2" descr="https://cdn-ru.bitrix24.ru/b12380146/landing/a88/a882e8abcab2aa2ed2aa0d684ae7b176/2705172790_1x.jpg"/>
          <p:cNvPicPr>
            <a:picLocks noChangeAspect="1" noChangeArrowheads="1"/>
          </p:cNvPicPr>
          <p:nvPr/>
        </p:nvPicPr>
        <p:blipFill>
          <a:blip r:embed="rId3"/>
          <a:srcRect l="10865" t="31033" r="12984" b="13085"/>
          <a:stretch>
            <a:fillRect/>
          </a:stretch>
        </p:blipFill>
        <p:spPr bwMode="auto">
          <a:xfrm>
            <a:off x="6694099" y="4764235"/>
            <a:ext cx="4356339" cy="1878105"/>
          </a:xfrm>
          <a:prstGeom prst="rect">
            <a:avLst/>
          </a:prstGeom>
          <a:noFill/>
        </p:spPr>
      </p:pic>
      <p:pic>
        <p:nvPicPr>
          <p:cNvPr id="1029" name="Picture 5" descr="C:\Users\Admin\Downloads\22640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3087" y="4092602"/>
            <a:ext cx="3835675" cy="2558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02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351" y="178719"/>
            <a:ext cx="11265904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. </a:t>
            </a:r>
            <a:r>
              <a:rPr lang="ru-RU" sz="4800" dirty="0" smtClean="0"/>
              <a:t>Глаголы в скобках замените на деепричастия и запишите получившиеся предложения в тетрадь. Подумайте, нужно ли ставить знаки препинания.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2351" y="3223405"/>
            <a:ext cx="11584558" cy="485534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Мальчик бежал (сломить) голову.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Они работали (засучить) рукава.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Он ушёл </a:t>
            </a:r>
            <a:r>
              <a:rPr lang="ru-RU" sz="5400" dirty="0" err="1" smtClean="0">
                <a:solidFill>
                  <a:schemeClr val="tx1"/>
                </a:solidFill>
              </a:rPr>
              <a:t>несолоно</a:t>
            </a:r>
            <a:r>
              <a:rPr lang="ru-RU" sz="5400" dirty="0" smtClean="0">
                <a:solidFill>
                  <a:schemeClr val="tx1"/>
                </a:solidFill>
              </a:rPr>
              <a:t> (хлебать).</a:t>
            </a:r>
          </a:p>
          <a:p>
            <a:pPr marL="457200" indent="-457200">
              <a:buFont typeface="+mj-lt"/>
              <a:buAutoNum type="arabicPeriod"/>
            </a:pPr>
            <a:endParaRPr lang="ru-RU" sz="3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351" y="178719"/>
            <a:ext cx="11265904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. </a:t>
            </a:r>
            <a:r>
              <a:rPr lang="ru-RU" sz="4800" dirty="0"/>
              <a:t>Глаголы в скобках замените на деепричастия и запишите получившиеся предложения в тетрадь. Подумайте, нужно ли ставить знаки препинания. Объясните свой выбор.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2351" y="3320386"/>
            <a:ext cx="11584558" cy="485534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Мальчик бежал </a:t>
            </a:r>
            <a:r>
              <a:rPr lang="ru-RU" sz="5400" b="1" dirty="0" smtClean="0">
                <a:solidFill>
                  <a:srgbClr val="00B050"/>
                </a:solidFill>
              </a:rPr>
              <a:t>сломя голову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Они работали </a:t>
            </a:r>
            <a:r>
              <a:rPr lang="ru-RU" sz="5400" b="1" dirty="0" smtClean="0">
                <a:solidFill>
                  <a:srgbClr val="00B050"/>
                </a:solidFill>
              </a:rPr>
              <a:t>засучив рукава</a:t>
            </a:r>
            <a:r>
              <a:rPr lang="ru-RU" sz="5400" dirty="0" smtClean="0">
                <a:solidFill>
                  <a:schemeClr val="tx1"/>
                </a:solidFill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5400" dirty="0" smtClean="0">
                <a:solidFill>
                  <a:schemeClr val="tx1"/>
                </a:solidFill>
              </a:rPr>
              <a:t>Он ушёл </a:t>
            </a:r>
            <a:r>
              <a:rPr lang="ru-RU" sz="5400" b="1" dirty="0" smtClean="0">
                <a:solidFill>
                  <a:srgbClr val="00B050"/>
                </a:solidFill>
              </a:rPr>
              <a:t>несолоно хлебавши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ru-RU" sz="3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33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2" y="208371"/>
            <a:ext cx="9673963" cy="9019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Bookman Old Style" panose="02050604050505020204" pitchFamily="18" charset="0"/>
              </a:rPr>
              <a:t>Словарная работа</a:t>
            </a:r>
            <a:endParaRPr lang="ru-RU" sz="7200" b="1" dirty="0">
              <a:latin typeface="Bookman Old Style" panose="020506040505050202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328323" y="2117557"/>
            <a:ext cx="5855368" cy="7700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Попросим Марусю о помощи!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</a:t>
            </a:r>
            <a:endParaRPr lang="ru-RU" sz="4400" dirty="0" smtClean="0"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076" y="2384990"/>
            <a:ext cx="4381836" cy="334643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09728" y="5823079"/>
            <a:ext cx="9673963" cy="901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err="1" smtClean="0">
                <a:solidFill>
                  <a:srgbClr val="92D050"/>
                </a:solidFill>
                <a:latin typeface="Bookman Old Style" panose="02050604050505020204" pitchFamily="18" charset="0"/>
              </a:rPr>
              <a:t>Несолоно</a:t>
            </a:r>
            <a:r>
              <a:rPr lang="ru-RU" sz="7200" b="1" dirty="0" smtClean="0">
                <a:solidFill>
                  <a:srgbClr val="92D050"/>
                </a:solidFill>
                <a:latin typeface="Bookman Old Style" panose="02050604050505020204" pitchFamily="18" charset="0"/>
              </a:rPr>
              <a:t> хлебавши</a:t>
            </a:r>
            <a:endParaRPr lang="ru-RU" sz="7200" b="1" dirty="0">
              <a:solidFill>
                <a:srgbClr val="92D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2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521" y="373759"/>
            <a:ext cx="11148204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Зайдите на </a:t>
            </a:r>
            <a:r>
              <a:rPr lang="ru-RU" b="1" dirty="0" smtClean="0">
                <a:latin typeface="Bookman Old Style" panose="02050604050505020204" pitchFamily="18" charset="0"/>
              </a:rPr>
              <a:t>сайт </a:t>
            </a:r>
            <a:r>
              <a:rPr lang="ru-RU" b="1" dirty="0" err="1" smtClean="0">
                <a:latin typeface="Bookman Old Style" panose="02050604050505020204" pitchFamily="18" charset="0"/>
              </a:rPr>
              <a:t>учи.ру</a:t>
            </a:r>
            <a:r>
              <a:rPr lang="ru-RU" b="1" dirty="0" smtClean="0"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latin typeface="Bookman Old Style" panose="02050604050505020204" pitchFamily="18" charset="0"/>
              </a:rPr>
              <a:t>под своим логином и паролем и </a:t>
            </a:r>
            <a:r>
              <a:rPr lang="ru-RU" b="1" dirty="0" smtClean="0">
                <a:latin typeface="Bookman Old Style" panose="02050604050505020204" pitchFamily="18" charset="0"/>
              </a:rPr>
              <a:t>выполните задание 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3074" name="Picture 2" descr="https://3.bp.blogspot.com/-BzPf04y5O-U/W5Z_Z4SqQoI/AAAAAAAARM8/mWBJXnqjW3YCVs1PagrQbuohpFmDCnPBwCPcBGAYYCw/s1600/834b70a89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7" t="10043" r="22641" b="8796"/>
          <a:stretch/>
        </p:blipFill>
        <p:spPr bwMode="auto">
          <a:xfrm>
            <a:off x="1100052" y="2657883"/>
            <a:ext cx="2432282" cy="365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/>
          <a:srcRect l="2245" t="49967" r="79476" b="43194"/>
          <a:stretch/>
        </p:blipFill>
        <p:spPr bwMode="auto">
          <a:xfrm>
            <a:off x="3696563" y="3425421"/>
            <a:ext cx="8021993" cy="168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s://static.tildacdn.com/tild3534-3165-4262-b666-666634373433/Pngtreetimer_113228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0140271" y="5113719"/>
            <a:ext cx="1867205" cy="1744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44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pic>
        <p:nvPicPr>
          <p:cNvPr id="5124" name="Picture 4" descr="https://i.pinimg.com/originals/c2/3d/3f/c23d3fb6542584249ae5006d98b743d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095500"/>
            <a:ext cx="3594100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933529" y="1794621"/>
            <a:ext cx="6544237" cy="40056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600" dirty="0" smtClean="0">
                <a:solidFill>
                  <a:schemeClr val="tx1"/>
                </a:solidFill>
              </a:rPr>
              <a:t/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>
                <a:solidFill>
                  <a:schemeClr val="tx1"/>
                </a:solidFill>
              </a:rPr>
              <a:t>Задание на </a:t>
            </a:r>
            <a:r>
              <a:rPr lang="ru-RU" sz="6600" dirty="0" err="1" smtClean="0">
                <a:solidFill>
                  <a:schemeClr val="tx1"/>
                </a:solidFill>
              </a:rPr>
              <a:t>учи.ру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1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Прочитайте предложения.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607128"/>
            <a:ext cx="10829486" cy="5001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Листья шепчутся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>радуясь теплу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Вопреки </a:t>
            </a:r>
            <a:r>
              <a:rPr lang="ru-RU" sz="4800" dirty="0" smtClean="0">
                <a:solidFill>
                  <a:schemeClr val="tx1"/>
                </a:solidFill>
              </a:rPr>
              <a:t>предсказанию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>май будет теплый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113" y="382385"/>
            <a:ext cx="11501887" cy="149213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Bookman Old Style" panose="02050604050505020204" pitchFamily="18" charset="0"/>
              </a:rPr>
              <a:t>Спасибо за урок!</a:t>
            </a:r>
            <a:endParaRPr lang="ru-RU" sz="6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448" y="1649971"/>
            <a:ext cx="5712791" cy="4362888"/>
          </a:xfrm>
          <a:prstGeom prst="rect">
            <a:avLst/>
          </a:prstGeom>
        </p:spPr>
      </p:pic>
      <p:pic>
        <p:nvPicPr>
          <p:cNvPr id="1028" name="Picture 4" descr="https://cdn2.static1-sima-land.com/items/3333785/1/700-nw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0" t="12538" r="10447" b="10269"/>
          <a:stretch/>
        </p:blipFill>
        <p:spPr bwMode="auto">
          <a:xfrm>
            <a:off x="7209579" y="1606838"/>
            <a:ext cx="4495768" cy="436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прощание маруси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89448" y="60128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23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Прочитайте предложения.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607128"/>
            <a:ext cx="10829486" cy="5001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Листья шепчутся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rgbClr val="FF0000"/>
                </a:solidFill>
              </a:rPr>
              <a:t>радуясь теплу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Вопреки </a:t>
            </a:r>
            <a:r>
              <a:rPr lang="ru-RU" sz="4800" dirty="0" smtClean="0">
                <a:solidFill>
                  <a:srgbClr val="FF0000"/>
                </a:solidFill>
              </a:rPr>
              <a:t>предсказанию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>май будет теплый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Прочитайте предложения.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607128"/>
            <a:ext cx="10829486" cy="5001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Листья шепчутся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rgbClr val="FF0000"/>
                </a:solidFill>
              </a:rPr>
              <a:t>радуясь теплу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Вопреки </a:t>
            </a:r>
            <a:r>
              <a:rPr lang="ru-RU" sz="4800" dirty="0" smtClean="0">
                <a:solidFill>
                  <a:srgbClr val="FF0000"/>
                </a:solidFill>
              </a:rPr>
              <a:t>предсказанию</a:t>
            </a:r>
            <a:r>
              <a:rPr lang="ru-RU" sz="4800" b="1" dirty="0" smtClean="0">
                <a:solidFill>
                  <a:schemeClr val="tx1"/>
                </a:solidFill>
              </a:rPr>
              <a:t>,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>май будет теплый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48" y="3858955"/>
            <a:ext cx="3740295" cy="7520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60" y="3788960"/>
            <a:ext cx="3740295" cy="7520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85" b="42989"/>
          <a:stretch/>
        </p:blipFill>
        <p:spPr>
          <a:xfrm>
            <a:off x="5680794" y="2112298"/>
            <a:ext cx="4220852" cy="428730"/>
          </a:xfrm>
          <a:prstGeom prst="rect">
            <a:avLst/>
          </a:prstGeom>
        </p:spPr>
      </p:pic>
      <p:sp>
        <p:nvSpPr>
          <p:cNvPr id="15" name="Объект 2"/>
          <p:cNvSpPr txBox="1">
            <a:spLocks/>
          </p:cNvSpPr>
          <p:nvPr/>
        </p:nvSpPr>
        <p:spPr>
          <a:xfrm>
            <a:off x="5984847" y="1117782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err="1" smtClean="0">
                <a:solidFill>
                  <a:srgbClr val="00B0F0"/>
                </a:solidFill>
              </a:rPr>
              <a:t>деепр.об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1689924" y="2734188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предлог                 сущ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989" y="2094674"/>
            <a:ext cx="10318418" cy="4394988"/>
          </a:xfrm>
        </p:spPr>
        <p:txBody>
          <a:bodyPr/>
          <a:lstStyle/>
          <a:p>
            <a:r>
              <a:rPr lang="ru-RU" sz="8800" b="1" u="sng" dirty="0" smtClean="0"/>
              <a:t>Обособленные обстоятельства</a:t>
            </a:r>
            <a:br>
              <a:rPr lang="ru-RU" sz="8800" b="1" u="sng" dirty="0" smtClean="0"/>
            </a:br>
            <a:endParaRPr lang="ru-RU" sz="8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351479" y="558358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 cap="all" spc="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atin typeface="+mn-lt"/>
              </a:rPr>
              <a:t>Тема урока:</a:t>
            </a:r>
            <a:endParaRPr lang="ru-RU" sz="4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979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2178" y="210935"/>
            <a:ext cx="10178322" cy="1492132"/>
          </a:xfrm>
        </p:spPr>
        <p:txBody>
          <a:bodyPr/>
          <a:lstStyle/>
          <a:p>
            <a:pPr algn="ctr"/>
            <a:r>
              <a:rPr lang="ru-RU" dirty="0" smtClean="0"/>
              <a:t>Цель и задачи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1178" y="1128452"/>
            <a:ext cx="10940322" cy="14900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Цель</a:t>
            </a:r>
            <a:r>
              <a:rPr lang="ru-RU" sz="3600" dirty="0" smtClean="0">
                <a:solidFill>
                  <a:schemeClr val="tx1"/>
                </a:solidFill>
              </a:rPr>
              <a:t>: повторение изученного об </a:t>
            </a:r>
            <a:r>
              <a:rPr lang="ru-RU" sz="3600" dirty="0">
                <a:solidFill>
                  <a:schemeClr val="tx1"/>
                </a:solidFill>
              </a:rPr>
              <a:t>обособленных </a:t>
            </a:r>
            <a:r>
              <a:rPr lang="ru-RU" sz="3600" dirty="0" smtClean="0">
                <a:solidFill>
                  <a:schemeClr val="tx1"/>
                </a:solidFill>
              </a:rPr>
              <a:t>обстоятельствах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61178" y="1703067"/>
            <a:ext cx="10940322" cy="57295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b="1" u="sng" dirty="0" smtClean="0">
                <a:solidFill>
                  <a:schemeClr val="tx1"/>
                </a:solidFill>
              </a:rPr>
              <a:t>Задачи</a:t>
            </a:r>
            <a:r>
              <a:rPr lang="ru-RU" sz="3600" dirty="0" smtClean="0">
                <a:solidFill>
                  <a:schemeClr val="tx1"/>
                </a:solidFill>
              </a:rPr>
              <a:t>: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1) повторить сведения об обособленных обстоятельствах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2) различать обособленные и необособленные обстоятельства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3)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находить в предложениях </a:t>
            </a:r>
            <a:r>
              <a:rPr lang="ru-RU" sz="3600" dirty="0">
                <a:solidFill>
                  <a:schemeClr val="tx1"/>
                </a:solidFill>
              </a:rPr>
              <a:t>обособленные и необособленные </a:t>
            </a:r>
            <a:r>
              <a:rPr lang="ru-RU" sz="3600" dirty="0" smtClean="0">
                <a:solidFill>
                  <a:schemeClr val="tx1"/>
                </a:solidFill>
              </a:rPr>
              <a:t>обстоятельства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220929"/>
            <a:ext cx="10178322" cy="989215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обстоятельство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1678" y="1574417"/>
            <a:ext cx="4268176" cy="9701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22849" y="1574417"/>
            <a:ext cx="4268176" cy="9701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63191" y="3099294"/>
            <a:ext cx="4268176" cy="1594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3191" y="4988444"/>
            <a:ext cx="4268176" cy="1594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22849" y="3075976"/>
            <a:ext cx="4268176" cy="1594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55139" y="4988444"/>
            <a:ext cx="4268176" cy="1594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3858322" y="1081668"/>
            <a:ext cx="390293" cy="401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902497" y="1081668"/>
            <a:ext cx="390293" cy="401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6566606" y="1533056"/>
            <a:ext cx="4247562" cy="120892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tx1"/>
                </a:solidFill>
              </a:rPr>
              <a:t>НЕ ОБОСОБЛЯЕТСЯ</a:t>
            </a: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306947" y="169336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chemeClr val="tx1"/>
                </a:solidFill>
              </a:rPr>
              <a:t>ОБОСОБЛЯЕТСЯ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418947" y="3099294"/>
            <a:ext cx="4212420" cy="1174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) </a:t>
            </a:r>
            <a:r>
              <a:rPr lang="ru-RU" sz="2800" dirty="0">
                <a:solidFill>
                  <a:schemeClr val="tx1"/>
                </a:solidFill>
              </a:rPr>
              <a:t>выражено одиночным деепричастием или </a:t>
            </a:r>
            <a:r>
              <a:rPr lang="ru-RU" sz="2800" dirty="0" smtClean="0">
                <a:solidFill>
                  <a:schemeClr val="tx1"/>
                </a:solidFill>
              </a:rPr>
              <a:t>деепричастным оборотом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377076" y="4993502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2) выражено существительным с производным предлогом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622849" y="316248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1) выражено одиночным деепричастием, перешедшим в наречие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6687231" y="522989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2) выражено фразеологизмом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4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7" grpId="0"/>
      <p:bldP spid="13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351" y="178719"/>
            <a:ext cx="11099649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1</a:t>
            </a:r>
            <a:r>
              <a:rPr lang="ru-RU" dirty="0"/>
              <a:t>. </a:t>
            </a:r>
            <a:r>
              <a:rPr lang="ru-RU" sz="4800" dirty="0" smtClean="0"/>
              <a:t>Найдите деепричастия и образованные от них наречия. Подумайте, нужно ли ставить знаки препинания.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090" y="2521528"/>
            <a:ext cx="10102122" cy="433647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6000" dirty="0" smtClean="0">
                <a:solidFill>
                  <a:schemeClr val="tx1"/>
                </a:solidFill>
              </a:rPr>
              <a:t>Читать лёжа вредно. </a:t>
            </a:r>
            <a:endParaRPr lang="ru-RU" sz="6000" dirty="0">
              <a:solidFill>
                <a:schemeClr val="tx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6000" dirty="0" smtClean="0">
                <a:solidFill>
                  <a:schemeClr val="tx1"/>
                </a:solidFill>
              </a:rPr>
              <a:t>Лёжа </a:t>
            </a:r>
            <a:r>
              <a:rPr lang="ru-RU" sz="6000" dirty="0">
                <a:solidFill>
                  <a:schemeClr val="tx1"/>
                </a:solidFill>
              </a:rPr>
              <a:t>на горячем песке мы слушали шум прибоя</a:t>
            </a:r>
            <a:r>
              <a:rPr lang="ru-RU" sz="6000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6000" dirty="0" smtClean="0">
                <a:solidFill>
                  <a:schemeClr val="tx1"/>
                </a:solidFill>
              </a:rPr>
              <a:t>Он стоял молча.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551600" y="3765486"/>
            <a:ext cx="2057355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,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68"/>
          <a:stretch>
            <a:fillRect/>
          </a:stretch>
        </p:blipFill>
        <p:spPr>
          <a:xfrm>
            <a:off x="3996554" y="3157674"/>
            <a:ext cx="2024684" cy="752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50"/>
          <a:stretch>
            <a:fillRect/>
          </a:stretch>
        </p:blipFill>
        <p:spPr>
          <a:xfrm>
            <a:off x="4739256" y="6335881"/>
            <a:ext cx="2563964" cy="752017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1092351" y="4184957"/>
            <a:ext cx="8938376" cy="771658"/>
            <a:chOff x="1736433" y="4399878"/>
            <a:chExt cx="8190435" cy="7716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6433" y="4399878"/>
              <a:ext cx="5281285" cy="752017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583" y="4419519"/>
              <a:ext cx="5281285" cy="752017"/>
            </a:xfrm>
            <a:prstGeom prst="rect">
              <a:avLst/>
            </a:prstGeom>
          </p:spPr>
        </p:pic>
      </p:grpSp>
      <p:sp>
        <p:nvSpPr>
          <p:cNvPr id="12" name="Объект 2"/>
          <p:cNvSpPr txBox="1">
            <a:spLocks/>
          </p:cNvSpPr>
          <p:nvPr/>
        </p:nvSpPr>
        <p:spPr>
          <a:xfrm>
            <a:off x="3618368" y="2339918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нар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787338" y="3419803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err="1" smtClean="0">
                <a:solidFill>
                  <a:srgbClr val="00B0F0"/>
                </a:solidFill>
              </a:rPr>
              <a:t>деепр</a:t>
            </a:r>
            <a:r>
              <a:rPr lang="ru-RU" sz="3700" b="1" dirty="0" smtClean="0">
                <a:solidFill>
                  <a:srgbClr val="00B0F0"/>
                </a:solidFill>
              </a:rPr>
              <a:t>. об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127819" y="5456528"/>
            <a:ext cx="4156663" cy="117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700" b="1" dirty="0" smtClean="0">
                <a:solidFill>
                  <a:srgbClr val="00B0F0"/>
                </a:solidFill>
              </a:rPr>
              <a:t>нар</a:t>
            </a:r>
            <a:r>
              <a:rPr lang="ru-RU" sz="3700" b="1" dirty="0" smtClean="0">
                <a:solidFill>
                  <a:schemeClr val="tx1"/>
                </a:solidFill>
              </a:rPr>
              <a:t>.</a:t>
            </a:r>
            <a:endParaRPr lang="ru-RU" sz="3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2944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678" y="137155"/>
            <a:ext cx="12374268" cy="1492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. </a:t>
            </a:r>
            <a:r>
              <a:rPr lang="ru-RU" sz="4800" dirty="0" smtClean="0"/>
              <a:t>Прочитайте предложение. поставьте знаки препинания. Раскройте скобки. Объясните свой выбор.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624" y="2521528"/>
            <a:ext cx="10656304" cy="43364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Дождь скоро перестал  вопреки прогнозу синоптиков.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(Не)смотря на доску  </a:t>
            </a:r>
            <a:r>
              <a:rPr lang="ru-RU" sz="4000" dirty="0" smtClean="0">
                <a:solidFill>
                  <a:schemeClr val="tx1"/>
                </a:solidFill>
              </a:rPr>
              <a:t>ты </a:t>
            </a:r>
            <a:r>
              <a:rPr lang="ru-RU" sz="4000" dirty="0" smtClean="0">
                <a:solidFill>
                  <a:schemeClr val="tx1"/>
                </a:solidFill>
              </a:rPr>
              <a:t>не выиграешь в шахматы.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(Не)смотря </a:t>
            </a:r>
            <a:r>
              <a:rPr lang="ru-RU" sz="4000" dirty="0">
                <a:solidFill>
                  <a:schemeClr val="tx1"/>
                </a:solidFill>
              </a:rPr>
              <a:t>на высокие волны </a:t>
            </a: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000" dirty="0" err="1" smtClean="0">
                <a:solidFill>
                  <a:schemeClr val="tx1"/>
                </a:solidFill>
              </a:rPr>
              <a:t>драккар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уверенно направился к </a:t>
            </a:r>
            <a:r>
              <a:rPr lang="ru-RU" sz="4000" dirty="0" smtClean="0">
                <a:solidFill>
                  <a:schemeClr val="tx1"/>
                </a:solidFill>
              </a:rPr>
              <a:t>островку.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755967" y="5494774"/>
            <a:ext cx="654011" cy="788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62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1654</TotalTime>
  <Words>476</Words>
  <Application>Microsoft Office PowerPoint</Application>
  <PresentationFormat>Широкоэкранный</PresentationFormat>
  <Paragraphs>90</Paragraphs>
  <Slides>20</Slides>
  <Notes>5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Bookman Old Style</vt:lpstr>
      <vt:lpstr>Calibri</vt:lpstr>
      <vt:lpstr>Corbel</vt:lpstr>
      <vt:lpstr>Gill Sans MT</vt:lpstr>
      <vt:lpstr>Impact</vt:lpstr>
      <vt:lpstr>Wingdings</vt:lpstr>
      <vt:lpstr>Badge</vt:lpstr>
      <vt:lpstr>Здравствуйте, 8а класс!</vt:lpstr>
      <vt:lpstr>Прочитайте предложения.  </vt:lpstr>
      <vt:lpstr>Прочитайте предложения.  </vt:lpstr>
      <vt:lpstr>Прочитайте предложения.  </vt:lpstr>
      <vt:lpstr>Обособленные обстоятельства </vt:lpstr>
      <vt:lpstr>Цель и задачи урока</vt:lpstr>
      <vt:lpstr>обстоятельство</vt:lpstr>
      <vt:lpstr>Задание 1. Найдите деепричастия и образованные от них наречия. Подумайте, нужно ли ставить знаки препинания. Объясните свой выбор.</vt:lpstr>
      <vt:lpstr>Задание 2. Прочитайте предложение. поставьте знаки препинания. Раскройте скобки. Объясните свой выбор.</vt:lpstr>
      <vt:lpstr>Словарная работа</vt:lpstr>
      <vt:lpstr>Задание 2. Прочитайте предложение. поставьте знаки препинания. Раскройте скобки. Объясните свой выбор.</vt:lpstr>
      <vt:lpstr>Задание 2. Прочитайте предложение. поставьте знаки препинания. Раскройте скобки. Объясните свой выбор.</vt:lpstr>
      <vt:lpstr>Задание 2. Прочитайте предложение. поставьте знаки препинания. Раскройте скобки. Объясните свой выбор.</vt:lpstr>
      <vt:lpstr>физкультминутка</vt:lpstr>
      <vt:lpstr>Задание 3. Глаголы в скобках замените на деепричастия и запишите получившиеся предложения в тетрадь. Подумайте, нужно ли ставить знаки препинания. Объясните свой выбор.</vt:lpstr>
      <vt:lpstr>Задание 3. Глаголы в скобках замените на деепричастия и запишите получившиеся предложения в тетрадь. Подумайте, нужно ли ставить знаки препинания. Объясните свой выбор.</vt:lpstr>
      <vt:lpstr>Словарная работа</vt:lpstr>
      <vt:lpstr>Зайдите на сайт учи.ру под своим логином и паролем и выполните задание 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 сложного предложения</dc:title>
  <dc:creator>Майнагашева Мария Анатольевна</dc:creator>
  <cp:lastModifiedBy>Майнагашева Мария Анатольевна</cp:lastModifiedBy>
  <cp:revision>117</cp:revision>
  <dcterms:created xsi:type="dcterms:W3CDTF">2022-10-03T14:24:15Z</dcterms:created>
  <dcterms:modified xsi:type="dcterms:W3CDTF">2023-02-10T10:04:47Z</dcterms:modified>
</cp:coreProperties>
</file>