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57" r:id="rId4"/>
    <p:sldId id="259" r:id="rId5"/>
    <p:sldId id="280" r:id="rId6"/>
    <p:sldId id="261" r:id="rId7"/>
    <p:sldId id="262" r:id="rId8"/>
    <p:sldId id="279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85" r:id="rId20"/>
    <p:sldId id="284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07390E-E73F-4F6A-B73B-45E80F88A0DC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74E54C-3FAE-4958-B578-DF777E56AFA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\Desktop\&#1086;&#1090;&#1082;&#1088;&#1099;&#1090;&#1099;&#1081;%20&#1091;&#1088;&#1086;&#1082;\&#1082;&#1072;&#1082;%20&#1089;&#1090;&#1072;&#1088;&#1080;&#1082;%20&#1082;&#1086;&#1088;&#1086;&#1074;&#1091;%20&#1087;&#1088;&#1086;&#1076;&#1072;&#1074;&#1072;&#1083;.mp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\Desktop\&#1086;&#1090;&#1082;&#1088;&#1099;&#1090;&#1099;&#1081;%20&#1091;&#1088;&#1086;&#1082;\73d3a1f6ead4.480.mp4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928802"/>
            <a:ext cx="7851648" cy="1271598"/>
          </a:xfrm>
        </p:spPr>
        <p:txBody>
          <a:bodyPr>
            <a:normAutofit fontScale="90000"/>
          </a:bodyPr>
          <a:lstStyle/>
          <a:p>
            <a:r>
              <a:rPr lang="ru-RU" sz="8900" dirty="0">
                <a:solidFill>
                  <a:srgbClr val="FF0000"/>
                </a:solidFill>
                <a:latin typeface="Monotype Corsiva" pitchFamily="66" charset="0"/>
              </a:rPr>
              <a:t>Добро пожаловать</a:t>
            </a:r>
            <a:r>
              <a:rPr lang="ru-RU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Виды рекламы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428736"/>
            <a:ext cx="4040188" cy="659352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Телевизионная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1428736"/>
            <a:ext cx="4041775" cy="65484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Газетная (печатная)</a:t>
            </a:r>
          </a:p>
        </p:txBody>
      </p:sp>
      <p:pic>
        <p:nvPicPr>
          <p:cNvPr id="1026" name="Picture 2" descr="C:\Users\Татьяна\Desktop\3409783_900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357430"/>
            <a:ext cx="4283106" cy="4143404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566e8f8d48321e3d7a7580882465db1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428868"/>
            <a:ext cx="4284693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928686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Виды рекламы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500174"/>
            <a:ext cx="4040188" cy="659352"/>
          </a:xfrm>
        </p:spPr>
        <p:txBody>
          <a:bodyPr/>
          <a:lstStyle/>
          <a:p>
            <a:pPr algn="ctr"/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Наружняя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1500174"/>
            <a:ext cx="4041775" cy="65484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 - реклама</a:t>
            </a:r>
          </a:p>
        </p:txBody>
      </p:sp>
      <p:pic>
        <p:nvPicPr>
          <p:cNvPr id="2050" name="Picture 2" descr="C:\Users\Татьяна\Desktop\1532451408_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87" y="2285992"/>
            <a:ext cx="4389301" cy="4286280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reklama_5affed28c43cc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285992"/>
            <a:ext cx="428628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Виды рекламы</a:t>
            </a:r>
            <a:br>
              <a:rPr lang="ru-RU" dirty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76" y="1000108"/>
            <a:ext cx="4040188" cy="659352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Радиореклама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214282" y="1071546"/>
            <a:ext cx="4041775" cy="65484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Почтовая </a:t>
            </a:r>
          </a:p>
        </p:txBody>
      </p:sp>
      <p:pic>
        <p:nvPicPr>
          <p:cNvPr id="3074" name="Picture 2" descr="C:\Users\Татьяна\Desktop\20072017-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5" y="2143116"/>
            <a:ext cx="4141817" cy="4429156"/>
          </a:xfrm>
          <a:prstGeom prst="rect">
            <a:avLst/>
          </a:prstGeom>
          <a:noFill/>
        </p:spPr>
      </p:pic>
      <p:pic>
        <p:nvPicPr>
          <p:cNvPr id="3076" name="Picture 4" descr="C:\Users\Татьяна\Desktop\lists_0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3116"/>
            <a:ext cx="400052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86239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рекламы: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214422"/>
            <a:ext cx="8572560" cy="5643578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9600" b="1" u="sng" dirty="0">
                <a:latin typeface="Times New Roman" pitchFamily="18" charset="0"/>
                <a:cs typeface="Times New Roman" pitchFamily="18" charset="0"/>
              </a:rPr>
              <a:t>Информировать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преобладает  в  основном  на  этапе  выведения  товара  на  рынок, когда  стоит  задача  создания  первичного  спроса.</a:t>
            </a:r>
          </a:p>
          <a:p>
            <a:pPr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9600" b="1" u="sng" dirty="0">
                <a:latin typeface="Times New Roman" pitchFamily="18" charset="0"/>
                <a:cs typeface="Times New Roman" pitchFamily="18" charset="0"/>
              </a:rPr>
              <a:t>Увещевать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приобретает  особую  значимость  на  этапе  роста, когда  перед  фирмой  встает  задача формирования избирательного спроса.</a:t>
            </a:r>
          </a:p>
          <a:p>
            <a:pPr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9600" b="1" u="sng" dirty="0">
                <a:latin typeface="Times New Roman" pitchFamily="18" charset="0"/>
                <a:cs typeface="Times New Roman" pitchFamily="18" charset="0"/>
              </a:rPr>
              <a:t>Сравнивать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часть увещевательных объявлений, которая стремится утвердить преимущество одной марки за счет конкретного сравнения ее с одной или несколькими марками в рамках данного товарного класса.</a:t>
            </a:r>
          </a:p>
          <a:p>
            <a:pPr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9600" b="1" u="sng" dirty="0">
                <a:latin typeface="Times New Roman" pitchFamily="18" charset="0"/>
                <a:cs typeface="Times New Roman" pitchFamily="18" charset="0"/>
              </a:rPr>
              <a:t>Напоминать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чрезвычайно важна на этапе зрелости, для того чтобы заставить потребителя вспоминать о товаре, которая стремится уверить нынешних покупателей в правильности сделанного ими выбора. 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101042" cy="116205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Arial Black" pitchFamily="34" charset="0"/>
              </a:rPr>
              <a:t>Методы рекламны</a:t>
            </a:r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br>
              <a:rPr lang="ru-RU" sz="36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представления товаров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500174"/>
            <a:ext cx="3571900" cy="5357826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Преувеличение</a:t>
            </a:r>
          </a:p>
          <a:p>
            <a:pPr algn="ctr"/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Часто при рекламе продукта используются слова: “лучший”, “единственный”, “прекрасный” и  т.п. Почти все рекламные объявления содержат  восхваление товару, и вы должны помнить, что это неизбежно – ведь цель рекламы убедить потребителя купить товар</a:t>
            </a:r>
          </a:p>
          <a:p>
            <a:endParaRPr lang="ru-RU" dirty="0"/>
          </a:p>
        </p:txBody>
      </p:sp>
      <p:pic>
        <p:nvPicPr>
          <p:cNvPr id="4098" name="Picture 2" descr="C:\Users\Татьяна\Desktop\e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571612"/>
            <a:ext cx="4794267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029604" cy="116205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Arial Black" pitchFamily="34" charset="0"/>
              </a:rPr>
              <a:t>Методы рекламны</a:t>
            </a:r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br>
              <a:rPr lang="ru-RU" sz="36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представления товаров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71612"/>
            <a:ext cx="3643338" cy="4929222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Заголовки и девизы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ctr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Одна из основных задач рекламного объявления – привлечь внимание. </a:t>
            </a:r>
          </a:p>
          <a:p>
            <a:pPr algn="ctr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Часто эта задача решается при помощи запоминающегося заголовка или фразы </a:t>
            </a:r>
          </a:p>
          <a:p>
            <a:pPr algn="ctr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(в TV-рекламе часто сопровождающейся музыкой)</a:t>
            </a:r>
          </a:p>
        </p:txBody>
      </p:sp>
      <p:pic>
        <p:nvPicPr>
          <p:cNvPr id="5122" name="Picture 2" descr="C:\Users\Татьяна\Desktop\16dbd3f98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571612"/>
            <a:ext cx="4838700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958166" cy="116205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Методы рекламны </a:t>
            </a:r>
            <a:br>
              <a:rPr lang="ru-RU" sz="36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представления товаров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676400"/>
            <a:ext cx="3214718" cy="539593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000" b="1" u="sng" dirty="0">
                <a:latin typeface="Times New Roman" pitchFamily="18" charset="0"/>
                <a:cs typeface="Times New Roman" pitchFamily="18" charset="0"/>
              </a:rPr>
              <a:t>Скрытая реклама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Рекламное сообщение часто маскируется под сообщение программ новостей или рассказ о продукте с точки зрения “независимого” журналиста.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Иногда скрытая реклама подается в  форме  интервью  с  руководителем  фирмы  или  одним  из  ее  клиентов. 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Хорошо  сделанную  скрытую рекламу  выявить  очень  сложно.</a:t>
            </a:r>
          </a:p>
          <a:p>
            <a:endParaRPr lang="ru-RU" dirty="0"/>
          </a:p>
        </p:txBody>
      </p:sp>
      <p:pic>
        <p:nvPicPr>
          <p:cNvPr id="6146" name="Picture 2" descr="C:\Users\Татьяна\Desktop\forty_ad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714488"/>
            <a:ext cx="5283230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958166" cy="116205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Методы рекламны </a:t>
            </a:r>
            <a:br>
              <a:rPr lang="ru-RU" sz="36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представления товаров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428736"/>
            <a:ext cx="2928958" cy="5214974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Звезды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Некоторые  фирмы  используют  мнение  разных  знаменитых  людей о  рекламируемом  продукте. </a:t>
            </a:r>
          </a:p>
        </p:txBody>
      </p:sp>
      <p:pic>
        <p:nvPicPr>
          <p:cNvPr id="7170" name="Picture 2" descr="C:\Users\Татьяна\Desktop\1oueen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428736"/>
            <a:ext cx="5929322" cy="52149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029604" cy="116205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Методы рекламны </a:t>
            </a:r>
            <a:br>
              <a:rPr lang="ru-RU" sz="36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dirty="0">
                <a:solidFill>
                  <a:schemeClr val="tx1"/>
                </a:solidFill>
                <a:latin typeface="Arial Black" pitchFamily="34" charset="0"/>
              </a:rPr>
              <a:t>представления товаров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357298"/>
            <a:ext cx="4071966" cy="521497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000" b="1" u="sng" dirty="0">
                <a:latin typeface="Times New Roman" pitchFamily="18" charset="0"/>
                <a:cs typeface="Times New Roman" pitchFamily="18" charset="0"/>
              </a:rPr>
              <a:t>Красивая   реклама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Некоторые  рекламные  сообщения  по  настоящему  красивы.  В  них  звучит  хорошая  музыка, говорятся  умные  и  правильные  слова, показываются  живописные  уголки  природы  и  т.п. 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тоже один из рекламных приемов, цель которого – красотой рекламы привлечь внимание потребителя к рекламируемому продукту (о качестве продукта такая реклама, как правило, не говорит).</a:t>
            </a:r>
          </a:p>
          <a:p>
            <a:endParaRPr lang="ru-RU" dirty="0"/>
          </a:p>
        </p:txBody>
      </p:sp>
      <p:pic>
        <p:nvPicPr>
          <p:cNvPr id="8195" name="Picture 3" descr="C:\Users\Татьяна\Desktop\Новая папка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54310" y="1357298"/>
            <a:ext cx="4261094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oca-Cola-Ice-Cold-Vending-Machine-in-Breaking-Bad-Season-5-Episode-13-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715436" cy="642942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к старик корову продавал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3d3a1f6ead4.480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264320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Обман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нечеловеческий трафик или боты, которые генерируют показы рекламы или клики по рекламным объявлениям.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772400" cy="821828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tx1"/>
                </a:solidFill>
                <a:effectLst/>
                <a:latin typeface="Arial Black" pitchFamily="34" charset="0"/>
              </a:rPr>
              <a:t>Домашнее задание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214422"/>
            <a:ext cx="8643998" cy="5429288"/>
          </a:xfrm>
        </p:spPr>
        <p:txBody>
          <a:bodyPr>
            <a:normAutofit lnSpcReduction="10000"/>
          </a:bodyPr>
          <a:lstStyle/>
          <a:p>
            <a:pPr indent="457200" algn="just"/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Задание подгруппам: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составить  рекламное  объявление  какого-либо  продукта  для  размещения  в  газете.</a:t>
            </a:r>
          </a:p>
          <a:p>
            <a:pPr indent="457200" algn="just"/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2. З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адание  для  каждого, выполняется  письменно.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Подобрать  примеры  наиболее “запавших  в  душу” рекламных  объявлений  и  ответить  на  вопросы: </a:t>
            </a:r>
          </a:p>
          <a:p>
            <a:pPr indent="457200"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-кто, по  вашему  мнению, заплатил  за  это  объявление?</a:t>
            </a:r>
          </a:p>
          <a:p>
            <a:pPr indent="457200"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-какая  информация  в  нем  содержится? </a:t>
            </a:r>
          </a:p>
          <a:p>
            <a:pPr indent="457200"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-какие  рекламные  приемы  использованы?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357166"/>
            <a:ext cx="5000660" cy="98985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92909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ru-RU" sz="6600" b="1" dirty="0">
                <a:solidFill>
                  <a:srgbClr val="FF0000"/>
                </a:solidFill>
                <a:latin typeface="Monotype Corsiva" pitchFamily="66" charset="0"/>
              </a:rPr>
              <a:t>РЕКЛАМА: </a:t>
            </a:r>
          </a:p>
          <a:p>
            <a:pPr algn="ctr">
              <a:buNone/>
            </a:pPr>
            <a:r>
              <a:rPr lang="ru-RU" sz="6600" b="1" dirty="0">
                <a:solidFill>
                  <a:srgbClr val="FF0000"/>
                </a:solidFill>
                <a:latin typeface="Monotype Corsiva" pitchFamily="66" charset="0"/>
              </a:rPr>
              <a:t>понятие, виды, назначение»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715436" cy="6072230"/>
          </a:xfrm>
        </p:spPr>
        <p:txBody>
          <a:bodyPr>
            <a:noAutofit/>
          </a:bodyPr>
          <a:lstStyle/>
          <a:p>
            <a:pPr algn="ctr"/>
            <a:r>
              <a:rPr lang="ru-RU" sz="6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Целью урока </a:t>
            </a:r>
            <a:r>
              <a:rPr lang="ru-RU" sz="6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то, чтобы сформировать знания о рекламе, как основном способе стимулирования сбыта товаров</a:t>
            </a:r>
          </a:p>
        </p:txBody>
      </p:sp>
    </p:spTree>
  </p:cSld>
  <p:clrMapOvr>
    <a:masterClrMapping/>
  </p:clrMapOvr>
  <p:transition spd="slow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892971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1480" indent="274320" algn="ctr"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Реклама появилась тогда, когда появились товары, продавцы и покупатели. Чтобы продать товар, необходимо было привлечь покупателя. А сделать это в те давние времена можно было только голосом, т.е. надо было кричать, выкрикивать, взывать к толпе, чтобы обратить на себя и, соответственно, на свой товар внимание. </a:t>
            </a:r>
          </a:p>
          <a:p>
            <a:pPr marL="411480" indent="274320" algn="ctr"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Слово «реклама» так и переводится – кричать, выкрикивать. В современном понимании это слово расширило свое значение и стало относиться не только к товару, но и к человеку. </a:t>
            </a:r>
          </a:p>
          <a:p>
            <a:pPr marL="411480" indent="274320" algn="ctr"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рекламе, кроме информации о рекламируемом предмете, обязательно должна присутствовать информация о заказчике рекламы, по которой можно быстро найти рекламодателя. </a:t>
            </a:r>
          </a:p>
        </p:txBody>
      </p:sp>
    </p:spTree>
  </p:cSld>
  <p:clrMapOvr>
    <a:masterClrMapping/>
  </p:clrMapOvr>
  <p:transition spd="med"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535785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Реклама</a:t>
            </a:r>
            <a:r>
              <a:rPr lang="ru-RU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деятельность предприятия по распространению сведений о достоинствах производимого им товара и убеждению покупателей в необходимости его приобретения.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14290"/>
            <a:ext cx="4143404" cy="790952"/>
          </a:xfrm>
        </p:spPr>
        <p:txBody>
          <a:bodyPr/>
          <a:lstStyle/>
          <a:p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Цели рекламы: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214422"/>
            <a:ext cx="8715436" cy="5357850"/>
          </a:xfrm>
        </p:spPr>
        <p:txBody>
          <a:bodyPr>
            <a:normAutofit fontScale="85000" lnSpcReduction="20000"/>
          </a:bodyPr>
          <a:lstStyle/>
          <a:p>
            <a:pPr indent="45720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увеличение объема продаж; </a:t>
            </a:r>
          </a:p>
          <a:p>
            <a:pPr indent="45720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привлечение внимания торговых  посредников; </a:t>
            </a:r>
          </a:p>
          <a:p>
            <a:pPr indent="45720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ознакомление потребителей с новой продукцией; </a:t>
            </a:r>
          </a:p>
          <a:p>
            <a:pPr indent="45720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формирование определенных предпочтений у потребителя; </a:t>
            </a:r>
          </a:p>
          <a:p>
            <a:pPr indent="45720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оказание влияния на решение покупателя совершить покупку в настоящий момент</a:t>
            </a:r>
          </a:p>
          <a:p>
            <a:pPr indent="45720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создание благоприятного образа (имиджа) предприятия и т. п. </a:t>
            </a:r>
          </a:p>
        </p:txBody>
      </p:sp>
    </p:spTree>
  </p:cSld>
  <p:clrMapOvr>
    <a:masterClrMapping/>
  </p:clrMapOvr>
  <p:transition spd="med"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99366" cy="750390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Общие требования к рекламе: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142984"/>
            <a:ext cx="8643998" cy="5357850"/>
          </a:xfrm>
        </p:spPr>
        <p:txBody>
          <a:bodyPr>
            <a:normAutofit/>
          </a:bodyPr>
          <a:lstStyle/>
          <a:p>
            <a:pPr indent="4572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допускаются использование и распространение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скрытой рекламы,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т.е рекламы, которое оказывает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осознаваемое потребителями рекламы воздействие на их сознание,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том числе такое воздействие путем использование специальных видеовставок (двойной звукозаписи) и иными способами;</a:t>
            </a:r>
          </a:p>
          <a:p>
            <a:pPr indent="457200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соблюдение требований законодательства РФ о государственном языке и об интеллектуальной собственности:</a:t>
            </a:r>
          </a:p>
          <a:p>
            <a:pPr indent="45720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-реклама распространяется только на русском языке и по необходимости на иностранном языке. Это требование не распространяется на фирменные наименования и товарные знаки.</a:t>
            </a:r>
          </a:p>
          <a:p>
            <a:pPr indent="45720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-соблюдение интеллектиальных (в том числе, авторских) прав</a:t>
            </a:r>
            <a:endParaRPr lang="ru-RU" sz="2400"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1"/>
            <a:ext cx="8501122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latin typeface="Arial Black" pitchFamily="34" charset="0"/>
                <a:cs typeface="Times New Roman" pitchFamily="18" charset="0"/>
              </a:rPr>
              <a:t>КОНТРРЕКЛАМА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(англ.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counteradvertisement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) - в РФ опровержение ненадлежащей рекламы, распространяемое в целях ликвидации вызванных ею последствий. </a:t>
            </a:r>
          </a:p>
          <a:p>
            <a:pPr algn="just"/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случае установления факта нарушения законодательства РФ о рекламе нарушитель обязан осуществить К. в срок, установленный федеральным антимонопольным органом (его территориальным органом), вынесшим решение об осуществлении К. При этом нарушитель несет расходы по К. в полном объеме.</a:t>
            </a:r>
          </a:p>
        </p:txBody>
      </p:sp>
    </p:spTree>
  </p:cSld>
  <p:clrMapOvr>
    <a:masterClrMapping/>
  </p:clrMapOvr>
  <p:transition spd="med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6150</TotalTime>
  <Words>808</Words>
  <Application>Microsoft Office PowerPoint</Application>
  <PresentationFormat>Экран (4:3)</PresentationFormat>
  <Paragraphs>73</Paragraphs>
  <Slides>22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 Black</vt:lpstr>
      <vt:lpstr>Calibri</vt:lpstr>
      <vt:lpstr>Constantia</vt:lpstr>
      <vt:lpstr>Monotype Corsiva</vt:lpstr>
      <vt:lpstr>Times New Roman</vt:lpstr>
      <vt:lpstr>Wingdings 2</vt:lpstr>
      <vt:lpstr>Поток</vt:lpstr>
      <vt:lpstr>Добро пожаловать!</vt:lpstr>
      <vt:lpstr>Презентация PowerPoint</vt:lpstr>
      <vt:lpstr>Тема урока</vt:lpstr>
      <vt:lpstr>Целью урока является то, чтобы сформировать знания о рекламе, как основном способе стимулирования сбыта товаров</vt:lpstr>
      <vt:lpstr>Презентация PowerPoint</vt:lpstr>
      <vt:lpstr>Реклама – это деятельность предприятия по распространению сведений о достоинствах производимого им товара и убеждению покупателей в необходимости его приобретения. </vt:lpstr>
      <vt:lpstr>Цели рекламы:</vt:lpstr>
      <vt:lpstr>Общие требования к рекламе:</vt:lpstr>
      <vt:lpstr>Презентация PowerPoint</vt:lpstr>
      <vt:lpstr>Виды рекламы</vt:lpstr>
      <vt:lpstr>Виды рекламы</vt:lpstr>
      <vt:lpstr>Виды рекламы </vt:lpstr>
      <vt:lpstr>Задачи рекламы:</vt:lpstr>
      <vt:lpstr>Методы рекламны  представления товаров</vt:lpstr>
      <vt:lpstr>Методы рекламны  представления товаров</vt:lpstr>
      <vt:lpstr>Методы рекламны  представления товаров</vt:lpstr>
      <vt:lpstr>Методы рекламны  представления товаров</vt:lpstr>
      <vt:lpstr>Методы рекламны  представления товаров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 Иванова</cp:lastModifiedBy>
  <cp:revision>44</cp:revision>
  <dcterms:created xsi:type="dcterms:W3CDTF">2019-03-12T11:16:15Z</dcterms:created>
  <dcterms:modified xsi:type="dcterms:W3CDTF">2023-05-31T19:59:31Z</dcterms:modified>
</cp:coreProperties>
</file>