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1" r:id="rId6"/>
    <p:sldId id="264" r:id="rId7"/>
    <p:sldId id="265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E4889B-9D4B-4148-AAF1-B7600F5495D3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087F83-36F0-4BB2-9C09-9D51FF54F1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182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087F83-36F0-4BB2-9C09-9D51FF54F11D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5828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556001"/>
            <a:ext cx="7918648" cy="1473200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Чем больше я знаю, тем больше умею!</a:t>
            </a:r>
            <a:endParaRPr lang="ru-RU" sz="4000" b="1" i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8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844824"/>
            <a:ext cx="7552349" cy="475252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ru-RU" sz="4000" i="1" dirty="0" smtClean="0"/>
          </a:p>
          <a:p>
            <a:pPr marL="0" indent="0"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0,8 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   </a:t>
            </a:r>
          </a:p>
          <a:p>
            <a:pPr marL="0" indent="0"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18,9 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9  </a:t>
            </a:r>
            <a:endParaRPr lang="ru-RU" sz="4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12,5 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   </a:t>
            </a:r>
            <a:endParaRPr lang="ru-RU" sz="4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0,9 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0,6   </a:t>
            </a:r>
            <a:endParaRPr lang="ru-RU" sz="4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7,4 </a:t>
            </a:r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0,1  </a:t>
            </a:r>
            <a:endParaRPr lang="ru-RU" sz="4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2,5 </a:t>
            </a:r>
            <a:r>
              <a:rPr lang="he-IL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׃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/>
              <a:t/>
            </a:r>
            <a:br>
              <a:rPr lang="ru-RU" i="1" dirty="0"/>
            </a:br>
            <a:r>
              <a:rPr lang="ru-RU" b="1" i="1" dirty="0" smtClean="0">
                <a:solidFill>
                  <a:schemeClr val="tx1"/>
                </a:solidFill>
              </a:rPr>
              <a:t>1</a:t>
            </a:r>
            <a:r>
              <a:rPr lang="ru-RU" b="1" i="1" dirty="0">
                <a:solidFill>
                  <a:schemeClr val="tx1"/>
                </a:solidFill>
              </a:rPr>
              <a:t>. Вычислить: </a:t>
            </a:r>
            <a:br>
              <a:rPr lang="ru-RU" b="1" i="1" dirty="0">
                <a:solidFill>
                  <a:schemeClr val="tx1"/>
                </a:solidFill>
              </a:rPr>
            </a:b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989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7778717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600" b="1" i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3600" b="1" i="1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3600" b="1" i="1" dirty="0" smtClean="0">
                <a:solidFill>
                  <a:schemeClr val="tx1"/>
                </a:solidFill>
              </a:rPr>
              <a:t>2.Представьте </a:t>
            </a:r>
            <a:r>
              <a:rPr lang="ru-RU" sz="3600" b="1" i="1" dirty="0">
                <a:solidFill>
                  <a:schemeClr val="tx1"/>
                </a:solidFill>
              </a:rPr>
              <a:t>данную десятичную дробь в виде обыкновенной дроби: 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12,5;  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2,5; 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23,647?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053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507288" cy="5328591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3.Увеличьте число: </a:t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2,5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100 раз; </a:t>
            </a:r>
            <a:b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12,5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10000 раз.</a:t>
            </a:r>
            <a:b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4.Вставьте пропущенные числа:  </a:t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12,5м</a:t>
            </a:r>
            <a:r>
              <a:rPr lang="ru-RU" b="1" i="1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=…….см</a:t>
            </a:r>
            <a:r>
              <a:rPr lang="ru-RU" b="1" i="1" baseline="30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2,5м =……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AutoShape 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333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675467"/>
            <a:ext cx="7814733" cy="3450696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решили сделать ремонт в   детской комнате прямоугольной формы, площадью 12,5 м</a:t>
            </a:r>
            <a:r>
              <a:rPr lang="ru-RU" sz="3600" b="1" i="1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36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Какова ширина комнаты, если её длина по проекту 2,5 м?</a:t>
            </a:r>
            <a:endParaRPr lang="ru-RU" sz="3600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442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/>
            </a:r>
            <a:br>
              <a:rPr lang="ru-RU" b="1" dirty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Решите задачу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7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9" y="2708921"/>
            <a:ext cx="8363272" cy="41490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>
              <a:buNone/>
            </a:pPr>
            <a:r>
              <a:rPr lang="en-US" sz="4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12,5 </a:t>
            </a:r>
            <a:r>
              <a:rPr lang="ru-RU" sz="4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400" b="1" i="1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; </a:t>
            </a:r>
            <a:endParaRPr lang="ru-RU" sz="4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2,5 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0" indent="0">
              <a:buNone/>
            </a:pPr>
            <a:r>
              <a:rPr lang="ru-RU" sz="4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4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400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12,5 : 2,5 = </a:t>
            </a:r>
            <a:r>
              <a:rPr lang="ru-RU" sz="4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  <a:r>
              <a:rPr lang="ru-RU" sz="44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4400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38328"/>
            <a:ext cx="9036496" cy="354368"/>
          </a:xfrm>
        </p:spPr>
        <p:txBody>
          <a:bodyPr>
            <a:normAutofit fontScale="90000"/>
          </a:bodyPr>
          <a:lstStyle/>
          <a:p>
            <a:r>
              <a:rPr lang="ru-RU" altLang="en-US" b="1" dirty="0" smtClean="0">
                <a:solidFill>
                  <a:schemeClr val="tx1"/>
                </a:solidFill>
              </a:rPr>
              <a:t/>
            </a:r>
            <a:br>
              <a:rPr lang="ru-RU" altLang="en-US" b="1" dirty="0" smtClean="0">
                <a:solidFill>
                  <a:schemeClr val="tx1"/>
                </a:solidFill>
              </a:rPr>
            </a:br>
            <a:endParaRPr lang="en-US" altLang="en-US" sz="3100" b="1" i="1" dirty="0">
              <a:solidFill>
                <a:schemeClr val="tx1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21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3501008"/>
            <a:ext cx="7814733" cy="30963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u="sng" dirty="0" smtClean="0">
                <a:solidFill>
                  <a:schemeClr val="tx1"/>
                </a:solidFill>
                <a:latin typeface="Times New Roman" charset="0"/>
              </a:rPr>
              <a:t>Выберите </a:t>
            </a:r>
            <a:r>
              <a:rPr lang="ru-RU" b="1" u="sng" dirty="0">
                <a:solidFill>
                  <a:schemeClr val="tx1"/>
                </a:solidFill>
                <a:latin typeface="Times New Roman" charset="0"/>
              </a:rPr>
              <a:t>способ выполнения задания</a:t>
            </a:r>
            <a:r>
              <a:rPr lang="ru-RU" b="1" i="1" dirty="0" smtClean="0">
                <a:solidFill>
                  <a:schemeClr val="tx1"/>
                </a:solidFill>
                <a:latin typeface="Times New Roman" charset="0"/>
              </a:rPr>
              <a:t>:</a:t>
            </a:r>
          </a:p>
          <a:p>
            <a:pPr marL="0" indent="0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-Переведите </a:t>
            </a:r>
            <a:r>
              <a:rPr lang="ru-RU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другие единицы измерения, выполните действия;</a:t>
            </a:r>
            <a:endParaRPr lang="ru-RU" b="1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charset="0"/>
              </a:rPr>
              <a:t>-Переведите числа в обыкновенные дроби и выполните действия с обыкновенными </a:t>
            </a:r>
            <a:r>
              <a:rPr lang="ru-RU" b="1" i="1" dirty="0" smtClean="0">
                <a:solidFill>
                  <a:schemeClr val="tx1"/>
                </a:solidFill>
                <a:latin typeface="Times New Roman" charset="0"/>
              </a:rPr>
              <a:t>дробями ;</a:t>
            </a:r>
            <a:endParaRPr lang="ru-RU" b="1" i="1" dirty="0">
              <a:solidFill>
                <a:schemeClr val="tx1"/>
              </a:solidFill>
              <a:latin typeface="Times New Roman" charset="0"/>
            </a:endParaRPr>
          </a:p>
          <a:p>
            <a:pPr marL="0" indent="0">
              <a:buNone/>
            </a:pPr>
            <a:r>
              <a:rPr lang="ru-RU" b="1" i="1" dirty="0">
                <a:solidFill>
                  <a:schemeClr val="tx1"/>
                </a:solidFill>
                <a:latin typeface="Times New Roman" charset="0"/>
              </a:rPr>
              <a:t>-Примените основное свойство дроби </a:t>
            </a:r>
            <a:r>
              <a:rPr lang="ru-RU" b="1" i="1" dirty="0" smtClean="0">
                <a:solidFill>
                  <a:schemeClr val="tx1"/>
                </a:solidFill>
                <a:latin typeface="Times New Roman" charset="0"/>
              </a:rPr>
              <a:t> ;</a:t>
            </a:r>
            <a:endParaRPr lang="ru-RU" b="1" i="1" dirty="0">
              <a:solidFill>
                <a:schemeClr val="tx1"/>
              </a:solidFill>
              <a:latin typeface="Times New Roman" charset="0"/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chemeClr val="tx1"/>
                </a:solidFill>
                <a:latin typeface="Times New Roman" charset="0"/>
              </a:rPr>
              <a:t>-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Решите своим способом.</a:t>
            </a:r>
            <a:endParaRPr lang="ru-RU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endParaRPr lang="ru-RU" sz="3600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556792"/>
            <a:ext cx="9036496" cy="1944216"/>
          </a:xfrm>
        </p:spPr>
        <p:txBody>
          <a:bodyPr>
            <a:normAutofit fontScale="90000"/>
          </a:bodyPr>
          <a:lstStyle/>
          <a:p>
            <a:r>
              <a:rPr lang="ru-RU" altLang="en-US" b="1" dirty="0" smtClean="0">
                <a:solidFill>
                  <a:schemeClr val="tx1"/>
                </a:solidFill>
              </a:rPr>
              <a:t/>
            </a:r>
            <a:br>
              <a:rPr lang="ru-RU" altLang="en-US" b="1" dirty="0" smtClean="0">
                <a:solidFill>
                  <a:schemeClr val="tx1"/>
                </a:solidFill>
              </a:rPr>
            </a:br>
            <a:r>
              <a:rPr lang="ru-RU" altLang="en-US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= 12,5 м</a:t>
            </a:r>
            <a:r>
              <a:rPr lang="ru-RU" b="1" i="1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; </a:t>
            </a:r>
            <a:r>
              <a:rPr lang="en-US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2,5м;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?м</a:t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12,5 : 2,5 =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en-US" altLang="en-US" sz="3100" b="1" i="1" dirty="0">
              <a:solidFill>
                <a:schemeClr val="tx1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905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Деление на десятичную дробь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2" name="Rectangle 6"/>
          <p:cNvSpPr txBox="1">
            <a:spLocks noChangeArrowheads="1"/>
          </p:cNvSpPr>
          <p:nvPr/>
        </p:nvSpPr>
        <p:spPr bwMode="auto">
          <a:xfrm>
            <a:off x="457200" y="1719263"/>
            <a:ext cx="4038600" cy="41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12, 096: 2,24= 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2428860" y="1733534"/>
            <a:ext cx="2359164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dirty="0" smtClean="0">
                <a:latin typeface="Arial" charset="0"/>
              </a:rPr>
              <a:t>  1209,6:224 </a:t>
            </a:r>
            <a:r>
              <a:rPr lang="ru-RU" sz="2600" dirty="0">
                <a:latin typeface="Arial" charset="0"/>
              </a:rPr>
              <a:t>=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323850" y="2781300"/>
            <a:ext cx="3671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/>
              <a:t>           1209,6           224</a:t>
            </a:r>
            <a:endParaRPr lang="ru-RU" sz="2400" dirty="0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2428860" y="2857496"/>
            <a:ext cx="0" cy="6492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2428860" y="3214686"/>
            <a:ext cx="12239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2643174" y="3286124"/>
            <a:ext cx="576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5</a:t>
            </a:r>
          </a:p>
        </p:txBody>
      </p:sp>
      <p:sp>
        <p:nvSpPr>
          <p:cNvPr id="18" name="Line 18"/>
          <p:cNvSpPr>
            <a:spLocks noChangeShapeType="1"/>
          </p:cNvSpPr>
          <p:nvPr/>
        </p:nvSpPr>
        <p:spPr bwMode="auto">
          <a:xfrm>
            <a:off x="928662" y="314324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1071538" y="3143248"/>
            <a:ext cx="86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1120</a:t>
            </a:r>
          </a:p>
        </p:txBody>
      </p:sp>
      <p:sp>
        <p:nvSpPr>
          <p:cNvPr id="20" name="Line 21"/>
          <p:cNvSpPr>
            <a:spLocks noChangeShapeType="1"/>
          </p:cNvSpPr>
          <p:nvPr/>
        </p:nvSpPr>
        <p:spPr bwMode="auto">
          <a:xfrm>
            <a:off x="1142976" y="3571876"/>
            <a:ext cx="10080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21" name="Text Box 22"/>
          <p:cNvSpPr txBox="1">
            <a:spLocks noChangeArrowheads="1"/>
          </p:cNvSpPr>
          <p:nvPr/>
        </p:nvSpPr>
        <p:spPr bwMode="auto">
          <a:xfrm>
            <a:off x="1285852" y="3571876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>
                <a:latin typeface="Arial" charset="0"/>
              </a:rPr>
              <a:t> 89</a:t>
            </a:r>
            <a:endParaRPr lang="ru-RU" sz="2400" dirty="0">
              <a:latin typeface="Arial" charset="0"/>
            </a:endParaRPr>
          </a:p>
        </p:txBody>
      </p:sp>
      <p:sp>
        <p:nvSpPr>
          <p:cNvPr id="22" name="Text Box 23"/>
          <p:cNvSpPr txBox="1">
            <a:spLocks noChangeArrowheads="1"/>
          </p:cNvSpPr>
          <p:nvPr/>
        </p:nvSpPr>
        <p:spPr bwMode="auto">
          <a:xfrm>
            <a:off x="2786050" y="3286124"/>
            <a:ext cx="2889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/>
              <a:t>,</a:t>
            </a:r>
          </a:p>
        </p:txBody>
      </p:sp>
      <p:sp>
        <p:nvSpPr>
          <p:cNvPr id="23" name="Text Box 24"/>
          <p:cNvSpPr txBox="1">
            <a:spLocks noChangeArrowheads="1"/>
          </p:cNvSpPr>
          <p:nvPr/>
        </p:nvSpPr>
        <p:spPr bwMode="auto">
          <a:xfrm>
            <a:off x="1714480" y="3571876"/>
            <a:ext cx="64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 smtClean="0">
                <a:latin typeface="Arial" charset="0"/>
              </a:rPr>
              <a:t>6</a:t>
            </a:r>
            <a:endParaRPr lang="ru-RU" sz="2400" dirty="0">
              <a:latin typeface="Arial" charset="0"/>
            </a:endParaRPr>
          </a:p>
        </p:txBody>
      </p:sp>
      <p:sp>
        <p:nvSpPr>
          <p:cNvPr id="24" name="Text Box 25"/>
          <p:cNvSpPr txBox="1">
            <a:spLocks noChangeArrowheads="1"/>
          </p:cNvSpPr>
          <p:nvPr/>
        </p:nvSpPr>
        <p:spPr bwMode="auto">
          <a:xfrm>
            <a:off x="2928926" y="3286124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4</a:t>
            </a:r>
          </a:p>
        </p:txBody>
      </p:sp>
      <p:sp>
        <p:nvSpPr>
          <p:cNvPr id="25" name="Line 26"/>
          <p:cNvSpPr>
            <a:spLocks noChangeShapeType="1"/>
          </p:cNvSpPr>
          <p:nvPr/>
        </p:nvSpPr>
        <p:spPr bwMode="auto">
          <a:xfrm>
            <a:off x="1214414" y="4000504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26" name="Text Box 27"/>
          <p:cNvSpPr txBox="1">
            <a:spLocks noChangeArrowheads="1"/>
          </p:cNvSpPr>
          <p:nvPr/>
        </p:nvSpPr>
        <p:spPr bwMode="auto">
          <a:xfrm>
            <a:off x="1357290" y="4000504"/>
            <a:ext cx="72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896</a:t>
            </a:r>
          </a:p>
        </p:txBody>
      </p:sp>
      <p:sp>
        <p:nvSpPr>
          <p:cNvPr id="27" name="Line 28"/>
          <p:cNvSpPr>
            <a:spLocks noChangeShapeType="1"/>
          </p:cNvSpPr>
          <p:nvPr/>
        </p:nvSpPr>
        <p:spPr bwMode="auto">
          <a:xfrm>
            <a:off x="1357290" y="4429132"/>
            <a:ext cx="935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 dirty="0"/>
          </a:p>
        </p:txBody>
      </p:sp>
      <p:sp>
        <p:nvSpPr>
          <p:cNvPr id="28" name="Text Box 29"/>
          <p:cNvSpPr txBox="1">
            <a:spLocks noChangeArrowheads="1"/>
          </p:cNvSpPr>
          <p:nvPr/>
        </p:nvSpPr>
        <p:spPr bwMode="auto">
          <a:xfrm>
            <a:off x="1643042" y="4429132"/>
            <a:ext cx="287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latin typeface="Arial" charset="0"/>
              </a:rPr>
              <a:t>0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4496565" y="2457129"/>
            <a:ext cx="392909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Чтобы разделить число на </a:t>
            </a:r>
          </a:p>
          <a:p>
            <a:r>
              <a:rPr lang="ru-RU" sz="2800" dirty="0" smtClean="0">
                <a:latin typeface="Monotype Corsiva" pitchFamily="66" charset="0"/>
              </a:rPr>
              <a:t>десятичную дробь, надо:</a:t>
            </a:r>
          </a:p>
          <a:p>
            <a:r>
              <a:rPr lang="ru-RU" sz="2800" dirty="0" smtClean="0">
                <a:latin typeface="Monotype Corsiva" pitchFamily="66" charset="0"/>
              </a:rPr>
              <a:t>1) </a:t>
            </a:r>
            <a:r>
              <a:rPr lang="ru-RU" sz="2800" dirty="0">
                <a:latin typeface="Monotype Corsiva" pitchFamily="66" charset="0"/>
              </a:rPr>
              <a:t>перенести в делимом и делителе </a:t>
            </a:r>
            <a:r>
              <a:rPr lang="ru-RU" sz="2800" dirty="0" smtClean="0">
                <a:latin typeface="Monotype Corsiva" pitchFamily="66" charset="0"/>
              </a:rPr>
              <a:t>запятые </a:t>
            </a:r>
            <a:endParaRPr lang="ru-RU" sz="2800" dirty="0" smtClean="0">
              <a:latin typeface="Monotype Corsiva" pitchFamily="66" charset="0"/>
            </a:endParaRPr>
          </a:p>
          <a:p>
            <a:r>
              <a:rPr lang="ru-RU" sz="2800" dirty="0" smtClean="0">
                <a:solidFill>
                  <a:srgbClr val="CC0000"/>
                </a:solidFill>
                <a:latin typeface="Monotype Corsiva" pitchFamily="66" charset="0"/>
              </a:rPr>
              <a:t>вправо</a:t>
            </a:r>
            <a:r>
              <a:rPr lang="ru-RU" sz="2800" dirty="0" smtClean="0">
                <a:latin typeface="Monotype Corsiva" pitchFamily="66" charset="0"/>
              </a:rPr>
              <a:t> на столько цифр, </a:t>
            </a:r>
          </a:p>
          <a:p>
            <a:r>
              <a:rPr lang="ru-RU" sz="2800" dirty="0" smtClean="0">
                <a:latin typeface="Monotype Corsiva" pitchFamily="66" charset="0"/>
              </a:rPr>
              <a:t>сколько их </a:t>
            </a:r>
            <a:r>
              <a:rPr lang="ru-RU" sz="2800" dirty="0" smtClean="0">
                <a:latin typeface="Monotype Corsiva" pitchFamily="66" charset="0"/>
              </a:rPr>
              <a:t> содержится после </a:t>
            </a:r>
            <a:r>
              <a:rPr lang="ru-RU" sz="2800" dirty="0" smtClean="0">
                <a:latin typeface="Monotype Corsiva" pitchFamily="66" charset="0"/>
              </a:rPr>
              <a:t>запятой</a:t>
            </a:r>
          </a:p>
          <a:p>
            <a:r>
              <a:rPr lang="ru-RU" sz="2800" dirty="0" smtClean="0">
                <a:latin typeface="Monotype Corsiva" pitchFamily="66" charset="0"/>
              </a:rPr>
              <a:t> </a:t>
            </a:r>
            <a:r>
              <a:rPr lang="ru-RU" sz="2800" dirty="0" smtClean="0">
                <a:solidFill>
                  <a:srgbClr val="CC0000"/>
                </a:solidFill>
                <a:latin typeface="Monotype Corsiva" pitchFamily="66" charset="0"/>
              </a:rPr>
              <a:t>в делителе</a:t>
            </a:r>
            <a:r>
              <a:rPr lang="ru-RU" sz="2800" dirty="0" smtClean="0">
                <a:latin typeface="Monotype Corsiva" pitchFamily="66" charset="0"/>
              </a:rPr>
              <a:t>;</a:t>
            </a:r>
          </a:p>
          <a:p>
            <a:r>
              <a:rPr lang="ru-RU" sz="2800" dirty="0" smtClean="0">
                <a:latin typeface="Monotype Corsiva" pitchFamily="66" charset="0"/>
              </a:rPr>
              <a:t>2</a:t>
            </a:r>
            <a:r>
              <a:rPr lang="ru-RU" sz="2800" smtClean="0">
                <a:latin typeface="Monotype Corsiva" pitchFamily="66" charset="0"/>
              </a:rPr>
              <a:t>) </a:t>
            </a:r>
            <a:r>
              <a:rPr lang="ru-RU" sz="2800" smtClean="0">
                <a:latin typeface="Monotype Corsiva" pitchFamily="66" charset="0"/>
              </a:rPr>
              <a:t>выполнить </a:t>
            </a:r>
            <a:r>
              <a:rPr lang="ru-RU" sz="2800" dirty="0" smtClean="0">
                <a:latin typeface="Monotype Corsiva" pitchFamily="66" charset="0"/>
              </a:rPr>
              <a:t>деление на натуральное число.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586275" y="1641202"/>
            <a:ext cx="7040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5,4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1" name="Содержимое 30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929198"/>
            <a:ext cx="20955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6407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 animBg="1"/>
      <p:bldP spid="16" grpId="0" animBg="1"/>
      <p:bldP spid="18" grpId="0" animBg="1"/>
      <p:bldP spid="20" grpId="0" animBg="1"/>
      <p:bldP spid="23" grpId="0"/>
      <p:bldP spid="24" grpId="0"/>
      <p:bldP spid="25" grpId="0" animBg="1"/>
      <p:bldP spid="27" grpId="0" animBg="1"/>
      <p:bldP spid="2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657</TotalTime>
  <Words>199</Words>
  <Application>Microsoft Office PowerPoint</Application>
  <PresentationFormat>Экран (4:3)</PresentationFormat>
  <Paragraphs>51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Candara</vt:lpstr>
      <vt:lpstr>Comic Sans MS</vt:lpstr>
      <vt:lpstr>Monotype Corsiva</vt:lpstr>
      <vt:lpstr>Symbol</vt:lpstr>
      <vt:lpstr>Times New Roman</vt:lpstr>
      <vt:lpstr>Волна</vt:lpstr>
      <vt:lpstr>Презентация PowerPoint</vt:lpstr>
      <vt:lpstr>  1. Вычислить:  </vt:lpstr>
      <vt:lpstr>Презентация PowerPoint</vt:lpstr>
      <vt:lpstr>3.Увеличьте число:  2,5 в 100 раз;  12,5 в 10000 раз. 4.Вставьте пропущенные числа:   12,5м2 =…….см2 2,5м =……см.</vt:lpstr>
      <vt:lpstr>  Решите задачу</vt:lpstr>
      <vt:lpstr> </vt:lpstr>
      <vt:lpstr>  S = 12,5 м2 ; a = 2,5м; в - ?м в = 12,5 : 2,5 = ?</vt:lpstr>
      <vt:lpstr>Деление на десятичную дробь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Положительные и отрицательные числа</dc:title>
  <dc:creator>Александр</dc:creator>
  <cp:lastModifiedBy>user</cp:lastModifiedBy>
  <cp:revision>34</cp:revision>
  <dcterms:created xsi:type="dcterms:W3CDTF">2013-03-16T13:13:41Z</dcterms:created>
  <dcterms:modified xsi:type="dcterms:W3CDTF">2023-02-25T21:05:03Z</dcterms:modified>
</cp:coreProperties>
</file>