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7" r:id="rId3"/>
    <p:sldId id="269" r:id="rId4"/>
    <p:sldId id="268" r:id="rId5"/>
    <p:sldId id="271" r:id="rId6"/>
    <p:sldId id="270" r:id="rId7"/>
    <p:sldId id="261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8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D2A0F-9649-410D-9079-BE26EE01D1B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B1479-5539-42C0-9646-684F4B09A5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2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11AB272-145D-4B46-BF49-9825FB1C48B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Теоретический материал</a:t>
            </a:r>
            <a:br>
              <a:rPr lang="ru-RU" dirty="0" smtClean="0"/>
            </a:br>
            <a:r>
              <a:rPr lang="ru-RU" dirty="0"/>
              <a:t>Логика и алгоритмы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200" dirty="0" smtClean="0"/>
          </a:p>
          <a:p>
            <a:endParaRPr lang="ru-RU" sz="2200" dirty="0"/>
          </a:p>
          <a:p>
            <a:r>
              <a:rPr lang="ru-RU" sz="2200" dirty="0" smtClean="0"/>
              <a:t>Доцент кафедры АЭМИС</a:t>
            </a:r>
          </a:p>
          <a:p>
            <a:r>
              <a:rPr lang="ru-RU" sz="2200" dirty="0" smtClean="0"/>
              <a:t>к.т.н. </a:t>
            </a:r>
            <a:r>
              <a:rPr lang="ru-RU" sz="2200" dirty="0" err="1" smtClean="0"/>
              <a:t>Кечкина</a:t>
            </a:r>
            <a:r>
              <a:rPr lang="ru-RU" sz="2200" dirty="0" smtClean="0"/>
              <a:t> Наталия Игоревна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13105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Работа с файлами в </a:t>
            </a:r>
            <a:r>
              <a:rPr lang="en-US" sz="1800" b="1" dirty="0" smtClean="0">
                <a:solidFill>
                  <a:schemeClr val="bg1"/>
                </a:solidFill>
              </a:rPr>
              <a:t>Python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2</a:t>
            </a:fld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1521" y="692696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ctr"/>
            <a:r>
              <a:rPr lang="ru-RU" dirty="0" smtClean="0"/>
              <a:t>Файл – так называются именованные области постоянной памяти в компьютере, которыми управляет операционная система.</a:t>
            </a:r>
            <a:endParaRPr lang="en-US" dirty="0" smtClean="0"/>
          </a:p>
          <a:p>
            <a:pPr indent="457200" algn="just" fontAlgn="ctr"/>
            <a:r>
              <a:rPr lang="ru-RU" dirty="0"/>
              <a:t>Встроенная функция </a:t>
            </a:r>
            <a:r>
              <a:rPr lang="ru-RU" b="1" dirty="0" err="1"/>
              <a:t>open</a:t>
            </a:r>
            <a:r>
              <a:rPr lang="ru-RU" dirty="0"/>
              <a:t> создает объект файла, который обеспечивает связь с файлом, размещенным в компьютере</a:t>
            </a:r>
            <a:r>
              <a:rPr lang="ru-RU" dirty="0" smtClean="0"/>
              <a:t>.</a:t>
            </a:r>
            <a:r>
              <a:rPr lang="ru-RU" dirty="0"/>
              <a:t> Чтобы открыть файл, программа должна вызвать функцию </a:t>
            </a:r>
            <a:r>
              <a:rPr lang="ru-RU" dirty="0" err="1"/>
              <a:t>open</a:t>
            </a:r>
            <a:r>
              <a:rPr lang="ru-RU" dirty="0"/>
              <a:t>, передав ей имя внешнего файла и режим работы. </a:t>
            </a:r>
            <a:endParaRPr lang="en-US" b="1" dirty="0"/>
          </a:p>
          <a:p>
            <a:pPr indent="457200" algn="just" fontAlgn="ctr"/>
            <a:endParaRPr lang="en-US" b="1" dirty="0" smtClean="0"/>
          </a:p>
          <a:p>
            <a:pPr indent="457200" algn="just" fontAlgn="ctr"/>
            <a:endParaRPr lang="en-US" b="1" dirty="0"/>
          </a:p>
          <a:p>
            <a:pPr indent="457200" algn="just" fontAlgn="ctr"/>
            <a:endParaRPr lang="en-US" b="1" dirty="0" smtClean="0"/>
          </a:p>
          <a:p>
            <a:pPr indent="457200" algn="just" fontAlgn="ctr"/>
            <a:endParaRPr lang="en-US" b="1" dirty="0"/>
          </a:p>
          <a:p>
            <a:pPr indent="457200" algn="just" fontAlgn="ctr"/>
            <a:endParaRPr lang="en-US" b="1" dirty="0" smtClean="0"/>
          </a:p>
          <a:p>
            <a:pPr indent="457200" algn="just" fontAlgn="ctr"/>
            <a:endParaRPr lang="en-US" b="1" dirty="0"/>
          </a:p>
          <a:p>
            <a:pPr indent="457200" algn="just" fontAlgn="ctr"/>
            <a:r>
              <a:rPr lang="ru-RU" dirty="0" smtClean="0"/>
              <a:t>Режимы работы:</a:t>
            </a:r>
            <a:endParaRPr lang="ru-RU" dirty="0"/>
          </a:p>
          <a:p>
            <a:pPr indent="457200" algn="just" fontAlgn="ctr"/>
            <a:r>
              <a:rPr lang="ru-RU" dirty="0"/>
              <a:t>‘r</a:t>
            </a:r>
            <a:r>
              <a:rPr lang="ru-RU" dirty="0" smtClean="0"/>
              <a:t>’ –  </a:t>
            </a:r>
            <a:r>
              <a:rPr lang="ru-RU" dirty="0"/>
              <a:t>файл открывается для чтения (по умолчанию),</a:t>
            </a:r>
          </a:p>
          <a:p>
            <a:pPr indent="457200" algn="just" fontAlgn="ctr"/>
            <a:r>
              <a:rPr lang="ru-RU" dirty="0"/>
              <a:t>‘w’ </a:t>
            </a:r>
            <a:r>
              <a:rPr lang="ru-RU" dirty="0" smtClean="0"/>
              <a:t>– файл </a:t>
            </a:r>
            <a:r>
              <a:rPr lang="ru-RU" dirty="0"/>
              <a:t>открывается для записи, </a:t>
            </a:r>
          </a:p>
          <a:p>
            <a:pPr indent="457200" algn="just" fontAlgn="ctr"/>
            <a:r>
              <a:rPr lang="ru-RU" dirty="0"/>
              <a:t>‘a’ </a:t>
            </a:r>
            <a:r>
              <a:rPr lang="ru-RU" dirty="0" smtClean="0"/>
              <a:t>– файл </a:t>
            </a:r>
            <a:r>
              <a:rPr lang="ru-RU" dirty="0"/>
              <a:t>открывается на запись в конец</a:t>
            </a:r>
            <a:r>
              <a:rPr lang="ru-RU" dirty="0" smtClean="0"/>
              <a:t>.</a:t>
            </a:r>
          </a:p>
          <a:p>
            <a:pPr indent="457200" algn="just" fontAlgn="ctr"/>
            <a:r>
              <a:rPr lang="ru-RU" dirty="0"/>
              <a:t> После вызова функции </a:t>
            </a:r>
            <a:r>
              <a:rPr lang="ru-RU" dirty="0" err="1"/>
              <a:t>open</a:t>
            </a:r>
            <a:r>
              <a:rPr lang="ru-RU" dirty="0"/>
              <a:t> можно выполнять операции чтения и записи во внешний файл, используя методы полученного объекта</a:t>
            </a:r>
            <a:r>
              <a:rPr lang="ru-RU" dirty="0" smtClean="0"/>
              <a:t>.</a:t>
            </a:r>
          </a:p>
          <a:p>
            <a:pPr indent="457200" algn="just" fontAlgn="ctr"/>
            <a:r>
              <a:rPr lang="ru-RU" dirty="0"/>
              <a:t>Если путь к файлу не указан, предполагается, что он находится в текущем рабочем каталоге (то есть в каталоге, где был запущен сценарий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34" name="Рисунок 33"/>
          <p:cNvPicPr/>
          <p:nvPr/>
        </p:nvPicPr>
        <p:blipFill rotWithShape="1">
          <a:blip r:embed="rId2"/>
          <a:srcRect b="48680"/>
          <a:stretch/>
        </p:blipFill>
        <p:spPr>
          <a:xfrm>
            <a:off x="1187624" y="2420888"/>
            <a:ext cx="6768752" cy="144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4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Список в </a:t>
            </a:r>
            <a:r>
              <a:rPr lang="en-US" sz="1800" b="1" dirty="0" smtClean="0">
                <a:solidFill>
                  <a:schemeClr val="bg1"/>
                </a:solidFill>
              </a:rPr>
              <a:t>Python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3</a:t>
            </a:fld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1521" y="692696"/>
            <a:ext cx="8712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ctr"/>
            <a:r>
              <a:rPr lang="ru-RU" dirty="0"/>
              <a:t>Списки в </a:t>
            </a:r>
            <a:r>
              <a:rPr lang="ru-RU" dirty="0" err="1"/>
              <a:t>Python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dirty="0"/>
              <a:t>упорядоченные изменяемые коллекции объектов произвольных </a:t>
            </a:r>
            <a:r>
              <a:rPr lang="ru-RU" dirty="0" smtClean="0"/>
              <a:t>типов.</a:t>
            </a:r>
          </a:p>
          <a:p>
            <a:pPr indent="457200" algn="just" fontAlgn="ctr"/>
            <a:r>
              <a:rPr lang="ru-RU" dirty="0"/>
              <a:t>Списки объявляются в квадратных скобках </a:t>
            </a:r>
            <a:r>
              <a:rPr lang="ru-RU" dirty="0"/>
              <a:t>[ ]</a:t>
            </a:r>
            <a:r>
              <a:rPr lang="ru-RU" dirty="0"/>
              <a:t>.</a:t>
            </a:r>
            <a:endParaRPr lang="ru-RU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r>
              <a:rPr lang="ru-RU" dirty="0" smtClean="0"/>
              <a:t>Доступ </a:t>
            </a:r>
            <a:r>
              <a:rPr lang="ru-RU" dirty="0"/>
              <a:t>к элементам </a:t>
            </a:r>
            <a:r>
              <a:rPr lang="ru-RU" dirty="0" smtClean="0"/>
              <a:t>списка осуществляется по индексу. Например, </a:t>
            </a:r>
            <a:r>
              <a:rPr lang="en-US" dirty="0" smtClean="0"/>
              <a:t>z[0]</a:t>
            </a:r>
            <a:r>
              <a:rPr lang="ru-RU" dirty="0" smtClean="0"/>
              <a:t>.</a:t>
            </a:r>
          </a:p>
          <a:p>
            <a:pPr indent="457200" algn="just" fontAlgn="ctr"/>
            <a:r>
              <a:rPr lang="ru-RU" dirty="0"/>
              <a:t>Также поддерживается отрицательная индексация.</a:t>
            </a:r>
            <a:endParaRPr lang="ru-RU" dirty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r>
              <a:rPr lang="ru-RU" dirty="0" smtClean="0"/>
              <a:t>Генератор списка – конструкция, которая </a:t>
            </a:r>
            <a:r>
              <a:rPr lang="ru-RU" dirty="0"/>
              <a:t>обеспечивает </a:t>
            </a:r>
            <a:r>
              <a:rPr lang="ru-RU" dirty="0" smtClean="0"/>
              <a:t>автоматическое заполнение списка, </a:t>
            </a:r>
            <a:r>
              <a:rPr lang="ru-RU" dirty="0"/>
              <a:t>исходя из определенных инструкций</a:t>
            </a:r>
            <a:r>
              <a:rPr lang="ru-RU" dirty="0" smtClean="0"/>
              <a:t>.</a:t>
            </a:r>
          </a:p>
          <a:p>
            <a:pPr indent="457200" algn="just" fontAlgn="ctr"/>
            <a:endParaRPr lang="ru-RU" dirty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endParaRPr lang="ru-RU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69" y="5489689"/>
            <a:ext cx="5299009" cy="81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76205"/>
            <a:ext cx="5020832" cy="43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99" y="1556792"/>
            <a:ext cx="3816385" cy="85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64866"/>
            <a:ext cx="4840816" cy="131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590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Операции над файлами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4</a:t>
            </a:fld>
            <a:endParaRPr lang="ru-RU" dirty="0"/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t="13223" b="73737"/>
          <a:stretch/>
        </p:blipFill>
        <p:spPr>
          <a:xfrm>
            <a:off x="315745" y="476672"/>
            <a:ext cx="8496944" cy="403762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 rotWithShape="1">
          <a:blip r:embed="rId2"/>
          <a:srcRect t="84113"/>
          <a:stretch/>
        </p:blipFill>
        <p:spPr>
          <a:xfrm>
            <a:off x="315745" y="880434"/>
            <a:ext cx="8496944" cy="482941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 rotWithShape="1">
          <a:blip r:embed="rId3"/>
          <a:srcRect t="10901" b="65074"/>
          <a:stretch/>
        </p:blipFill>
        <p:spPr bwMode="auto">
          <a:xfrm>
            <a:off x="323528" y="1291366"/>
            <a:ext cx="8496944" cy="16197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228" name="Picture 6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3" y="3859667"/>
            <a:ext cx="3361423" cy="79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29" name="Picture 6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20" y="4581128"/>
            <a:ext cx="338014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30" name="Picture 6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517232"/>
            <a:ext cx="336037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31" name="Picture 6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155094"/>
            <a:ext cx="1800200" cy="65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32" name="Picture 6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2935706" cy="969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33" name="Picture 6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8" y="4365104"/>
            <a:ext cx="274726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34" name="Picture 6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253907"/>
            <a:ext cx="3481288" cy="105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35" name="Picture 6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143004"/>
            <a:ext cx="2825874" cy="670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36" name="Picture 6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469" y="2911113"/>
            <a:ext cx="38766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97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Задание № 37336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ctr"/>
            <a:r>
              <a:rPr lang="ru-RU" dirty="0"/>
              <a:t>В файле содержится последовательность целых чисел. Элементы последовательности могут </a:t>
            </a:r>
            <a:r>
              <a:rPr lang="ru-RU" dirty="0" smtClean="0"/>
              <a:t>принимать целые </a:t>
            </a:r>
            <a:r>
              <a:rPr lang="ru-RU" dirty="0"/>
              <a:t>значения от −10 000 до 10 000 включительно. Определите и запишите в ответе сначала количество </a:t>
            </a:r>
            <a:r>
              <a:rPr lang="ru-RU" dirty="0" smtClean="0"/>
              <a:t>пар элементов </a:t>
            </a:r>
            <a:r>
              <a:rPr lang="ru-RU" dirty="0"/>
              <a:t>последовательности, в которых хотя бы одно число делится на 3, затем максимальную из </a:t>
            </a:r>
            <a:r>
              <a:rPr lang="ru-RU" dirty="0" smtClean="0"/>
              <a:t>сумму элементов </a:t>
            </a:r>
            <a:r>
              <a:rPr lang="ru-RU" dirty="0"/>
              <a:t>таких пар. В данной задаче под парой подразумевается два идущих подряд </a:t>
            </a:r>
            <a:r>
              <a:rPr lang="ru-RU" dirty="0" smtClean="0"/>
              <a:t>элемента последовательности</a:t>
            </a:r>
            <a:r>
              <a:rPr lang="ru-RU" dirty="0"/>
              <a:t>. Например, для последовательности из пяти элементов: 6; 2; 9; –3; 6 — ответ: 4 11</a:t>
            </a:r>
            <a:r>
              <a:rPr lang="ru-RU" dirty="0" smtClean="0"/>
              <a:t>.</a:t>
            </a:r>
          </a:p>
          <a:p>
            <a:pPr indent="457200" algn="ctr" fontAlgn="ctr"/>
            <a:r>
              <a:rPr lang="en-US" u="sng" dirty="0" smtClean="0"/>
              <a:t>17.Txt</a:t>
            </a:r>
            <a:endParaRPr lang="ru-RU" u="sng" dirty="0" smtClean="0"/>
          </a:p>
          <a:p>
            <a:pPr indent="457200" algn="just" fontAlgn="ctr"/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55018"/>
            <a:ext cx="2952328" cy="265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04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Задание № 37336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ctr"/>
            <a:r>
              <a:rPr lang="ru-RU" dirty="0" smtClean="0"/>
              <a:t>В </a:t>
            </a:r>
            <a:r>
              <a:rPr lang="ru-RU" dirty="0"/>
              <a:t>файле содержится последовательность целых чисел. Элементы последовательности могут </a:t>
            </a:r>
            <a:r>
              <a:rPr lang="ru-RU" dirty="0" smtClean="0"/>
              <a:t>принимать целые </a:t>
            </a:r>
            <a:r>
              <a:rPr lang="ru-RU" dirty="0"/>
              <a:t>значения от −10 000 до 10 000 </a:t>
            </a:r>
            <a:r>
              <a:rPr lang="ru-RU" dirty="0" smtClean="0"/>
              <a:t>включительно.</a:t>
            </a:r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r>
              <a:rPr lang="ru-RU" dirty="0" smtClean="0"/>
              <a:t>Определите </a:t>
            </a:r>
            <a:r>
              <a:rPr lang="ru-RU" dirty="0"/>
              <a:t>и запишите в ответе сначала </a:t>
            </a:r>
            <a:r>
              <a:rPr lang="ru-RU" b="1" dirty="0"/>
              <a:t>количество </a:t>
            </a:r>
            <a:r>
              <a:rPr lang="ru-RU" b="1" dirty="0" smtClean="0"/>
              <a:t>пар </a:t>
            </a:r>
            <a:r>
              <a:rPr lang="ru-RU" dirty="0" smtClean="0"/>
              <a:t>элементов </a:t>
            </a:r>
            <a:r>
              <a:rPr lang="ru-RU" dirty="0"/>
              <a:t>последовательности, в которых </a:t>
            </a:r>
            <a:r>
              <a:rPr lang="ru-RU" b="1" dirty="0"/>
              <a:t>хотя бы одно число делится на </a:t>
            </a:r>
            <a:r>
              <a:rPr lang="ru-RU" b="1" dirty="0" smtClean="0"/>
              <a:t>3</a:t>
            </a:r>
            <a:r>
              <a:rPr lang="ru-RU" dirty="0" smtClean="0"/>
              <a:t> …</a:t>
            </a:r>
          </a:p>
          <a:p>
            <a:pPr indent="457200" algn="just" fontAlgn="ctr"/>
            <a:endParaRPr lang="ru-RU" dirty="0" smtClean="0"/>
          </a:p>
          <a:p>
            <a:pPr indent="457200" algn="just" fontAlgn="ctr"/>
            <a:endParaRPr lang="ru-RU" dirty="0" smtClean="0"/>
          </a:p>
          <a:p>
            <a:pPr algn="just" fontAlgn="ctr"/>
            <a:r>
              <a:rPr lang="ru-RU" dirty="0" smtClean="0"/>
              <a:t> </a:t>
            </a:r>
            <a:r>
              <a:rPr lang="ru-RU" b="1" dirty="0"/>
              <a:t>затем максимальную из </a:t>
            </a:r>
            <a:r>
              <a:rPr lang="ru-RU" b="1" dirty="0" smtClean="0"/>
              <a:t>сумму элементов </a:t>
            </a:r>
            <a:r>
              <a:rPr lang="ru-RU" b="1" dirty="0"/>
              <a:t>таких </a:t>
            </a:r>
            <a:r>
              <a:rPr lang="ru-RU" b="1" dirty="0" smtClean="0"/>
              <a:t>пар.</a:t>
            </a:r>
          </a:p>
          <a:p>
            <a:pPr algn="just" fontAlgn="ctr"/>
            <a:endParaRPr lang="ru-RU" dirty="0" smtClean="0"/>
          </a:p>
          <a:p>
            <a:pPr algn="just" fontAlgn="ctr"/>
            <a:endParaRPr lang="en-US" dirty="0" smtClean="0"/>
          </a:p>
          <a:p>
            <a:pPr algn="just" fontAlgn="ctr"/>
            <a:endParaRPr lang="en-US" dirty="0"/>
          </a:p>
          <a:p>
            <a:pPr algn="just" fontAlgn="ctr"/>
            <a:endParaRPr lang="en-US" dirty="0" smtClean="0"/>
          </a:p>
          <a:p>
            <a:pPr algn="just" fontAlgn="ctr"/>
            <a:endParaRPr lang="ru-RU" dirty="0"/>
          </a:p>
          <a:p>
            <a:pPr indent="457200" algn="just" fontAlgn="ctr"/>
            <a:r>
              <a:rPr lang="ru-RU" dirty="0" smtClean="0"/>
              <a:t>В </a:t>
            </a:r>
            <a:r>
              <a:rPr lang="ru-RU" dirty="0"/>
              <a:t>данной задаче </a:t>
            </a:r>
            <a:r>
              <a:rPr lang="ru-RU" b="1" dirty="0"/>
              <a:t>под парой подразумевается два идущих подряд </a:t>
            </a:r>
            <a:r>
              <a:rPr lang="ru-RU" b="1" dirty="0" smtClean="0"/>
              <a:t>элемента</a:t>
            </a:r>
            <a:r>
              <a:rPr lang="en-US" b="1" dirty="0" smtClean="0"/>
              <a:t> </a:t>
            </a:r>
            <a:r>
              <a:rPr lang="ru-RU" b="1" dirty="0" smtClean="0"/>
              <a:t>последовательности</a:t>
            </a:r>
            <a:r>
              <a:rPr lang="ru-RU" b="1" dirty="0"/>
              <a:t>. </a:t>
            </a:r>
            <a:endParaRPr lang="ru-RU" b="1" dirty="0" smtClean="0"/>
          </a:p>
          <a:p>
            <a:pPr indent="457200" algn="just" fontAlgn="ctr"/>
            <a:endParaRPr lang="ru-RU" dirty="0"/>
          </a:p>
          <a:p>
            <a:pPr indent="457200" algn="just" fontAlgn="ctr"/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478207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0" b="21370"/>
          <a:stretch/>
        </p:blipFill>
        <p:spPr bwMode="auto">
          <a:xfrm>
            <a:off x="2007242" y="3345526"/>
            <a:ext cx="4831819" cy="3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4077072"/>
            <a:ext cx="4772136" cy="12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6149511"/>
            <a:ext cx="8218974" cy="324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1" y="6098237"/>
            <a:ext cx="1296143" cy="49911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6021289"/>
            <a:ext cx="1368152" cy="6480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42602" y="6107458"/>
            <a:ext cx="1368152" cy="49911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2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Задание № 37336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7</a:t>
            </a:fld>
            <a:endParaRPr lang="ru-RU" dirty="0"/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05" y="723841"/>
            <a:ext cx="7858934" cy="481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041" y="5931549"/>
            <a:ext cx="2035455" cy="665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Задание № 3733</a:t>
            </a:r>
            <a:r>
              <a:rPr lang="en-US" sz="1800" b="1" dirty="0" smtClean="0">
                <a:solidFill>
                  <a:schemeClr val="bg1"/>
                </a:solidFill>
              </a:rPr>
              <a:t>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ctr"/>
            <a:r>
              <a:rPr lang="ru-RU" dirty="0"/>
              <a:t>В файле содержится последовательность из 10 000 целых положительных чисел. Каждое число </a:t>
            </a:r>
            <a:r>
              <a:rPr lang="ru-RU" dirty="0" smtClean="0"/>
              <a:t>не</a:t>
            </a:r>
            <a:r>
              <a:rPr lang="en-US" dirty="0" smtClean="0"/>
              <a:t> </a:t>
            </a:r>
            <a:r>
              <a:rPr lang="ru-RU" dirty="0" smtClean="0"/>
              <a:t>превышает</a:t>
            </a:r>
            <a:r>
              <a:rPr lang="en-US" dirty="0" smtClean="0"/>
              <a:t> </a:t>
            </a:r>
            <a:r>
              <a:rPr lang="ru-RU" dirty="0" smtClean="0"/>
              <a:t>10 </a:t>
            </a:r>
            <a:r>
              <a:rPr lang="ru-RU" dirty="0"/>
              <a:t>000.</a:t>
            </a:r>
          </a:p>
          <a:p>
            <a:pPr indent="457200" algn="just" fontAlgn="ctr"/>
            <a:r>
              <a:rPr lang="ru-RU" dirty="0"/>
              <a:t>Определите и запишите в ответе сначала количество пар элементов последовательности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для </a:t>
            </a:r>
            <a:r>
              <a:rPr lang="ru-RU" dirty="0"/>
              <a:t>которых </a:t>
            </a:r>
            <a:r>
              <a:rPr lang="ru-RU" b="1" dirty="0"/>
              <a:t>произведение элементов делится без остатка на 10</a:t>
            </a:r>
            <a:r>
              <a:rPr lang="ru-RU" dirty="0"/>
              <a:t>, затем </a:t>
            </a:r>
            <a:r>
              <a:rPr lang="ru-RU" b="1" dirty="0"/>
              <a:t>максимальную из сумм </a:t>
            </a:r>
            <a:r>
              <a:rPr lang="ru-RU" b="1" dirty="0" smtClean="0"/>
              <a:t>элементов</a:t>
            </a:r>
            <a:r>
              <a:rPr lang="en-US" b="1" dirty="0" smtClean="0"/>
              <a:t> </a:t>
            </a:r>
            <a:r>
              <a:rPr lang="ru-RU" b="1" dirty="0" smtClean="0"/>
              <a:t>таких пар</a:t>
            </a:r>
            <a:r>
              <a:rPr lang="ru-RU" dirty="0" smtClean="0"/>
              <a:t>.</a:t>
            </a:r>
            <a:endParaRPr lang="en-US" dirty="0" smtClean="0"/>
          </a:p>
          <a:p>
            <a:pPr indent="457200" algn="just" fontAlgn="ctr"/>
            <a:r>
              <a:rPr lang="ru-RU" dirty="0" smtClean="0"/>
              <a:t>В </a:t>
            </a:r>
            <a:r>
              <a:rPr lang="ru-RU" dirty="0"/>
              <a:t>данной задаче </a:t>
            </a:r>
            <a:r>
              <a:rPr lang="ru-RU" b="1" dirty="0"/>
              <a:t>под парой подразумевается два различных элемента последовательности</a:t>
            </a:r>
            <a:r>
              <a:rPr lang="ru-RU" dirty="0"/>
              <a:t>. </a:t>
            </a:r>
            <a:r>
              <a:rPr lang="ru-RU" dirty="0" smtClean="0"/>
              <a:t>Порядок</a:t>
            </a:r>
            <a:r>
              <a:rPr lang="en-US" dirty="0" smtClean="0"/>
              <a:t> </a:t>
            </a:r>
            <a:r>
              <a:rPr lang="ru-RU" dirty="0" smtClean="0"/>
              <a:t>элементов </a:t>
            </a:r>
            <a:r>
              <a:rPr lang="ru-RU" dirty="0"/>
              <a:t>в паре не важен.</a:t>
            </a:r>
          </a:p>
          <a:p>
            <a:pPr indent="457200" algn="ctr" fontAlgn="ctr"/>
            <a:r>
              <a:rPr lang="ru-RU" dirty="0" smtClean="0"/>
              <a:t>17.</a:t>
            </a:r>
            <a:r>
              <a:rPr lang="en-US" dirty="0" smtClean="0"/>
              <a:t>T</a:t>
            </a:r>
            <a:r>
              <a:rPr lang="ru-RU" dirty="0" err="1" smtClean="0"/>
              <a:t>xt</a:t>
            </a:r>
            <a:endParaRPr lang="en-US" dirty="0" smtClean="0"/>
          </a:p>
          <a:p>
            <a:pPr indent="457200" algn="ctr" fontAlgn="ctr"/>
            <a:endParaRPr lang="en-US" dirty="0"/>
          </a:p>
          <a:p>
            <a:pPr indent="457200" algn="ctr" fontAlgn="ctr"/>
            <a:endParaRPr lang="en-US" dirty="0" smtClean="0"/>
          </a:p>
          <a:p>
            <a:pPr indent="457200" algn="ctr" fontAlgn="ctr"/>
            <a:endParaRPr lang="en-US" dirty="0"/>
          </a:p>
          <a:p>
            <a:pPr indent="457200" algn="just" fontAlgn="ctr"/>
            <a:r>
              <a:rPr lang="ru-RU" dirty="0" smtClean="0"/>
              <a:t>Пары элементов:</a:t>
            </a:r>
          </a:p>
          <a:p>
            <a:pPr indent="457200" algn="just" fontAlgn="ctr"/>
            <a:r>
              <a:rPr lang="ru-RU" dirty="0" smtClean="0"/>
              <a:t>5500, 6971</a:t>
            </a:r>
          </a:p>
          <a:p>
            <a:pPr indent="457200" algn="just" fontAlgn="ctr"/>
            <a:r>
              <a:rPr lang="ru-RU" dirty="0" smtClean="0"/>
              <a:t>5500, 3572,</a:t>
            </a:r>
          </a:p>
          <a:p>
            <a:pPr indent="457200" algn="just" fontAlgn="ctr"/>
            <a:r>
              <a:rPr lang="ru-RU" dirty="0" smtClean="0"/>
              <a:t>5500, 7600</a:t>
            </a:r>
          </a:p>
          <a:p>
            <a:pPr indent="457200" algn="just" fontAlgn="ctr"/>
            <a:r>
              <a:rPr lang="ru-RU" dirty="0" smtClean="0"/>
              <a:t>5500, 2822</a:t>
            </a:r>
          </a:p>
          <a:p>
            <a:pPr indent="457200" algn="just" fontAlgn="ctr"/>
            <a:r>
              <a:rPr lang="ru-RU" dirty="0" smtClean="0"/>
              <a:t>6971, 3572,</a:t>
            </a:r>
          </a:p>
          <a:p>
            <a:pPr indent="457200" algn="just" fontAlgn="ctr"/>
            <a:r>
              <a:rPr lang="ru-RU" dirty="0" smtClean="0"/>
              <a:t>6971, 7600</a:t>
            </a:r>
          </a:p>
          <a:p>
            <a:pPr indent="457200" algn="just" fontAlgn="ctr"/>
            <a:r>
              <a:rPr lang="ru-RU" dirty="0" smtClean="0"/>
              <a:t>И т.д.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100388"/>
            <a:ext cx="5096163" cy="472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44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Задание № 3733</a:t>
            </a:r>
            <a:r>
              <a:rPr lang="en-US" sz="1800" b="1" dirty="0" smtClean="0">
                <a:solidFill>
                  <a:schemeClr val="bg1"/>
                </a:solidFill>
              </a:rPr>
              <a:t>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9</a:t>
            </a:fld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744576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335" y="5625244"/>
            <a:ext cx="300033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8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604</TotalTime>
  <Words>447</Words>
  <Application>Microsoft Office PowerPoint</Application>
  <PresentationFormat>Экран (4:3)</PresentationFormat>
  <Paragraphs>89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Теоретический материал Логика и алгоритмы</vt:lpstr>
      <vt:lpstr>Работа с файлами в Python</vt:lpstr>
      <vt:lpstr>Список в Python</vt:lpstr>
      <vt:lpstr>Операции над файлами</vt:lpstr>
      <vt:lpstr>Задание № 37336</vt:lpstr>
      <vt:lpstr>Задание № 37336</vt:lpstr>
      <vt:lpstr>Задание № 37336</vt:lpstr>
      <vt:lpstr>Задание № 37334</vt:lpstr>
      <vt:lpstr>Задание № 37334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85</cp:revision>
  <dcterms:created xsi:type="dcterms:W3CDTF">2022-10-19T05:39:48Z</dcterms:created>
  <dcterms:modified xsi:type="dcterms:W3CDTF">2023-01-18T11:42:16Z</dcterms:modified>
</cp:coreProperties>
</file>