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74" r:id="rId9"/>
    <p:sldId id="273" r:id="rId10"/>
    <p:sldId id="272" r:id="rId11"/>
    <p:sldId id="275" r:id="rId12"/>
  </p:sldIdLst>
  <p:sldSz cx="9144000" cy="5715000" type="screen16x10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-648" y="-10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35302"/>
            <a:ext cx="7772400" cy="19896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9D90-52CA-4EEF-BD66-5380E8CBF50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5E21-7556-47EC-8197-08E39BB92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24703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9D90-52CA-4EEF-BD66-5380E8CBF50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5E21-7556-47EC-8197-08E39BB92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3616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04271"/>
            <a:ext cx="1971675" cy="48431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04271"/>
            <a:ext cx="5800725" cy="484319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9D90-52CA-4EEF-BD66-5380E8CBF50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5E21-7556-47EC-8197-08E39BB92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13492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28865"/>
            <a:ext cx="8229600" cy="9525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33500"/>
            <a:ext cx="4038600" cy="18216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333500"/>
            <a:ext cx="4038600" cy="18216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282157"/>
            <a:ext cx="4038600" cy="18229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282157"/>
            <a:ext cx="4038600" cy="18229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027A52-9D15-4D16-B98C-08DA21CACA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05509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385599-39A1-4E66-8436-F06F7EA91D7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07992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9D90-52CA-4EEF-BD66-5380E8CBF50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5E21-7556-47EC-8197-08E39BB92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16154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3"/>
            <a:ext cx="7886700" cy="2377281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4"/>
            <a:ext cx="7886700" cy="125015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9D90-52CA-4EEF-BD66-5380E8CBF50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5E21-7556-47EC-8197-08E39BB92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6494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9D90-52CA-4EEF-BD66-5380E8CBF50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5E21-7556-47EC-8197-08E39BB92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36062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2"/>
            <a:ext cx="7886700" cy="11046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400969"/>
            <a:ext cx="3887391" cy="68659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087563"/>
            <a:ext cx="3887391" cy="30704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9D90-52CA-4EEF-BD66-5380E8CBF50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5E21-7556-47EC-8197-08E39BB92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90564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9D90-52CA-4EEF-BD66-5380E8CBF50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5E21-7556-47EC-8197-08E39BB92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02733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9D90-52CA-4EEF-BD66-5380E8CBF50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5E21-7556-47EC-8197-08E39BB92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09007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6"/>
            <a:ext cx="4629150" cy="40613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9D90-52CA-4EEF-BD66-5380E8CBF50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5E21-7556-47EC-8197-08E39BB92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60370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6"/>
            <a:ext cx="4629150" cy="40613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9D90-52CA-4EEF-BD66-5380E8CBF50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5E21-7556-47EC-8197-08E39BB92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1593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2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60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9D90-52CA-4EEF-BD66-5380E8CBF50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60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60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15E21-7556-47EC-8197-08E39BB92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035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19727" y="39718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6</a:t>
            </a: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.03.23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4876" y="1781570"/>
            <a:ext cx="5251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Классная работа</a:t>
            </a:r>
            <a:endParaRPr lang="ru-RU" sz="4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1027" name="Picture 3" descr="D:\справочники и формулы\фото и видео\школьные картинки\3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380" y="3037995"/>
            <a:ext cx="2286000" cy="2152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48358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3386" y="162769"/>
            <a:ext cx="59550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ru-RU" sz="36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Выполнить задание </a:t>
            </a:r>
            <a:endParaRPr kumimoji="1" lang="ru-RU" sz="3600" b="1" i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034" y="803786"/>
            <a:ext cx="554678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1) Перечислить все углы, изображенные на рисунке, определить вид каждого угла.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3902" y="2060132"/>
            <a:ext cx="85401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2) а) Луч, проведенный из вершины прямого </a:t>
            </a:r>
          </a:p>
          <a:p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угла, делит его на два угла так, что величина одного </a:t>
            </a:r>
          </a:p>
          <a:p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угла на 10° больше величины другого. Определить величину каждого угла.</a:t>
            </a:r>
          </a:p>
          <a:p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 Луч, проведенный из вершины прямого </a:t>
            </a:r>
          </a:p>
          <a:p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угла, делит его на два угла так, что величина одного угла в 2 раза меньше величины другого. Определить величину каждого угла.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5072333" y="265116"/>
            <a:ext cx="3522273" cy="185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 descr="D:\справочники и формулы\фото и видео\школьные картинки\barnacle-drawing-creative-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930362" y="1583521"/>
            <a:ext cx="997978" cy="106880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386" y="162769"/>
            <a:ext cx="59550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ru-RU" sz="36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Выполнить задание </a:t>
            </a:r>
            <a:endParaRPr kumimoji="1" lang="ru-RU" sz="3600" b="1" i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914" y="783423"/>
            <a:ext cx="85401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2) б) Луч, проведенный из вершины прямого </a:t>
            </a:r>
          </a:p>
          <a:p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угла, делит его на два угла так, что величина одного угла в 2 раза меньше величины другого. Определить величину каждого угла.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3) Решить уравнение:</a:t>
            </a:r>
          </a:p>
          <a:p>
            <a:endParaRPr lang="ru-RU" sz="25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8470" y="3082417"/>
            <a:ext cx="45434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9977" y="4058100"/>
            <a:ext cx="43148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title" sz="quarter"/>
          </p:nvPr>
        </p:nvSpPr>
        <p:spPr>
          <a:xfrm>
            <a:off x="510931" y="132293"/>
            <a:ext cx="8175870" cy="9525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i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Какие фигуры изображены на рисунках?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sz="quarter" idx="1"/>
          </p:nvPr>
        </p:nvSpPr>
        <p:spPr>
          <a:xfrm>
            <a:off x="468313" y="1236928"/>
            <a:ext cx="4038600" cy="182165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>
                <a:latin typeface="Book Antiqua" panose="02040602050305030304" pitchFamily="18" charset="0"/>
              </a:rPr>
              <a:t>1)</a:t>
            </a:r>
          </a:p>
        </p:txBody>
      </p:sp>
      <p:sp>
        <p:nvSpPr>
          <p:cNvPr id="5124" name="Rectangle 9"/>
          <p:cNvSpPr>
            <a:spLocks noGrp="1" noChangeArrowheads="1"/>
          </p:cNvSpPr>
          <p:nvPr>
            <p:ph sz="quarter" idx="2"/>
          </p:nvPr>
        </p:nvSpPr>
        <p:spPr>
          <a:xfrm>
            <a:off x="4716463" y="1215761"/>
            <a:ext cx="4038600" cy="182165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dirty="0" smtClean="0">
                <a:latin typeface="Book Antiqua" panose="02040602050305030304" pitchFamily="18" charset="0"/>
              </a:rPr>
              <a:t>2)</a:t>
            </a:r>
            <a:endParaRPr lang="ru-RU" sz="2400" b="1" dirty="0" smtClean="0">
              <a:latin typeface="Book Antiqua" panose="02040602050305030304" pitchFamily="18" charset="0"/>
            </a:endParaRPr>
          </a:p>
        </p:txBody>
      </p:sp>
      <p:sp>
        <p:nvSpPr>
          <p:cNvPr id="5125" name="Rectangle 10"/>
          <p:cNvSpPr>
            <a:spLocks noGrp="1" noChangeArrowheads="1"/>
          </p:cNvSpPr>
          <p:nvPr>
            <p:ph sz="quarter" idx="3"/>
          </p:nvPr>
        </p:nvSpPr>
        <p:spPr>
          <a:xfrm>
            <a:off x="468313" y="2917032"/>
            <a:ext cx="4038600" cy="182297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dirty="0" smtClean="0"/>
              <a:t>3)</a:t>
            </a:r>
            <a:endParaRPr lang="ru-RU" sz="2400" b="1" dirty="0" smtClean="0"/>
          </a:p>
        </p:txBody>
      </p:sp>
      <p:sp>
        <p:nvSpPr>
          <p:cNvPr id="5126" name="Rectangle 11"/>
          <p:cNvSpPr>
            <a:spLocks noGrp="1" noChangeArrowheads="1"/>
          </p:cNvSpPr>
          <p:nvPr>
            <p:ph sz="quarter" idx="4"/>
          </p:nvPr>
        </p:nvSpPr>
        <p:spPr>
          <a:xfrm>
            <a:off x="4648200" y="2917032"/>
            <a:ext cx="4038600" cy="182297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smtClean="0">
                <a:latin typeface="Book Antiqua" panose="02040602050305030304" pitchFamily="18" charset="0"/>
              </a:rPr>
              <a:t>4)</a:t>
            </a:r>
            <a:endParaRPr lang="ru-RU" sz="2400" b="1" dirty="0" smtClean="0">
              <a:latin typeface="Book Antiqua" panose="02040602050305030304" pitchFamily="18" charset="0"/>
            </a:endParaRPr>
          </a:p>
        </p:txBody>
      </p:sp>
      <p:grpSp>
        <p:nvGrpSpPr>
          <p:cNvPr id="5127" name="Group 17"/>
          <p:cNvGrpSpPr>
            <a:grpSpLocks/>
          </p:cNvGrpSpPr>
          <p:nvPr/>
        </p:nvGrpSpPr>
        <p:grpSpPr bwMode="auto">
          <a:xfrm>
            <a:off x="971551" y="1596761"/>
            <a:ext cx="2816225" cy="1357313"/>
            <a:chOff x="793" y="981"/>
            <a:chExt cx="1774" cy="1026"/>
          </a:xfrm>
        </p:grpSpPr>
        <p:sp>
          <p:nvSpPr>
            <p:cNvPr id="5146" name="Line 12"/>
            <p:cNvSpPr>
              <a:spLocks noChangeShapeType="1"/>
            </p:cNvSpPr>
            <p:nvPr/>
          </p:nvSpPr>
          <p:spPr bwMode="auto">
            <a:xfrm>
              <a:off x="975" y="1797"/>
              <a:ext cx="1587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7" name="Line 13"/>
            <p:cNvSpPr>
              <a:spLocks noChangeShapeType="1"/>
            </p:cNvSpPr>
            <p:nvPr/>
          </p:nvSpPr>
          <p:spPr bwMode="auto">
            <a:xfrm flipV="1">
              <a:off x="975" y="1071"/>
              <a:ext cx="952" cy="72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8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610" y="981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cs typeface="Arial" panose="020B0604020202020204" pitchFamily="34" charset="0"/>
                </a:rPr>
                <a:t>А</a:t>
              </a:r>
            </a:p>
          </p:txBody>
        </p:sp>
        <p:sp>
          <p:nvSpPr>
            <p:cNvPr id="5149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2426" y="1842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cs typeface="Arial" panose="020B0604020202020204" pitchFamily="34" charset="0"/>
                </a:rPr>
                <a:t>C</a:t>
              </a:r>
              <a:endPara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50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793" y="1706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cs typeface="Arial" panose="020B0604020202020204" pitchFamily="34" charset="0"/>
                </a:rPr>
                <a:t>B</a:t>
              </a:r>
              <a:endPara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5128" name="Group 24"/>
          <p:cNvGrpSpPr>
            <a:grpSpLocks/>
          </p:cNvGrpSpPr>
          <p:nvPr/>
        </p:nvGrpSpPr>
        <p:grpSpPr bwMode="auto">
          <a:xfrm>
            <a:off x="5364163" y="1477699"/>
            <a:ext cx="2887662" cy="1537229"/>
            <a:chOff x="3379" y="1071"/>
            <a:chExt cx="1819" cy="1162"/>
          </a:xfrm>
        </p:grpSpPr>
        <p:sp>
          <p:nvSpPr>
            <p:cNvPr id="5141" name="Line 19"/>
            <p:cNvSpPr>
              <a:spLocks noChangeShapeType="1"/>
            </p:cNvSpPr>
            <p:nvPr/>
          </p:nvSpPr>
          <p:spPr bwMode="auto">
            <a:xfrm>
              <a:off x="3606" y="2023"/>
              <a:ext cx="1587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2" name="Line 20"/>
            <p:cNvSpPr>
              <a:spLocks noChangeShapeType="1"/>
            </p:cNvSpPr>
            <p:nvPr/>
          </p:nvSpPr>
          <p:spPr bwMode="auto">
            <a:xfrm flipV="1">
              <a:off x="3606" y="1071"/>
              <a:ext cx="0" cy="95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3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3379" y="1071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44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5057" y="2068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cs typeface="Arial" panose="020B0604020202020204" pitchFamily="34" charset="0"/>
                </a:rPr>
                <a:t>F</a:t>
              </a:r>
              <a:endPara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45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3379" y="1979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cs typeface="Arial" panose="020B0604020202020204" pitchFamily="34" charset="0"/>
                </a:rPr>
                <a:t>E</a:t>
              </a:r>
              <a:endPara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5129" name="Group 50"/>
          <p:cNvGrpSpPr>
            <a:grpSpLocks/>
          </p:cNvGrpSpPr>
          <p:nvPr/>
        </p:nvGrpSpPr>
        <p:grpSpPr bwMode="auto">
          <a:xfrm>
            <a:off x="684213" y="3157803"/>
            <a:ext cx="3744912" cy="1262063"/>
            <a:chOff x="249" y="2976"/>
            <a:chExt cx="2359" cy="954"/>
          </a:xfrm>
        </p:grpSpPr>
        <p:sp>
          <p:nvSpPr>
            <p:cNvPr id="5136" name="Line 45"/>
            <p:cNvSpPr>
              <a:spLocks noChangeShapeType="1"/>
            </p:cNvSpPr>
            <p:nvPr/>
          </p:nvSpPr>
          <p:spPr bwMode="auto">
            <a:xfrm>
              <a:off x="1338" y="3702"/>
              <a:ext cx="1179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b="1">
                <a:latin typeface="Book Antiqua" panose="02040602050305030304" pitchFamily="18" charset="0"/>
              </a:endParaRPr>
            </a:p>
          </p:txBody>
        </p:sp>
        <p:sp>
          <p:nvSpPr>
            <p:cNvPr id="5137" name="Line 46"/>
            <p:cNvSpPr>
              <a:spLocks noChangeShapeType="1"/>
            </p:cNvSpPr>
            <p:nvPr/>
          </p:nvSpPr>
          <p:spPr bwMode="auto">
            <a:xfrm flipH="1" flipV="1">
              <a:off x="431" y="2976"/>
              <a:ext cx="907" cy="72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b="1">
                <a:latin typeface="Book Antiqua" panose="02040602050305030304" pitchFamily="18" charset="0"/>
              </a:endParaRPr>
            </a:p>
          </p:txBody>
        </p:sp>
        <p:sp>
          <p:nvSpPr>
            <p:cNvPr id="5138" name="WordArt 47"/>
            <p:cNvSpPr>
              <a:spLocks noChangeArrowheads="1" noChangeShapeType="1" noTextEdit="1"/>
            </p:cNvSpPr>
            <p:nvPr/>
          </p:nvSpPr>
          <p:spPr bwMode="auto">
            <a:xfrm>
              <a:off x="249" y="3067"/>
              <a:ext cx="136" cy="18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latin typeface="Book Antiqua" panose="02040602050305030304" pitchFamily="18" charset="0"/>
                  <a:cs typeface="Arial" panose="020B0604020202020204" pitchFamily="34" charset="0"/>
                </a:rPr>
                <a:t>M</a:t>
              </a:r>
              <a:endPara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Book Antiqua" panose="0204060205030503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139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1156" y="3748"/>
              <a:ext cx="136" cy="18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latin typeface="Book Antiqua" panose="02040602050305030304" pitchFamily="18" charset="0"/>
                  <a:cs typeface="Arial" panose="020B0604020202020204" pitchFamily="34" charset="0"/>
                </a:rPr>
                <a:t>N</a:t>
              </a:r>
              <a:endPara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Book Antiqua" panose="0204060205030503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140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2472" y="3748"/>
              <a:ext cx="136" cy="18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latin typeface="Book Antiqua" panose="02040602050305030304" pitchFamily="18" charset="0"/>
                  <a:cs typeface="Arial" panose="020B0604020202020204" pitchFamily="34" charset="0"/>
                </a:rPr>
                <a:t>K</a:t>
              </a:r>
              <a:endPara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Book Antiqua" panose="02040602050305030304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5130" name="Line 51"/>
          <p:cNvSpPr>
            <a:spLocks noChangeShapeType="1"/>
          </p:cNvSpPr>
          <p:nvPr/>
        </p:nvSpPr>
        <p:spPr bwMode="auto">
          <a:xfrm>
            <a:off x="5292725" y="4118240"/>
            <a:ext cx="3240088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1" name="Oval 52"/>
          <p:cNvSpPr>
            <a:spLocks noChangeArrowheads="1"/>
          </p:cNvSpPr>
          <p:nvPr/>
        </p:nvSpPr>
        <p:spPr bwMode="auto">
          <a:xfrm>
            <a:off x="6877050" y="4057386"/>
            <a:ext cx="71438" cy="5820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5132" name="WordArt 53"/>
          <p:cNvSpPr>
            <a:spLocks noChangeArrowheads="1" noChangeShapeType="1" noTextEdit="1"/>
          </p:cNvSpPr>
          <p:nvPr/>
        </p:nvSpPr>
        <p:spPr bwMode="auto">
          <a:xfrm>
            <a:off x="5148264" y="4177771"/>
            <a:ext cx="223837" cy="2394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cs typeface="Arial" panose="020B0604020202020204" pitchFamily="34" charset="0"/>
              </a:rPr>
              <a:t>A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5133" name="WordArt 54"/>
          <p:cNvSpPr>
            <a:spLocks noChangeArrowheads="1" noChangeShapeType="1" noTextEdit="1"/>
          </p:cNvSpPr>
          <p:nvPr/>
        </p:nvSpPr>
        <p:spPr bwMode="auto">
          <a:xfrm>
            <a:off x="8388350" y="4177771"/>
            <a:ext cx="223838" cy="2394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cs typeface="Arial" panose="020B0604020202020204" pitchFamily="34" charset="0"/>
              </a:rPr>
              <a:t>T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5134" name="WordArt 55"/>
          <p:cNvSpPr>
            <a:spLocks noChangeArrowheads="1" noChangeShapeType="1" noTextEdit="1"/>
          </p:cNvSpPr>
          <p:nvPr/>
        </p:nvSpPr>
        <p:spPr bwMode="auto">
          <a:xfrm>
            <a:off x="6804025" y="4177771"/>
            <a:ext cx="223838" cy="2394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cs typeface="Arial" panose="020B0604020202020204" pitchFamily="34" charset="0"/>
              </a:rPr>
              <a:t>O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489" y="906023"/>
            <a:ext cx="1239837" cy="10331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34082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82660" y="2201062"/>
            <a:ext cx="364555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i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У Г О Л</a:t>
            </a:r>
            <a:endParaRPr lang="ru-RU" sz="8800" b="1" i="1" dirty="0">
              <a:ln>
                <a:solidFill>
                  <a:schemeClr val="tx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026" name="Picture 2" descr="http://minhaji.com/upload/images/8th%20grade%20math%20imag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707" y="3996139"/>
            <a:ext cx="2509189" cy="13905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917142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39514" y="680543"/>
            <a:ext cx="78486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5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Угол</a:t>
            </a:r>
            <a:r>
              <a:rPr lang="ru-RU" sz="3500" b="1" i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ru-RU" sz="3500" b="1" i="1" dirty="0">
                <a:latin typeface="Times New Roman" panose="02020603050405020304" pitchFamily="18" charset="0"/>
              </a:rPr>
              <a:t>– это фигура, образованная двумя лучами, имеющими общее начало.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27819" y="1825609"/>
            <a:ext cx="7848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200" b="1" dirty="0" smtClean="0">
                <a:latin typeface="Book Antiqua" panose="02040602050305030304" pitchFamily="18" charset="0"/>
              </a:rPr>
              <a:t>Лучи</a:t>
            </a:r>
            <a:r>
              <a:rPr lang="ru-RU" sz="3200" b="1" dirty="0">
                <a:latin typeface="Book Antiqua" panose="02040602050305030304" pitchFamily="18" charset="0"/>
              </a:rPr>
              <a:t>, образующие угол, называют </a:t>
            </a:r>
            <a:r>
              <a:rPr lang="ru-RU" sz="3200" b="1" dirty="0">
                <a:solidFill>
                  <a:schemeClr val="accent2"/>
                </a:solidFill>
                <a:latin typeface="Book Antiqua" panose="02040602050305030304" pitchFamily="18" charset="0"/>
              </a:rPr>
              <a:t>сторонами</a:t>
            </a:r>
            <a:r>
              <a:rPr lang="ru-RU" sz="3200" b="1" dirty="0">
                <a:latin typeface="Book Antiqua" panose="02040602050305030304" pitchFamily="18" charset="0"/>
              </a:rPr>
              <a:t>  угла, а точку, из которой они выходят, - </a:t>
            </a:r>
            <a:r>
              <a:rPr lang="ru-RU" sz="3200" b="1" dirty="0">
                <a:solidFill>
                  <a:schemeClr val="accent2"/>
                </a:solidFill>
                <a:latin typeface="Book Antiqua" panose="02040602050305030304" pitchFamily="18" charset="0"/>
              </a:rPr>
              <a:t>вершиной</a:t>
            </a:r>
            <a:r>
              <a:rPr lang="ru-RU" sz="3200" b="1" dirty="0">
                <a:latin typeface="Book Antiqua" panose="02040602050305030304" pitchFamily="18" charset="0"/>
              </a:rPr>
              <a:t>  угла.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59699" y="3496991"/>
            <a:ext cx="2816225" cy="1357313"/>
            <a:chOff x="793" y="981"/>
            <a:chExt cx="1774" cy="1026"/>
          </a:xfrm>
        </p:grpSpPr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975" y="1797"/>
              <a:ext cx="1587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V="1">
              <a:off x="975" y="1071"/>
              <a:ext cx="952" cy="72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1610" y="981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cs typeface="Arial" panose="020B0604020202020204" pitchFamily="34" charset="0"/>
                </a:rPr>
                <a:t>А</a:t>
              </a:r>
            </a:p>
          </p:txBody>
        </p:sp>
        <p:sp>
          <p:nvSpPr>
            <p:cNvPr id="615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426" y="1842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cs typeface="Arial" panose="020B0604020202020204" pitchFamily="34" charset="0"/>
                </a:rPr>
                <a:t>C</a:t>
              </a:r>
              <a:endPara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15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793" y="1706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cs typeface="Arial" panose="020B0604020202020204" pitchFamily="34" charset="0"/>
                </a:rPr>
                <a:t>B</a:t>
              </a:r>
              <a:endPara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39514" y="149971"/>
            <a:ext cx="30364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Определение:</a:t>
            </a:r>
            <a:endParaRPr lang="ru-RU" sz="3600" b="1" i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74417" y="3346042"/>
            <a:ext cx="50241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Точка В – вершина угла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ВА и ВС – стороны угла </a:t>
            </a:r>
            <a:endParaRPr lang="ru-RU" sz="3200" b="1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264" y="4456106"/>
            <a:ext cx="2609850" cy="1143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80558" y="772731"/>
            <a:ext cx="6615038" cy="10301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39515" y="1312599"/>
            <a:ext cx="2136261" cy="524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21278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  <p:bldP spid="4" grpId="0"/>
      <p:bldP spid="6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29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91319" y="1171856"/>
                <a:ext cx="8263284" cy="3455987"/>
              </a:xfrm>
            </p:spPr>
            <p:txBody>
              <a:bodyPr/>
              <a:lstStyle/>
              <a:p>
                <a:pPr marL="609600" indent="-609600" eaLnBrk="1" hangingPunct="1">
                  <a:buFontTx/>
                  <a:buAutoNum type="arabicParenR"/>
                </a:pPr>
                <a:r>
                  <a:rPr lang="ru-RU" sz="2800" b="1" dirty="0" smtClean="0">
                    <a:latin typeface="Book Antiqua" panose="02040602050305030304" pitchFamily="18" charset="0"/>
                  </a:rPr>
                  <a:t>Тремя буквами, причем  буква, обозначающая вершину пишется в середине -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ru-RU" sz="2800" b="1" i="1" dirty="0" smtClean="0">
                    <a:latin typeface="Book Antiqua" panose="02040602050305030304" pitchFamily="18" charset="0"/>
                  </a:rPr>
                  <a:t>АВС</a:t>
                </a:r>
                <a:r>
                  <a:rPr lang="ru-RU" sz="2800" b="1" dirty="0" smtClean="0">
                    <a:latin typeface="Book Antiqua" panose="02040602050305030304" pitchFamily="18" charset="0"/>
                  </a:rPr>
                  <a:t>;</a:t>
                </a:r>
              </a:p>
              <a:p>
                <a:pPr marL="609600" indent="-609600" eaLnBrk="1" hangingPunct="1">
                  <a:buFontTx/>
                  <a:buAutoNum type="arabicParenR"/>
                </a:pPr>
                <a:r>
                  <a:rPr lang="ru-RU" sz="2800" b="1" dirty="0" smtClean="0">
                    <a:latin typeface="Book Antiqua" panose="02040602050305030304" pitchFamily="18" charset="0"/>
                  </a:rPr>
                  <a:t>Одной буквой – той, которой обозначена вершина, -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ru-RU" sz="2800" b="1" i="1" dirty="0" smtClean="0">
                    <a:latin typeface="Book Antiqua" panose="02040602050305030304" pitchFamily="18" charset="0"/>
                  </a:rPr>
                  <a:t>В</a:t>
                </a:r>
                <a:r>
                  <a:rPr lang="ru-RU" sz="2800" b="1" dirty="0" smtClean="0">
                    <a:latin typeface="Book Antiqua" panose="02040602050305030304" pitchFamily="18" charset="0"/>
                  </a:rPr>
                  <a:t>.</a:t>
                </a:r>
              </a:p>
              <a:p>
                <a:pPr marL="609600" indent="-609600" eaLnBrk="1" hangingPunct="1">
                  <a:buFontTx/>
                  <a:buAutoNum type="arabicParenR"/>
                </a:pPr>
                <a:r>
                  <a:rPr lang="ru-RU" sz="2800" b="1" dirty="0" smtClean="0">
                    <a:latin typeface="Book Antiqua" panose="02040602050305030304" pitchFamily="18" charset="0"/>
                  </a:rPr>
                  <a:t>Двумя малыми буквами, обозначающими стороны угла -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en-US" sz="2800" b="1" i="1" dirty="0" smtClean="0">
                    <a:latin typeface="Book Antiqua" panose="02040602050305030304" pitchFamily="18" charset="0"/>
                  </a:rPr>
                  <a:t>ab</a:t>
                </a:r>
                <a:endParaRPr lang="ru-RU" sz="2800" b="1" i="1" dirty="0" smtClean="0">
                  <a:latin typeface="Book Antiqua" panose="02040602050305030304" pitchFamily="18" charset="0"/>
                </a:endParaRPr>
              </a:p>
            </p:txBody>
          </p:sp>
        </mc:Choice>
        <mc:Fallback>
          <p:sp>
            <p:nvSpPr>
              <p:cNvPr id="102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91319" y="976547"/>
                <a:ext cx="8263284" cy="2879989"/>
              </a:xfrm>
              <a:blipFill rotWithShape="0">
                <a:blip r:embed="rId2" cstate="print"/>
                <a:stretch>
                  <a:fillRect l="-1475" t="-3175" r="-14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39515" y="3604315"/>
            <a:ext cx="2816225" cy="1357313"/>
            <a:chOff x="793" y="981"/>
            <a:chExt cx="1774" cy="1026"/>
          </a:xfrm>
        </p:grpSpPr>
        <p:sp>
          <p:nvSpPr>
            <p:cNvPr id="1032" name="Line 21"/>
            <p:cNvSpPr>
              <a:spLocks noChangeShapeType="1"/>
            </p:cNvSpPr>
            <p:nvPr/>
          </p:nvSpPr>
          <p:spPr bwMode="auto">
            <a:xfrm>
              <a:off x="975" y="1797"/>
              <a:ext cx="1587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Line 22"/>
            <p:cNvSpPr>
              <a:spLocks noChangeShapeType="1"/>
            </p:cNvSpPr>
            <p:nvPr/>
          </p:nvSpPr>
          <p:spPr bwMode="auto">
            <a:xfrm flipV="1">
              <a:off x="975" y="1071"/>
              <a:ext cx="952" cy="72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1610" y="981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cs typeface="Arial" panose="020B0604020202020204" pitchFamily="34" charset="0"/>
                </a:rPr>
                <a:t>А</a:t>
              </a:r>
            </a:p>
          </p:txBody>
        </p:sp>
        <p:sp>
          <p:nvSpPr>
            <p:cNvPr id="1035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2426" y="1842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cs typeface="Arial" panose="020B0604020202020204" pitchFamily="34" charset="0"/>
                </a:rPr>
                <a:t>C</a:t>
              </a:r>
              <a:endPara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6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793" y="1706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cs typeface="Arial" panose="020B0604020202020204" pitchFamily="34" charset="0"/>
                </a:rPr>
                <a:t>B</a:t>
              </a:r>
              <a:endPara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39515" y="149971"/>
            <a:ext cx="4395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Обозначение углов:</a:t>
            </a:r>
            <a:endParaRPr lang="ru-RU" sz="3600" b="1" i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pSp>
        <p:nvGrpSpPr>
          <p:cNvPr id="16" name="Group 20"/>
          <p:cNvGrpSpPr>
            <a:grpSpLocks/>
          </p:cNvGrpSpPr>
          <p:nvPr/>
        </p:nvGrpSpPr>
        <p:grpSpPr bwMode="auto">
          <a:xfrm>
            <a:off x="5336046" y="3591519"/>
            <a:ext cx="2527300" cy="1357313"/>
            <a:chOff x="975" y="981"/>
            <a:chExt cx="1592" cy="1026"/>
          </a:xfrm>
        </p:grpSpPr>
        <p:sp>
          <p:nvSpPr>
            <p:cNvPr id="17" name="Line 21"/>
            <p:cNvSpPr>
              <a:spLocks noChangeShapeType="1"/>
            </p:cNvSpPr>
            <p:nvPr/>
          </p:nvSpPr>
          <p:spPr bwMode="auto">
            <a:xfrm>
              <a:off x="975" y="1797"/>
              <a:ext cx="1587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22"/>
            <p:cNvSpPr>
              <a:spLocks noChangeShapeType="1"/>
            </p:cNvSpPr>
            <p:nvPr/>
          </p:nvSpPr>
          <p:spPr bwMode="auto">
            <a:xfrm flipV="1">
              <a:off x="975" y="1071"/>
              <a:ext cx="952" cy="72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1610" y="981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i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latin typeface="Book Antiqua" panose="02040602050305030304" pitchFamily="18" charset="0"/>
                  <a:cs typeface="Arial" panose="020B0604020202020204" pitchFamily="34" charset="0"/>
                </a:rPr>
                <a:t>a</a:t>
              </a:r>
              <a:endPara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Book Antiqua" panose="0204060205030503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0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2426" y="1842"/>
              <a:ext cx="141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i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latin typeface="Book Antiqua" panose="02040602050305030304" pitchFamily="18" charset="0"/>
                  <a:cs typeface="Arial" panose="020B0604020202020204" pitchFamily="34" charset="0"/>
                </a:rPr>
                <a:t>b</a:t>
              </a:r>
              <a:endPara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Book Antiqua" panose="02040602050305030304" pitchFamily="18" charset="0"/>
                <a:cs typeface="Arial" panose="020B0604020202020204" pitchFamily="34" charset="0"/>
              </a:endParaRPr>
            </a:p>
          </p:txBody>
        </p:sp>
      </p:grp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895" y="102532"/>
            <a:ext cx="1856905" cy="12361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0322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627856" y="739510"/>
            <a:ext cx="2903538" cy="2582334"/>
            <a:chOff x="340" y="346"/>
            <a:chExt cx="1829" cy="1952"/>
          </a:xfrm>
        </p:grpSpPr>
        <p:grpSp>
          <p:nvGrpSpPr>
            <p:cNvPr id="7198" name="Group 35"/>
            <p:cNvGrpSpPr>
              <a:grpSpLocks/>
            </p:cNvGrpSpPr>
            <p:nvPr/>
          </p:nvGrpSpPr>
          <p:grpSpPr bwMode="auto">
            <a:xfrm>
              <a:off x="657" y="346"/>
              <a:ext cx="907" cy="1030"/>
              <a:chOff x="340" y="164"/>
              <a:chExt cx="907" cy="1030"/>
            </a:xfrm>
          </p:grpSpPr>
          <p:sp>
            <p:nvSpPr>
              <p:cNvPr id="7202" name="Line 5"/>
              <p:cNvSpPr>
                <a:spLocks noChangeShapeType="1"/>
              </p:cNvSpPr>
              <p:nvPr/>
            </p:nvSpPr>
            <p:spPr bwMode="auto">
              <a:xfrm>
                <a:off x="340" y="164"/>
                <a:ext cx="0" cy="95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ru-RU" b="1"/>
              </a:p>
            </p:txBody>
          </p:sp>
          <p:sp>
            <p:nvSpPr>
              <p:cNvPr id="7203" name="Line 6"/>
              <p:cNvSpPr>
                <a:spLocks noChangeShapeType="1"/>
              </p:cNvSpPr>
              <p:nvPr/>
            </p:nvSpPr>
            <p:spPr bwMode="auto">
              <a:xfrm>
                <a:off x="340" y="1117"/>
                <a:ext cx="90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ru-RU" b="1"/>
              </a:p>
            </p:txBody>
          </p:sp>
          <p:sp>
            <p:nvSpPr>
              <p:cNvPr id="7204" name="Line 7"/>
              <p:cNvSpPr>
                <a:spLocks noChangeShapeType="1"/>
              </p:cNvSpPr>
              <p:nvPr/>
            </p:nvSpPr>
            <p:spPr bwMode="auto">
              <a:xfrm>
                <a:off x="340" y="890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ru-RU" b="1"/>
              </a:p>
            </p:txBody>
          </p:sp>
          <p:sp>
            <p:nvSpPr>
              <p:cNvPr id="7205" name="Freeform 8"/>
              <p:cNvSpPr>
                <a:spLocks/>
              </p:cNvSpPr>
              <p:nvPr/>
            </p:nvSpPr>
            <p:spPr bwMode="auto">
              <a:xfrm>
                <a:off x="567" y="890"/>
                <a:ext cx="1" cy="228"/>
              </a:xfrm>
              <a:custGeom>
                <a:avLst/>
                <a:gdLst>
                  <a:gd name="T0" fmla="*/ 0 w 1"/>
                  <a:gd name="T1" fmla="*/ 0 h 228"/>
                  <a:gd name="T2" fmla="*/ 0 w 1"/>
                  <a:gd name="T3" fmla="*/ 228 h 228"/>
                  <a:gd name="T4" fmla="*/ 0 60000 65536"/>
                  <a:gd name="T5" fmla="*/ 0 60000 65536"/>
                  <a:gd name="T6" fmla="*/ 0 w 1"/>
                  <a:gd name="T7" fmla="*/ 0 h 228"/>
                  <a:gd name="T8" fmla="*/ 1 w 1"/>
                  <a:gd name="T9" fmla="*/ 228 h 22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28">
                    <a:moveTo>
                      <a:pt x="0" y="0"/>
                    </a:moveTo>
                    <a:lnTo>
                      <a:pt x="0" y="228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ru-RU" b="1"/>
              </a:p>
            </p:txBody>
          </p:sp>
          <p:sp>
            <p:nvSpPr>
              <p:cNvPr id="7206" name="Text Box 9"/>
              <p:cNvSpPr txBox="1">
                <a:spLocks noChangeArrowheads="1"/>
              </p:cNvSpPr>
              <p:nvPr/>
            </p:nvSpPr>
            <p:spPr bwMode="auto">
              <a:xfrm>
                <a:off x="340" y="845"/>
                <a:ext cx="236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kumimoji="1" lang="ru-RU" sz="2400" b="1" dirty="0">
                    <a:latin typeface="Segoe Script" panose="020B0504020000000003" pitchFamily="34" charset="0"/>
                  </a:rPr>
                  <a:t>α</a:t>
                </a:r>
              </a:p>
            </p:txBody>
          </p:sp>
        </p:grpSp>
        <p:sp>
          <p:nvSpPr>
            <p:cNvPr id="7199" name="Text Box 10"/>
            <p:cNvSpPr txBox="1">
              <a:spLocks noChangeArrowheads="1"/>
            </p:cNvSpPr>
            <p:nvPr/>
          </p:nvSpPr>
          <p:spPr bwMode="auto">
            <a:xfrm>
              <a:off x="1064" y="545"/>
              <a:ext cx="715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kumimoji="1" lang="ru-RU" sz="2400" b="1" i="1" dirty="0">
                  <a:latin typeface="Segoe Script" panose="020B0504020000000003" pitchFamily="34" charset="0"/>
                </a:rPr>
                <a:t>α</a:t>
              </a:r>
              <a:r>
                <a:rPr kumimoji="1" lang="ru-RU" sz="2400" b="1" dirty="0">
                  <a:latin typeface="Times New Roman" panose="02020603050405020304" pitchFamily="18" charset="0"/>
                </a:rPr>
                <a:t> = </a:t>
              </a:r>
              <a:r>
                <a:rPr kumimoji="1" lang="ru-RU" sz="2400" b="1" dirty="0" smtClean="0">
                  <a:latin typeface="Times New Roman" panose="02020603050405020304" pitchFamily="18" charset="0"/>
                </a:rPr>
                <a:t>90°</a:t>
              </a:r>
              <a:endParaRPr kumimoji="1" lang="ru-RU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7201" name="Text Box 18"/>
            <p:cNvSpPr txBox="1">
              <a:spLocks noChangeArrowheads="1"/>
            </p:cNvSpPr>
            <p:nvPr/>
          </p:nvSpPr>
          <p:spPr bwMode="auto">
            <a:xfrm>
              <a:off x="340" y="1344"/>
              <a:ext cx="1829" cy="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kumimoji="1" lang="ru-RU" sz="2800" b="1" i="1" dirty="0" smtClean="0">
                  <a:solidFill>
                    <a:srgbClr val="FF0066"/>
                  </a:solidFill>
                  <a:latin typeface="Times New Roman" panose="02020603050405020304" pitchFamily="18" charset="0"/>
                </a:rPr>
                <a:t>Прямой угол</a:t>
              </a:r>
              <a:r>
                <a:rPr kumimoji="1" lang="ru-RU" sz="2400" b="1" dirty="0" smtClean="0">
                  <a:solidFill>
                    <a:srgbClr val="FF0066"/>
                  </a:solidFill>
                  <a:latin typeface="Times New Roman" panose="02020603050405020304" pitchFamily="18" charset="0"/>
                </a:rPr>
                <a:t> </a:t>
              </a:r>
              <a:r>
                <a:rPr kumimoji="1" lang="ru-RU" sz="2400" b="1" dirty="0" smtClean="0">
                  <a:latin typeface="Times New Roman" panose="02020603050405020304" pitchFamily="18" charset="0"/>
                </a:rPr>
                <a:t>половина </a:t>
              </a:r>
              <a:r>
                <a:rPr kumimoji="1" lang="ru-RU" sz="2400" b="1" dirty="0">
                  <a:latin typeface="Times New Roman" panose="02020603050405020304" pitchFamily="18" charset="0"/>
                </a:rPr>
                <a:t>развернутого угла</a:t>
              </a:r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627856" y="3474556"/>
            <a:ext cx="2246313" cy="1915583"/>
            <a:chOff x="86" y="2659"/>
            <a:chExt cx="1415" cy="1448"/>
          </a:xfrm>
        </p:grpSpPr>
        <p:sp>
          <p:nvSpPr>
            <p:cNvPr id="7191" name="Line 20"/>
            <p:cNvSpPr>
              <a:spLocks noChangeShapeType="1"/>
            </p:cNvSpPr>
            <p:nvPr/>
          </p:nvSpPr>
          <p:spPr bwMode="auto">
            <a:xfrm flipH="1">
              <a:off x="204" y="2659"/>
              <a:ext cx="1088" cy="59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ru-RU" b="1"/>
            </a:p>
          </p:txBody>
        </p:sp>
        <p:sp>
          <p:nvSpPr>
            <p:cNvPr id="7192" name="Line 21"/>
            <p:cNvSpPr>
              <a:spLocks noChangeShapeType="1"/>
            </p:cNvSpPr>
            <p:nvPr/>
          </p:nvSpPr>
          <p:spPr bwMode="auto">
            <a:xfrm>
              <a:off x="204" y="3249"/>
              <a:ext cx="1179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ru-RU" b="1"/>
            </a:p>
          </p:txBody>
        </p:sp>
        <p:sp>
          <p:nvSpPr>
            <p:cNvPr id="7193" name="Arc 22"/>
            <p:cNvSpPr>
              <a:spLocks/>
            </p:cNvSpPr>
            <p:nvPr/>
          </p:nvSpPr>
          <p:spPr bwMode="auto">
            <a:xfrm rot="1181389">
              <a:off x="515" y="2963"/>
              <a:ext cx="345" cy="367"/>
            </a:xfrm>
            <a:custGeom>
              <a:avLst/>
              <a:gdLst>
                <a:gd name="T0" fmla="*/ 159 w 20292"/>
                <a:gd name="T1" fmla="*/ 0 h 19477"/>
                <a:gd name="T2" fmla="*/ 345 w 20292"/>
                <a:gd name="T3" fmla="*/ 228 h 19477"/>
                <a:gd name="T4" fmla="*/ 0 w 20292"/>
                <a:gd name="T5" fmla="*/ 367 h 19477"/>
                <a:gd name="T6" fmla="*/ 0 60000 65536"/>
                <a:gd name="T7" fmla="*/ 0 60000 65536"/>
                <a:gd name="T8" fmla="*/ 0 60000 65536"/>
                <a:gd name="T9" fmla="*/ 0 w 20292"/>
                <a:gd name="T10" fmla="*/ 0 h 19477"/>
                <a:gd name="T11" fmla="*/ 20292 w 20292"/>
                <a:gd name="T12" fmla="*/ 19477 h 194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292" h="19477" fill="none" extrusionOk="0">
                  <a:moveTo>
                    <a:pt x="9338" y="0"/>
                  </a:moveTo>
                  <a:cubicBezTo>
                    <a:pt x="14426" y="2439"/>
                    <a:pt x="18357" y="6773"/>
                    <a:pt x="20291" y="12074"/>
                  </a:cubicBezTo>
                </a:path>
                <a:path w="20292" h="19477" stroke="0" extrusionOk="0">
                  <a:moveTo>
                    <a:pt x="9338" y="0"/>
                  </a:moveTo>
                  <a:cubicBezTo>
                    <a:pt x="14426" y="2439"/>
                    <a:pt x="18357" y="6773"/>
                    <a:pt x="20291" y="12074"/>
                  </a:cubicBezTo>
                  <a:lnTo>
                    <a:pt x="0" y="1947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7194" name="Text Box 25"/>
            <p:cNvSpPr txBox="1">
              <a:spLocks noChangeArrowheads="1"/>
            </p:cNvSpPr>
            <p:nvPr/>
          </p:nvSpPr>
          <p:spPr bwMode="auto">
            <a:xfrm>
              <a:off x="521" y="2976"/>
              <a:ext cx="236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kumimoji="1" lang="ru-RU" sz="2400" b="1" dirty="0">
                  <a:latin typeface="Segoe Script" panose="020B0504020000000003" pitchFamily="34" charset="0"/>
                </a:rPr>
                <a:t>α</a:t>
              </a:r>
            </a:p>
          </p:txBody>
        </p:sp>
        <p:sp>
          <p:nvSpPr>
            <p:cNvPr id="7195" name="Text Box 26"/>
            <p:cNvSpPr txBox="1">
              <a:spLocks noChangeArrowheads="1"/>
            </p:cNvSpPr>
            <p:nvPr/>
          </p:nvSpPr>
          <p:spPr bwMode="auto">
            <a:xfrm>
              <a:off x="86" y="3432"/>
              <a:ext cx="1415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kumimoji="1" lang="ru-RU" sz="2400" b="1" dirty="0" smtClean="0">
                  <a:latin typeface="Times New Roman" panose="02020603050405020304" pitchFamily="18" charset="0"/>
                </a:rPr>
                <a:t>0°</a:t>
              </a:r>
              <a:r>
                <a:rPr kumimoji="1" lang="en-US" sz="2400" b="1" dirty="0" smtClean="0">
                  <a:latin typeface="Times New Roman" panose="02020603050405020304" pitchFamily="18" charset="0"/>
                </a:rPr>
                <a:t> </a:t>
              </a:r>
              <a:r>
                <a:rPr kumimoji="1" lang="en-US" sz="2400" b="1" dirty="0">
                  <a:latin typeface="Times New Roman" panose="02020603050405020304" pitchFamily="18" charset="0"/>
                </a:rPr>
                <a:t>&lt; </a:t>
              </a:r>
              <a:r>
                <a:rPr kumimoji="1" lang="ru-RU" sz="2400" b="1" dirty="0">
                  <a:latin typeface="Segoe Script" panose="020B0504020000000003" pitchFamily="34" charset="0"/>
                </a:rPr>
                <a:t>α</a:t>
              </a:r>
              <a:r>
                <a:rPr kumimoji="1" lang="en-US" sz="2400" b="1" dirty="0">
                  <a:latin typeface="Times New Roman" panose="02020603050405020304" pitchFamily="18" charset="0"/>
                </a:rPr>
                <a:t> &lt;</a:t>
              </a:r>
              <a:r>
                <a:rPr kumimoji="1" lang="ru-RU" sz="2400" b="1" dirty="0">
                  <a:latin typeface="Times New Roman" panose="02020603050405020304" pitchFamily="18" charset="0"/>
                </a:rPr>
                <a:t> </a:t>
              </a:r>
              <a:r>
                <a:rPr kumimoji="1" lang="en-US" sz="2400" b="1" dirty="0" smtClean="0">
                  <a:latin typeface="Times New Roman" panose="02020603050405020304" pitchFamily="18" charset="0"/>
                </a:rPr>
                <a:t>90°</a:t>
              </a:r>
              <a:endParaRPr kumimoji="1" lang="en-US" sz="2400" b="1" dirty="0">
                <a:latin typeface="Times New Roman" panose="02020603050405020304" pitchFamily="18" charset="0"/>
              </a:endParaRPr>
            </a:p>
            <a:p>
              <a:pPr algn="ctr" eaLnBrk="1" hangingPunct="1"/>
              <a:r>
                <a:rPr kumimoji="1" lang="ru-RU" sz="2800" b="1" i="1" dirty="0">
                  <a:solidFill>
                    <a:srgbClr val="FF0066"/>
                  </a:solidFill>
                  <a:latin typeface="Times New Roman" panose="02020603050405020304" pitchFamily="18" charset="0"/>
                </a:rPr>
                <a:t>Острый угол</a:t>
              </a:r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4684980" y="3357563"/>
            <a:ext cx="3024188" cy="2173553"/>
            <a:chOff x="2789" y="2704"/>
            <a:chExt cx="1905" cy="1643"/>
          </a:xfrm>
        </p:grpSpPr>
        <p:sp>
          <p:nvSpPr>
            <p:cNvPr id="7184" name="Line 23"/>
            <p:cNvSpPr>
              <a:spLocks noChangeShapeType="1"/>
            </p:cNvSpPr>
            <p:nvPr/>
          </p:nvSpPr>
          <p:spPr bwMode="auto">
            <a:xfrm>
              <a:off x="2789" y="2704"/>
              <a:ext cx="681" cy="77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ru-RU" b="1"/>
            </a:p>
          </p:txBody>
        </p:sp>
        <p:sp>
          <p:nvSpPr>
            <p:cNvPr id="7185" name="Line 24"/>
            <p:cNvSpPr>
              <a:spLocks noChangeShapeType="1"/>
            </p:cNvSpPr>
            <p:nvPr/>
          </p:nvSpPr>
          <p:spPr bwMode="auto">
            <a:xfrm>
              <a:off x="3470" y="3475"/>
              <a:ext cx="122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ru-RU" b="1"/>
            </a:p>
          </p:txBody>
        </p:sp>
        <p:sp>
          <p:nvSpPr>
            <p:cNvPr id="7186" name="Text Box 29"/>
            <p:cNvSpPr txBox="1">
              <a:spLocks noChangeArrowheads="1"/>
            </p:cNvSpPr>
            <p:nvPr/>
          </p:nvSpPr>
          <p:spPr bwMode="auto">
            <a:xfrm>
              <a:off x="3233" y="3672"/>
              <a:ext cx="1291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kumimoji="1" lang="ru-RU" sz="2400" b="1" dirty="0" smtClean="0">
                  <a:latin typeface="Times New Roman" panose="02020603050405020304" pitchFamily="18" charset="0"/>
                </a:rPr>
                <a:t>90° </a:t>
              </a:r>
              <a:r>
                <a:rPr kumimoji="1" lang="en-US" sz="2400" b="1" dirty="0">
                  <a:latin typeface="Times New Roman" panose="02020603050405020304" pitchFamily="18" charset="0"/>
                </a:rPr>
                <a:t>&lt; </a:t>
              </a:r>
              <a:r>
                <a:rPr kumimoji="1" lang="ru-RU" sz="2400" b="1" dirty="0">
                  <a:latin typeface="Segoe Script" panose="020B0504020000000003" pitchFamily="34" charset="0"/>
                </a:rPr>
                <a:t>α</a:t>
              </a:r>
              <a:r>
                <a:rPr kumimoji="1" lang="en-US" sz="2400" b="1" dirty="0">
                  <a:latin typeface="Times New Roman" panose="02020603050405020304" pitchFamily="18" charset="0"/>
                </a:rPr>
                <a:t> &lt;</a:t>
              </a:r>
              <a:r>
                <a:rPr kumimoji="1" lang="ru-RU" sz="2400" b="1" dirty="0">
                  <a:latin typeface="Times New Roman" panose="02020603050405020304" pitchFamily="18" charset="0"/>
                </a:rPr>
                <a:t> </a:t>
              </a:r>
              <a:r>
                <a:rPr kumimoji="1" lang="en-US" sz="2400" b="1" dirty="0" smtClean="0">
                  <a:latin typeface="Times New Roman" panose="02020603050405020304" pitchFamily="18" charset="0"/>
                </a:rPr>
                <a:t>180°</a:t>
              </a:r>
              <a:endParaRPr kumimoji="1" lang="en-US" sz="2400" b="1" dirty="0">
                <a:latin typeface="Times New Roman" panose="02020603050405020304" pitchFamily="18" charset="0"/>
              </a:endParaRPr>
            </a:p>
            <a:p>
              <a:pPr algn="ctr" eaLnBrk="1" hangingPunct="1"/>
              <a:r>
                <a:rPr kumimoji="1" lang="ru-RU" sz="2800" b="1" i="1" dirty="0">
                  <a:solidFill>
                    <a:srgbClr val="FF0066"/>
                  </a:solidFill>
                  <a:latin typeface="Times New Roman" panose="02020603050405020304" pitchFamily="18" charset="0"/>
                </a:rPr>
                <a:t>Тупой угол</a:t>
              </a:r>
            </a:p>
          </p:txBody>
        </p:sp>
        <p:sp>
          <p:nvSpPr>
            <p:cNvPr id="7189" name="Arc 32"/>
            <p:cNvSpPr>
              <a:spLocks/>
            </p:cNvSpPr>
            <p:nvPr/>
          </p:nvSpPr>
          <p:spPr bwMode="auto">
            <a:xfrm rot="9924665" flipH="1" flipV="1">
              <a:off x="3288" y="3113"/>
              <a:ext cx="462" cy="415"/>
            </a:xfrm>
            <a:custGeom>
              <a:avLst/>
              <a:gdLst>
                <a:gd name="T0" fmla="*/ 0 w 28812"/>
                <a:gd name="T1" fmla="*/ 20 h 25912"/>
                <a:gd name="T2" fmla="*/ 455 w 28812"/>
                <a:gd name="T3" fmla="*/ 415 h 25912"/>
                <a:gd name="T4" fmla="*/ 116 w 28812"/>
                <a:gd name="T5" fmla="*/ 346 h 25912"/>
                <a:gd name="T6" fmla="*/ 0 60000 65536"/>
                <a:gd name="T7" fmla="*/ 0 60000 65536"/>
                <a:gd name="T8" fmla="*/ 0 60000 65536"/>
                <a:gd name="T9" fmla="*/ 0 w 28812"/>
                <a:gd name="T10" fmla="*/ 0 h 25912"/>
                <a:gd name="T11" fmla="*/ 28812 w 28812"/>
                <a:gd name="T12" fmla="*/ 25912 h 259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12" h="25912" fill="none" extrusionOk="0">
                  <a:moveTo>
                    <a:pt x="-1" y="1239"/>
                  </a:moveTo>
                  <a:cubicBezTo>
                    <a:pt x="2315" y="419"/>
                    <a:pt x="4754" y="-1"/>
                    <a:pt x="7212" y="0"/>
                  </a:cubicBezTo>
                  <a:cubicBezTo>
                    <a:pt x="19141" y="0"/>
                    <a:pt x="28812" y="9670"/>
                    <a:pt x="28812" y="21600"/>
                  </a:cubicBezTo>
                  <a:cubicBezTo>
                    <a:pt x="28812" y="23048"/>
                    <a:pt x="28666" y="24492"/>
                    <a:pt x="28377" y="25912"/>
                  </a:cubicBezTo>
                </a:path>
                <a:path w="28812" h="25912" stroke="0" extrusionOk="0">
                  <a:moveTo>
                    <a:pt x="-1" y="1239"/>
                  </a:moveTo>
                  <a:cubicBezTo>
                    <a:pt x="2315" y="419"/>
                    <a:pt x="4754" y="-1"/>
                    <a:pt x="7212" y="0"/>
                  </a:cubicBezTo>
                  <a:cubicBezTo>
                    <a:pt x="19141" y="0"/>
                    <a:pt x="28812" y="9670"/>
                    <a:pt x="28812" y="21600"/>
                  </a:cubicBezTo>
                  <a:cubicBezTo>
                    <a:pt x="28812" y="23048"/>
                    <a:pt x="28666" y="24492"/>
                    <a:pt x="28377" y="25912"/>
                  </a:cubicBezTo>
                  <a:lnTo>
                    <a:pt x="7212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7190" name="Text Box 33"/>
            <p:cNvSpPr txBox="1">
              <a:spLocks noChangeArrowheads="1"/>
            </p:cNvSpPr>
            <p:nvPr/>
          </p:nvSpPr>
          <p:spPr bwMode="auto">
            <a:xfrm>
              <a:off x="3424" y="3203"/>
              <a:ext cx="236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kumimoji="1" lang="ru-RU" sz="2400" b="1" dirty="0">
                  <a:latin typeface="Segoe Script" panose="020B0504020000000003" pitchFamily="34" charset="0"/>
                </a:rPr>
                <a:t>α</a:t>
              </a:r>
            </a:p>
          </p:txBody>
        </p:sp>
      </p:grp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4109512" y="800364"/>
            <a:ext cx="4608513" cy="2506927"/>
            <a:chOff x="2608" y="403"/>
            <a:chExt cx="2903" cy="1895"/>
          </a:xfrm>
        </p:grpSpPr>
        <p:sp>
          <p:nvSpPr>
            <p:cNvPr id="7174" name="Text Box 19"/>
            <p:cNvSpPr txBox="1">
              <a:spLocks noChangeArrowheads="1"/>
            </p:cNvSpPr>
            <p:nvPr/>
          </p:nvSpPr>
          <p:spPr bwMode="auto">
            <a:xfrm>
              <a:off x="2608" y="1344"/>
              <a:ext cx="2903" cy="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kumimoji="1" lang="ru-RU" sz="2800" b="1" i="1" dirty="0">
                  <a:solidFill>
                    <a:srgbClr val="FF0066"/>
                  </a:solidFill>
                  <a:latin typeface="Times New Roman" panose="02020603050405020304" pitchFamily="18" charset="0"/>
                </a:rPr>
                <a:t>Развернутый угол</a:t>
              </a:r>
              <a:r>
                <a:rPr kumimoji="1" lang="ru-RU" sz="2400" b="1" dirty="0">
                  <a:latin typeface="Times New Roman" panose="02020603050405020304" pitchFamily="18" charset="0"/>
                </a:rPr>
                <a:t> – это угол, образованный дополнительными лучами. </a:t>
              </a:r>
            </a:p>
          </p:txBody>
        </p:sp>
        <p:grpSp>
          <p:nvGrpSpPr>
            <p:cNvPr id="7175" name="Group 40"/>
            <p:cNvGrpSpPr>
              <a:grpSpLocks/>
            </p:cNvGrpSpPr>
            <p:nvPr/>
          </p:nvGrpSpPr>
          <p:grpSpPr bwMode="auto">
            <a:xfrm>
              <a:off x="3152" y="403"/>
              <a:ext cx="1776" cy="759"/>
              <a:chOff x="3152" y="403"/>
              <a:chExt cx="1776" cy="759"/>
            </a:xfrm>
          </p:grpSpPr>
          <p:sp>
            <p:nvSpPr>
              <p:cNvPr id="7176" name="Text Box 16"/>
              <p:cNvSpPr txBox="1">
                <a:spLocks noChangeArrowheads="1"/>
              </p:cNvSpPr>
              <p:nvPr/>
            </p:nvSpPr>
            <p:spPr bwMode="auto">
              <a:xfrm>
                <a:off x="3678" y="403"/>
                <a:ext cx="812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kumimoji="1" lang="ru-RU" sz="2400" b="1" i="1" dirty="0">
                    <a:latin typeface="Segoe Script" panose="020B0504020000000003" pitchFamily="34" charset="0"/>
                  </a:rPr>
                  <a:t>α</a:t>
                </a:r>
                <a:r>
                  <a:rPr kumimoji="1" lang="ru-RU" sz="2400" b="1" dirty="0">
                    <a:latin typeface="Times New Roman" panose="02020603050405020304" pitchFamily="18" charset="0"/>
                  </a:rPr>
                  <a:t> = </a:t>
                </a:r>
                <a:r>
                  <a:rPr kumimoji="1" lang="ru-RU" sz="2400" b="1" dirty="0" smtClean="0">
                    <a:latin typeface="Times New Roman" panose="02020603050405020304" pitchFamily="18" charset="0"/>
                  </a:rPr>
                  <a:t>180°</a:t>
                </a:r>
                <a:endParaRPr kumimoji="1" lang="ru-RU" sz="2400" b="1" dirty="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7178" name="Group 36"/>
              <p:cNvGrpSpPr>
                <a:grpSpLocks/>
              </p:cNvGrpSpPr>
              <p:nvPr/>
            </p:nvGrpSpPr>
            <p:grpSpPr bwMode="auto">
              <a:xfrm>
                <a:off x="3152" y="799"/>
                <a:ext cx="1776" cy="363"/>
                <a:chOff x="3243" y="845"/>
                <a:chExt cx="1776" cy="363"/>
              </a:xfrm>
            </p:grpSpPr>
            <p:sp>
              <p:nvSpPr>
                <p:cNvPr id="7179" name="Freeform 12"/>
                <p:cNvSpPr>
                  <a:spLocks/>
                </p:cNvSpPr>
                <p:nvPr/>
              </p:nvSpPr>
              <p:spPr bwMode="auto">
                <a:xfrm>
                  <a:off x="3243" y="1184"/>
                  <a:ext cx="873" cy="1"/>
                </a:xfrm>
                <a:custGeom>
                  <a:avLst/>
                  <a:gdLst>
                    <a:gd name="T0" fmla="*/ 0 w 873"/>
                    <a:gd name="T1" fmla="*/ 0 h 1"/>
                    <a:gd name="T2" fmla="*/ 873 w 873"/>
                    <a:gd name="T3" fmla="*/ 0 h 1"/>
                    <a:gd name="T4" fmla="*/ 0 60000 65536"/>
                    <a:gd name="T5" fmla="*/ 0 60000 65536"/>
                    <a:gd name="T6" fmla="*/ 0 w 873"/>
                    <a:gd name="T7" fmla="*/ 0 h 1"/>
                    <a:gd name="T8" fmla="*/ 873 w 873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73" h="1">
                      <a:moveTo>
                        <a:pt x="0" y="0"/>
                      </a:moveTo>
                      <a:lnTo>
                        <a:pt x="873" y="0"/>
                      </a:ln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ru-RU" b="1"/>
                </a:p>
              </p:txBody>
            </p:sp>
            <p:sp>
              <p:nvSpPr>
                <p:cNvPr id="7180" name="Freeform 13"/>
                <p:cNvSpPr>
                  <a:spLocks/>
                </p:cNvSpPr>
                <p:nvPr/>
              </p:nvSpPr>
              <p:spPr bwMode="auto">
                <a:xfrm>
                  <a:off x="4142" y="1184"/>
                  <a:ext cx="877" cy="1"/>
                </a:xfrm>
                <a:custGeom>
                  <a:avLst/>
                  <a:gdLst>
                    <a:gd name="T0" fmla="*/ 0 w 877"/>
                    <a:gd name="T1" fmla="*/ 1 h 1"/>
                    <a:gd name="T2" fmla="*/ 877 w 877"/>
                    <a:gd name="T3" fmla="*/ 0 h 1"/>
                    <a:gd name="T4" fmla="*/ 0 60000 65536"/>
                    <a:gd name="T5" fmla="*/ 0 60000 65536"/>
                    <a:gd name="T6" fmla="*/ 0 w 877"/>
                    <a:gd name="T7" fmla="*/ 0 h 1"/>
                    <a:gd name="T8" fmla="*/ 877 w 877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77" h="1">
                      <a:moveTo>
                        <a:pt x="0" y="1"/>
                      </a:moveTo>
                      <a:lnTo>
                        <a:pt x="877" y="0"/>
                      </a:ln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ru-RU" b="1"/>
                </a:p>
              </p:txBody>
            </p:sp>
            <p:sp>
              <p:nvSpPr>
                <p:cNvPr id="7181" name="Oval 14"/>
                <p:cNvSpPr>
                  <a:spLocks noChangeArrowheads="1"/>
                </p:cNvSpPr>
                <p:nvPr/>
              </p:nvSpPr>
              <p:spPr bwMode="auto">
                <a:xfrm>
                  <a:off x="4105" y="1162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b="1"/>
                </a:p>
              </p:txBody>
            </p:sp>
            <p:sp>
              <p:nvSpPr>
                <p:cNvPr id="7182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3969" y="845"/>
                  <a:ext cx="236" cy="3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kumimoji="1" lang="ru-RU" sz="2400" b="1" dirty="0">
                      <a:latin typeface="Segoe Script" panose="020B0504020000000003" pitchFamily="34" charset="0"/>
                    </a:rPr>
                    <a:t>α</a:t>
                  </a:r>
                </a:p>
              </p:txBody>
            </p:sp>
            <p:sp>
              <p:nvSpPr>
                <p:cNvPr id="7183" name="Arc 34"/>
                <p:cNvSpPr>
                  <a:spLocks/>
                </p:cNvSpPr>
                <p:nvPr/>
              </p:nvSpPr>
              <p:spPr bwMode="auto">
                <a:xfrm flipH="1">
                  <a:off x="4014" y="1071"/>
                  <a:ext cx="224" cy="136"/>
                </a:xfrm>
                <a:custGeom>
                  <a:avLst/>
                  <a:gdLst>
                    <a:gd name="T0" fmla="*/ 0 w 42988"/>
                    <a:gd name="T1" fmla="*/ 118 h 21600"/>
                    <a:gd name="T2" fmla="*/ 224 w 42988"/>
                    <a:gd name="T3" fmla="*/ 131 h 21600"/>
                    <a:gd name="T4" fmla="*/ 112 w 42988"/>
                    <a:gd name="T5" fmla="*/ 136 h 21600"/>
                    <a:gd name="T6" fmla="*/ 0 60000 65536"/>
                    <a:gd name="T7" fmla="*/ 0 60000 65536"/>
                    <a:gd name="T8" fmla="*/ 0 60000 65536"/>
                    <a:gd name="T9" fmla="*/ 0 w 42988"/>
                    <a:gd name="T10" fmla="*/ 0 h 21600"/>
                    <a:gd name="T11" fmla="*/ 42988 w 4298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2988" h="21600" fill="none" extrusionOk="0">
                      <a:moveTo>
                        <a:pt x="-1" y="18697"/>
                      </a:moveTo>
                      <a:cubicBezTo>
                        <a:pt x="1451" y="7988"/>
                        <a:pt x="10596" y="-1"/>
                        <a:pt x="21404" y="0"/>
                      </a:cubicBezTo>
                      <a:cubicBezTo>
                        <a:pt x="33013" y="0"/>
                        <a:pt x="42547" y="9177"/>
                        <a:pt x="42988" y="20778"/>
                      </a:cubicBezTo>
                    </a:path>
                    <a:path w="42988" h="21600" stroke="0" extrusionOk="0">
                      <a:moveTo>
                        <a:pt x="-1" y="18697"/>
                      </a:moveTo>
                      <a:cubicBezTo>
                        <a:pt x="1451" y="7988"/>
                        <a:pt x="10596" y="-1"/>
                        <a:pt x="21404" y="0"/>
                      </a:cubicBezTo>
                      <a:cubicBezTo>
                        <a:pt x="33013" y="0"/>
                        <a:pt x="42547" y="9177"/>
                        <a:pt x="42988" y="20778"/>
                      </a:cubicBezTo>
                      <a:lnTo>
                        <a:pt x="21404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 b="1"/>
                </a:p>
              </p:txBody>
            </p:sp>
          </p:grpSp>
        </p:grpSp>
      </p:grpSp>
      <p:sp>
        <p:nvSpPr>
          <p:cNvPr id="39" name="TextBox 38"/>
          <p:cNvSpPr txBox="1"/>
          <p:nvPr/>
        </p:nvSpPr>
        <p:spPr>
          <a:xfrm>
            <a:off x="2913115" y="171706"/>
            <a:ext cx="2779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Виды углов:</a:t>
            </a:r>
            <a:endParaRPr lang="ru-RU" sz="3600" b="1" i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967" y="124987"/>
            <a:ext cx="1387780" cy="7342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71" y="103136"/>
            <a:ext cx="819955" cy="5466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58180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583122" y="239863"/>
            <a:ext cx="8060545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ru-RU" sz="3400" b="1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Начертите острый </a:t>
            </a:r>
            <a:r>
              <a:rPr kumimoji="1" lang="ru-RU" sz="34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угол </a:t>
            </a:r>
            <a:r>
              <a:rPr kumimoji="1" lang="ru-RU" sz="3400" b="1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АВС и </a:t>
            </a:r>
            <a:r>
              <a:rPr kumimoji="1" lang="ru-RU" sz="34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отметьте </a:t>
            </a:r>
            <a:r>
              <a:rPr kumimoji="1" lang="ru-RU" sz="3400" b="1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точки:</a:t>
            </a:r>
            <a:endParaRPr kumimoji="1" lang="ru-RU" sz="3400" b="1" dirty="0">
              <a:solidFill>
                <a:srgbClr val="00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445101" y="1304702"/>
            <a:ext cx="734377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ru-RU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а)  точка </a:t>
            </a:r>
            <a:r>
              <a:rPr kumimoji="1" lang="en-US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D</a:t>
            </a:r>
            <a:r>
              <a:rPr kumimoji="1" lang="ru-RU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лежит внутри угла </a:t>
            </a:r>
            <a:r>
              <a:rPr kumimoji="1" lang="en-US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ABC;</a:t>
            </a:r>
          </a:p>
          <a:p>
            <a:pPr eaLnBrk="1" hangingPunct="1"/>
            <a:r>
              <a:rPr kumimoji="1" lang="ru-RU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б)  точка </a:t>
            </a:r>
            <a:r>
              <a:rPr kumimoji="1" lang="en-US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F</a:t>
            </a:r>
            <a:r>
              <a:rPr kumimoji="1" lang="ru-RU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лежит на стороне </a:t>
            </a:r>
            <a:r>
              <a:rPr kumimoji="1" lang="en-US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BA;</a:t>
            </a:r>
          </a:p>
          <a:p>
            <a:pPr eaLnBrk="1" hangingPunct="1"/>
            <a:r>
              <a:rPr kumimoji="1" lang="ru-RU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в</a:t>
            </a:r>
            <a:r>
              <a:rPr kumimoji="1" lang="en-US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)</a:t>
            </a:r>
            <a:r>
              <a:rPr kumimoji="1" lang="ru-RU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 точка </a:t>
            </a:r>
            <a:r>
              <a:rPr kumimoji="1" lang="en-US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P </a:t>
            </a:r>
            <a:r>
              <a:rPr kumimoji="1" lang="ru-RU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лежит вне угла </a:t>
            </a:r>
            <a:r>
              <a:rPr kumimoji="1" lang="en-US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ABC;</a:t>
            </a:r>
          </a:p>
          <a:p>
            <a:pPr eaLnBrk="1" hangingPunct="1"/>
            <a:r>
              <a:rPr kumimoji="1" lang="ru-RU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г)  точка </a:t>
            </a:r>
            <a:r>
              <a:rPr kumimoji="1" lang="en-US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K </a:t>
            </a:r>
            <a:r>
              <a:rPr kumimoji="1" lang="ru-RU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лежит на стороне </a:t>
            </a:r>
            <a:r>
              <a:rPr kumimoji="1" lang="en-US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BC; </a:t>
            </a:r>
            <a:endParaRPr kumimoji="1" lang="ru-RU" sz="3200" b="1" dirty="0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865460" y="2781610"/>
            <a:ext cx="5367338" cy="2612762"/>
            <a:chOff x="1156" y="2273"/>
            <a:chExt cx="3381" cy="1975"/>
          </a:xfrm>
        </p:grpSpPr>
        <p:sp>
          <p:nvSpPr>
            <p:cNvPr id="13317" name="Freeform 6"/>
            <p:cNvSpPr>
              <a:spLocks/>
            </p:cNvSpPr>
            <p:nvPr/>
          </p:nvSpPr>
          <p:spPr bwMode="auto">
            <a:xfrm>
              <a:off x="1429" y="3838"/>
              <a:ext cx="3108" cy="1"/>
            </a:xfrm>
            <a:custGeom>
              <a:avLst/>
              <a:gdLst>
                <a:gd name="T0" fmla="*/ 0 w 3108"/>
                <a:gd name="T1" fmla="*/ 0 h 1"/>
                <a:gd name="T2" fmla="*/ 3108 w 3108"/>
                <a:gd name="T3" fmla="*/ 0 h 1"/>
                <a:gd name="T4" fmla="*/ 0 60000 65536"/>
                <a:gd name="T5" fmla="*/ 0 60000 65536"/>
                <a:gd name="T6" fmla="*/ 0 w 3108"/>
                <a:gd name="T7" fmla="*/ 0 h 1"/>
                <a:gd name="T8" fmla="*/ 3108 w 3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08" h="1">
                  <a:moveTo>
                    <a:pt x="0" y="0"/>
                  </a:moveTo>
                  <a:lnTo>
                    <a:pt x="3108" y="0"/>
                  </a:lnTo>
                </a:path>
              </a:pathLst>
            </a:custGeom>
            <a:noFill/>
            <a:ln w="47625" cap="flat" cmpd="sng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ru-RU" sz="2000"/>
            </a:p>
          </p:txBody>
        </p:sp>
        <p:sp>
          <p:nvSpPr>
            <p:cNvPr id="13318" name="Freeform 7"/>
            <p:cNvSpPr>
              <a:spLocks/>
            </p:cNvSpPr>
            <p:nvPr/>
          </p:nvSpPr>
          <p:spPr bwMode="auto">
            <a:xfrm>
              <a:off x="1433" y="2566"/>
              <a:ext cx="2912" cy="1260"/>
            </a:xfrm>
            <a:custGeom>
              <a:avLst/>
              <a:gdLst>
                <a:gd name="T0" fmla="*/ 0 w 2912"/>
                <a:gd name="T1" fmla="*/ 1260 h 1260"/>
                <a:gd name="T2" fmla="*/ 2912 w 2912"/>
                <a:gd name="T3" fmla="*/ 0 h 1260"/>
                <a:gd name="T4" fmla="*/ 0 60000 65536"/>
                <a:gd name="T5" fmla="*/ 0 60000 65536"/>
                <a:gd name="T6" fmla="*/ 0 w 2912"/>
                <a:gd name="T7" fmla="*/ 0 h 1260"/>
                <a:gd name="T8" fmla="*/ 2912 w 2912"/>
                <a:gd name="T9" fmla="*/ 1260 h 12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12" h="1260">
                  <a:moveTo>
                    <a:pt x="0" y="1260"/>
                  </a:moveTo>
                  <a:lnTo>
                    <a:pt x="2912" y="0"/>
                  </a:lnTo>
                </a:path>
              </a:pathLst>
            </a:custGeom>
            <a:noFill/>
            <a:ln w="47625" cap="flat" cmpd="sng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ru-RU" sz="2000"/>
            </a:p>
          </p:txBody>
        </p:sp>
        <p:sp>
          <p:nvSpPr>
            <p:cNvPr id="13319" name="Oval 8"/>
            <p:cNvSpPr>
              <a:spLocks noChangeArrowheads="1"/>
            </p:cNvSpPr>
            <p:nvPr/>
          </p:nvSpPr>
          <p:spPr bwMode="auto">
            <a:xfrm>
              <a:off x="2219" y="2776"/>
              <a:ext cx="48" cy="4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sz="2000"/>
            </a:p>
          </p:txBody>
        </p:sp>
        <p:sp>
          <p:nvSpPr>
            <p:cNvPr id="13320" name="Oval 9"/>
            <p:cNvSpPr>
              <a:spLocks noChangeArrowheads="1"/>
            </p:cNvSpPr>
            <p:nvPr/>
          </p:nvSpPr>
          <p:spPr bwMode="auto">
            <a:xfrm>
              <a:off x="3145" y="3046"/>
              <a:ext cx="48" cy="4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sz="2000"/>
            </a:p>
          </p:txBody>
        </p:sp>
        <p:sp>
          <p:nvSpPr>
            <p:cNvPr id="13321" name="Oval 11"/>
            <p:cNvSpPr>
              <a:spLocks noChangeArrowheads="1"/>
            </p:cNvSpPr>
            <p:nvPr/>
          </p:nvSpPr>
          <p:spPr bwMode="auto">
            <a:xfrm>
              <a:off x="3150" y="3566"/>
              <a:ext cx="48" cy="4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sz="2000"/>
            </a:p>
          </p:txBody>
        </p:sp>
        <p:sp>
          <p:nvSpPr>
            <p:cNvPr id="13322" name="Oval 12"/>
            <p:cNvSpPr>
              <a:spLocks noChangeArrowheads="1"/>
            </p:cNvSpPr>
            <p:nvPr/>
          </p:nvSpPr>
          <p:spPr bwMode="auto">
            <a:xfrm>
              <a:off x="1417" y="3814"/>
              <a:ext cx="48" cy="4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sz="2000"/>
            </a:p>
          </p:txBody>
        </p:sp>
        <p:sp>
          <p:nvSpPr>
            <p:cNvPr id="13323" name="Oval 13"/>
            <p:cNvSpPr>
              <a:spLocks noChangeArrowheads="1"/>
            </p:cNvSpPr>
            <p:nvPr/>
          </p:nvSpPr>
          <p:spPr bwMode="auto">
            <a:xfrm>
              <a:off x="3845" y="3797"/>
              <a:ext cx="57" cy="7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sz="2000"/>
            </a:p>
          </p:txBody>
        </p:sp>
        <p:sp>
          <p:nvSpPr>
            <p:cNvPr id="13324" name="Text Box 15"/>
            <p:cNvSpPr txBox="1">
              <a:spLocks noChangeArrowheads="1"/>
            </p:cNvSpPr>
            <p:nvPr/>
          </p:nvSpPr>
          <p:spPr bwMode="auto">
            <a:xfrm>
              <a:off x="2219" y="2550"/>
              <a:ext cx="255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kumimoji="1" lang="en-US" sz="2800" b="1">
                  <a:latin typeface="Times New Roman" panose="02020603050405020304" pitchFamily="18" charset="0"/>
                </a:rPr>
                <a:t>P</a:t>
              </a:r>
              <a:endParaRPr kumimoji="1" lang="ru-RU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3325" name="Text Box 16"/>
            <p:cNvSpPr txBox="1">
              <a:spLocks noChangeArrowheads="1"/>
            </p:cNvSpPr>
            <p:nvPr/>
          </p:nvSpPr>
          <p:spPr bwMode="auto">
            <a:xfrm>
              <a:off x="3967" y="2273"/>
              <a:ext cx="303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kumimoji="1" lang="en-US" sz="3200" b="1" dirty="0">
                  <a:solidFill>
                    <a:srgbClr val="000099"/>
                  </a:solidFill>
                  <a:latin typeface="Times New Roman" panose="02020603050405020304" pitchFamily="18" charset="0"/>
                </a:rPr>
                <a:t>A</a:t>
              </a:r>
              <a:endParaRPr kumimoji="1" lang="ru-RU" sz="3200" b="1" dirty="0">
                <a:solidFill>
                  <a:srgbClr val="000099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326" name="Text Box 17"/>
            <p:cNvSpPr txBox="1">
              <a:spLocks noChangeArrowheads="1"/>
            </p:cNvSpPr>
            <p:nvPr/>
          </p:nvSpPr>
          <p:spPr bwMode="auto">
            <a:xfrm>
              <a:off x="3001" y="2758"/>
              <a:ext cx="255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kumimoji="1" lang="en-US" sz="2800" b="1">
                  <a:latin typeface="Times New Roman" panose="02020603050405020304" pitchFamily="18" charset="0"/>
                </a:rPr>
                <a:t>F</a:t>
              </a:r>
              <a:endParaRPr kumimoji="1" lang="ru-RU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3327" name="Text Box 19"/>
            <p:cNvSpPr txBox="1">
              <a:spLocks noChangeArrowheads="1"/>
            </p:cNvSpPr>
            <p:nvPr/>
          </p:nvSpPr>
          <p:spPr bwMode="auto">
            <a:xfrm>
              <a:off x="4195" y="3806"/>
              <a:ext cx="303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kumimoji="1" lang="en-US" sz="3200" b="1">
                  <a:solidFill>
                    <a:srgbClr val="000099"/>
                  </a:solidFill>
                  <a:latin typeface="Times New Roman" panose="02020603050405020304" pitchFamily="18" charset="0"/>
                </a:rPr>
                <a:t>C</a:t>
              </a:r>
              <a:endParaRPr kumimoji="1" lang="ru-RU" sz="3200" b="1">
                <a:solidFill>
                  <a:srgbClr val="000099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328" name="Text Box 21"/>
            <p:cNvSpPr txBox="1">
              <a:spLocks noChangeArrowheads="1"/>
            </p:cNvSpPr>
            <p:nvPr/>
          </p:nvSpPr>
          <p:spPr bwMode="auto">
            <a:xfrm>
              <a:off x="3637" y="3790"/>
              <a:ext cx="292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kumimoji="1" lang="en-US" sz="2800" b="1" dirty="0">
                  <a:latin typeface="Times New Roman" panose="02020603050405020304" pitchFamily="18" charset="0"/>
                </a:rPr>
                <a:t>K</a:t>
              </a:r>
              <a:endParaRPr kumimoji="1" lang="ru-RU" sz="28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3329" name="Text Box 22"/>
            <p:cNvSpPr txBox="1">
              <a:spLocks noChangeArrowheads="1"/>
            </p:cNvSpPr>
            <p:nvPr/>
          </p:nvSpPr>
          <p:spPr bwMode="auto">
            <a:xfrm>
              <a:off x="1156" y="3657"/>
              <a:ext cx="24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kumimoji="1" lang="en-US" sz="3200" b="1">
                  <a:solidFill>
                    <a:srgbClr val="000099"/>
                  </a:solidFill>
                  <a:latin typeface="Times New Roman" panose="02020603050405020304" pitchFamily="18" charset="0"/>
                </a:rPr>
                <a:t>B</a:t>
              </a:r>
              <a:endParaRPr kumimoji="1" lang="ru-RU" sz="3200" b="1">
                <a:solidFill>
                  <a:srgbClr val="000099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330" name="Text Box 23"/>
            <p:cNvSpPr txBox="1">
              <a:spLocks noChangeArrowheads="1"/>
            </p:cNvSpPr>
            <p:nvPr/>
          </p:nvSpPr>
          <p:spPr bwMode="auto">
            <a:xfrm>
              <a:off x="3169" y="3369"/>
              <a:ext cx="280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kumimoji="1" lang="en-US" sz="2800" b="1">
                  <a:latin typeface="Times New Roman" panose="02020603050405020304" pitchFamily="18" charset="0"/>
                </a:rPr>
                <a:t>D</a:t>
              </a:r>
              <a:endParaRPr kumimoji="1" lang="ru-RU" sz="2800" b="1">
                <a:latin typeface="Times New Roman" panose="02020603050405020304" pitchFamily="18" charset="0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83" y="3641506"/>
            <a:ext cx="2638402" cy="13709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57808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8211" y="138576"/>
            <a:ext cx="3639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Устная работа</a:t>
            </a:r>
            <a:endParaRPr lang="ru-RU" sz="3600" b="1" i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167" y="898676"/>
            <a:ext cx="65215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из лучей пересекают стороны углов на рисунках?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r="62463"/>
          <a:stretch>
            <a:fillRect/>
          </a:stretch>
        </p:blipFill>
        <p:spPr bwMode="auto">
          <a:xfrm>
            <a:off x="674703" y="1980089"/>
            <a:ext cx="3471168" cy="27892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52472"/>
          <a:stretch>
            <a:fillRect/>
          </a:stretch>
        </p:blipFill>
        <p:spPr bwMode="auto">
          <a:xfrm>
            <a:off x="4403324" y="1988966"/>
            <a:ext cx="4074851" cy="27517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 descr="D:\справочники и формулы\фото и видео\школьные картинки\DdhMWUtZj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539005" y="232913"/>
            <a:ext cx="1044277" cy="15497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lum contrast="30000"/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13219" y="538746"/>
            <a:ext cx="4225168" cy="309053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26088" y="197274"/>
            <a:ext cx="59550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ru-RU" sz="40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Биссектриса угла</a:t>
            </a:r>
            <a:endParaRPr kumimoji="1" lang="ru-RU" sz="4000" b="1" i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584304" y="1122213"/>
            <a:ext cx="509527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200" b="1" i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- это луч, выходящий из вершины угла и делящий данный угол пополам.</a:t>
            </a:r>
            <a:endParaRPr lang="ru-RU" sz="3200" b="1" i="1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915956" y="1021117"/>
            <a:ext cx="12879" cy="242552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Text Box 14"/>
              <p:cNvSpPr txBox="1">
                <a:spLocks noChangeArrowheads="1"/>
              </p:cNvSpPr>
              <p:nvPr/>
            </p:nvSpPr>
            <p:spPr bwMode="auto">
              <a:xfrm>
                <a:off x="442634" y="4231051"/>
                <a:ext cx="6383169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ON</a:t>
                </a:r>
                <a:r>
                  <a:rPr lang="ru-RU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– биссектриса </a:t>
                </a:r>
                <a14:m>
                  <m:oMath xmlns:m="http://schemas.openxmlformats.org/officeDocument/2006/math">
                    <m:r>
                      <a:rPr lang="ru-RU" sz="36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ru-RU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МОР</a:t>
                </a:r>
                <a:endParaRPr lang="ru-RU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</p:txBody>
          </p:sp>
        </mc:Choice>
        <mc:Fallback>
          <p:sp>
            <p:nvSpPr>
              <p:cNvPr id="8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635" y="3525876"/>
                <a:ext cx="6383169" cy="538609"/>
              </a:xfrm>
              <a:prstGeom prst="rect">
                <a:avLst/>
              </a:prstGeom>
              <a:blipFill rotWithShape="0">
                <a:blip r:embed="rId3" cstate="print"/>
                <a:stretch>
                  <a:fillRect l="-3056" t="-16038" b="-41509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" name="Прямоугольник 9"/>
              <p:cNvSpPr/>
              <p:nvPr/>
            </p:nvSpPr>
            <p:spPr>
              <a:xfrm>
                <a:off x="584303" y="4877382"/>
                <a:ext cx="381867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36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ru-RU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/>
                </a:r>
                <a:r>
                  <a:rPr lang="ru-RU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МО</a:t>
                </a:r>
                <a:r>
                  <a:rPr 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N = </a:t>
                </a:r>
                <a14:m>
                  <m:oMath xmlns:m="http://schemas.openxmlformats.org/officeDocument/2006/math">
                    <m:r>
                      <a:rPr lang="ru-RU" sz="36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ru-RU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/>
                </a:r>
                <a:r>
                  <a:rPr 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N</a:t>
                </a:r>
                <a:r>
                  <a:rPr lang="ru-RU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ОР</a:t>
                </a:r>
                <a:endParaRPr lang="ru-RU" sz="3600" dirty="0"/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303" y="4064486"/>
                <a:ext cx="3818674" cy="538609"/>
              </a:xfrm>
              <a:prstGeom prst="rect">
                <a:avLst/>
              </a:prstGeom>
              <a:blipFill rotWithShape="0">
                <a:blip r:embed="rId4" cstate="print"/>
                <a:stretch>
                  <a:fillRect t="-16038" r="-4792" b="-415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25803" y="3917701"/>
            <a:ext cx="1701228" cy="16350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4829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cc0476f15fabf1448bb85393ac8aa63bdeb2f97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795</TotalTime>
  <Words>345</Words>
  <Application>Microsoft Office PowerPoint</Application>
  <PresentationFormat>Экран (16:10)</PresentationFormat>
  <Paragraphs>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Какие фигуры изображены на рисунках?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Кабинет317</dc:creator>
  <cp:lastModifiedBy>teacher</cp:lastModifiedBy>
  <cp:revision>60</cp:revision>
  <dcterms:created xsi:type="dcterms:W3CDTF">2016-02-27T09:52:15Z</dcterms:created>
  <dcterms:modified xsi:type="dcterms:W3CDTF">2023-03-06T05:55:28Z</dcterms:modified>
</cp:coreProperties>
</file>