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4" r:id="rId2"/>
    <p:sldId id="273" r:id="rId3"/>
    <p:sldId id="265" r:id="rId4"/>
    <p:sldId id="275" r:id="rId5"/>
    <p:sldId id="276" r:id="rId6"/>
    <p:sldId id="280" r:id="rId7"/>
    <p:sldId id="277" r:id="rId8"/>
    <p:sldId id="278" r:id="rId9"/>
    <p:sldId id="281" r:id="rId10"/>
    <p:sldId id="279" r:id="rId11"/>
    <p:sldId id="284" r:id="rId12"/>
    <p:sldId id="285" r:id="rId13"/>
    <p:sldId id="282" r:id="rId14"/>
    <p:sldId id="283" r:id="rId15"/>
    <p:sldId id="286" r:id="rId16"/>
    <p:sldId id="288" r:id="rId17"/>
    <p:sldId id="289" r:id="rId18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DBFB"/>
    <a:srgbClr val="3399FF"/>
    <a:srgbClr val="6262F8"/>
    <a:srgbClr val="04374A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 varScale="1">
        <p:scale>
          <a:sx n="75" d="100"/>
          <a:sy n="75" d="100"/>
        </p:scale>
        <p:origin x="1109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rgbClr val="FF0000"/>
                </a:solidFill>
                <a:effectLst/>
                <a:latin typeface="+mn-lt"/>
                <a:ea typeface="+mn-ea"/>
                <a:cs typeface="+mn-cs"/>
              </a:rPr>
              <a:t>1**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Сегодня нас ждет очередной «Разговор на важную тему».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 меня сегодня хорошее весеннее настроение, на душе тепло и радостно. А у вас?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 очень рада, что у многих из вас тоже хорошее настроение. Приподнятое настроение – это </a:t>
            </a:r>
            <a:r>
              <a:rPr lang="ru-RU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зд</a:t>
            </a:r>
            <a:r>
              <a:rPr lang="ru-RU" sz="1200" b="1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</a:t>
            </a:r>
            <a:r>
              <a:rPr lang="ru-RU" sz="120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рово</a:t>
            </a:r>
            <a:r>
              <a:rPr lang="ru-RU" sz="120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хочется совершать хорошие дела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делиться своим радостным настроением.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 иногда бывает так, что настроение у нас портится. Почему такое может случиться?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9790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 правило звучит так: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(Щелчок) Имей всегда в споре примеры и доказательства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 может служить доказательствами в споре?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(Законы, правила, пословицы, крылатые выражения…)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9624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последнее,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 правило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В споре очень важно не только приводить свои аргументы,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но и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внимательно слушать и слышать собеседника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Ведь мы не всегда бываем правы.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Понять другого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думать не только о своих, но и о чужих интересах – самое трудное в споре.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Цель спора, как мы уже говорили – не только отстоять свою точку зрения, но и прийти к взаимопониманию. 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))) Все запомнили правила? Отлично! …И не вздумайте спорить с правилами!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!)) А то получится как в следующей истории…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6**Физкультминутка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(Ручки вверх – потянулись; голова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вправо-влево – 2р, вниз-назад – 2р; руки на пояс, наклоны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– вправо-влево – 4р; присели - 4 р)</a:t>
            </a:r>
          </a:p>
          <a:p>
            <a:r>
              <a:rPr lang="ru-RU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7**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теперь с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мотрите внимательно!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8192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Нарушены следующие правила спора: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 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(водитель мог бы уклониться от спора, ведь он понимал, что </a:t>
            </a:r>
            <a:r>
              <a:rPr lang="ru-RU" sz="1200" b="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Хамер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«не их»),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 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(водитель кричал, побежал за детьми, угрожал «Я вам покажу!»),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 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(у детей было доказательство – правила русского языка, у водителя – их не было).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4054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 выразить свою точку зрения в споре?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Спор - это словесное обсуждение какого-либо вопроса, в котором каждый отстаивает свое мнение. А раз у каждого свое мнение, то с каких слов человек должен начинать свою речь во время спора?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</a:t>
            </a:r>
            <a:r>
              <a:rPr lang="ru-RU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Специальные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слова + (3 Щелчка) «Я думаю», «Мне кажется», «По-моему»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2**(Щелчок) Предмет спора.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Достаточно ли этого для спора? </a:t>
            </a:r>
            <a:r>
              <a:rPr lang="ru-RU" sz="1200" b="1" i="1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u="non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Чего не хватает?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  Доказательства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При помощи каких слов можно соединить то, что доказывается и доказательства?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 «Потому что»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Мы составили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схему выражения своей точки зрения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Используя ее, попробуйте доказать: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Когда полезнее чистить зубы утром или вечером?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1930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Спорить можно без конца. Спор может закончиться ссорой или даже дракой.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Культурно закончить спор помогут следующие фразы: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(3 Щелчка</a:t>
            </a:r>
            <a:r>
              <a:rPr lang="ru-RU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последовательно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С тобой было интересно говорить, но я останусь при своем мнении.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Ты привел убедительные доказательства. Я подумаю.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 Ты так убедительно доказывал свое мнение, что я соглашусь с тобой.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6393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 время спора многие испытывают сильные эмоции. Отрицательные эмоции вредят СПОРУ!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 хочу напомнить приемы, которые помогут вам справиться с гневом. </a:t>
            </a:r>
          </a:p>
          <a:p>
            <a:pPr marL="0" indent="0">
              <a:buNone/>
            </a:pP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 1. Научитесь делать паузу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Самый простой способ снятия агрессии и злости - сделать глубокий вдох и досчитать до 10. </a:t>
            </a:r>
          </a:p>
          <a:p>
            <a:pPr marL="0" indent="0">
              <a:buNone/>
            </a:pP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 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</a:t>
            </a:r>
            <a:r>
              <a:rPr lang="ru-RU" sz="1200" b="0" i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Выдыхайте!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Перед тем как что-нибудь сказать, сделайте восемь глубоких вдохов и выдохов. 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Улыбайтесь!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Вам приятно, когда к Вам относятся доброжелательно? Другим тоже!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Попробуйте провести эксперимент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улыбайтесь, когда здороваетесь или благодарите.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Улыбка Будды.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Выражение вашего лица должно напоминать выражение лица статуи 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Будды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спокойное, расслабленное, лишенное эмоций, с почти незаметной 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улыбкой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Закройте глаза. Представьте прекрасный солнечный день. Вы лежите спиной на траве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смотрите в удивительное чистое небо. Вы наслаждаетесь им. Вы полностью расслаблены и довольны. </a:t>
            </a:r>
            <a:r>
              <a:rPr lang="ru-RU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(Выполняется 5-7 мин)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Уменьшаем в росте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Человека, который вызывает гнев представляем намного ниже вас ростом, чтобы он стал малозначимым для вас. 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«Листок гнева».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2**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Криштопик.</a:t>
            </a:r>
            <a:r>
              <a:rPr lang="ru-RU" sz="1200" b="1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Сделай шаг вперед, вызывая в себе дикую ярость, ощути готовность крушить все на своем пути. Затем сделай шаг назад, выполняя "улыбку Будды" и возвращаясь к состоянию абсолютного спокойствия.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2853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(Раздать</a:t>
            </a:r>
            <a:r>
              <a:rPr lang="ru-RU" sz="1200" b="1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Бланки 3)</a:t>
            </a:r>
            <a:endParaRPr lang="ru-RU" sz="1200" b="1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Предлагаю представить себе ситуацию, которая думаю, вам знакома.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Гр. №1 я предлагаю представить себя в роли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учителей,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а г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р. №2 –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детей.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УЧИТЕЛЯ подбирают аргументы в пользу того, что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 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«Д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етям нужно больше читать».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ДЕТИ отстаивают точку зрения, что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 </a:t>
            </a:r>
            <a:r>
              <a:rPr lang="ru-RU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«К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ниги читать необязательно».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Давайте проверим, что у вас получилось, и разыграем небольшие сценки спора между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учителем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и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детьми.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Дайте оценку спора. Каков его результат?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 думаю, что в реальной жизни при такой аргументации, вы бы смогли прийти к единому мнению.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0204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1**(</a:t>
            </a:r>
            <a:r>
              <a:rPr lang="ru-RU" sz="1200" b="1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Раздать бланки 4)</a:t>
            </a:r>
            <a:endParaRPr lang="ru-RU" sz="1200" b="1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Нашу сегодняшнюю встречу я обозначила как «Разговор на важную тему».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Дайте оценку нашему разговору, продолжив следующие предложения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(Щелчок):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Тема беседы важна, потому что . . . 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 время беседы я понял . . . 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Сегодня я узнал . . .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Теперь я умею . . . 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Полученные знания я смогу применить …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Кто хочет и сможет применять полученные сегодня знания в жизни?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Поднимите руки.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Хочется закончить нашу встречу словами великого математика Пифагора, жившего в Древней Греции. Он говорил: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«Живи с людьми так, чтобы твои друзья не стали недругами, а недруги - стали друзьями».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5**Пусть никакие споры не помешают вам в этом!</a:t>
            </a:r>
          </a:p>
          <a:p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455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Посмотрите на слайд – что там происходит?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(Ребята ссорятся)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Настроение у нас портится, если происходит какой-то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конфликт, ссора.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220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1**</a:t>
            </a:r>
            <a:r>
              <a:rPr lang="ru-RU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 вы думаете, конфликт, спор, ссора - это одно и то же?</a:t>
            </a:r>
            <a:r>
              <a:rPr lang="ru-RU" sz="14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 это можно проверить?</a:t>
            </a:r>
            <a:r>
              <a:rPr lang="ru-RU" sz="14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4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Выясним, как толковый словарь трактует нам эти слова </a:t>
            </a:r>
            <a:r>
              <a:rPr lang="ru-RU" sz="14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 3 раза)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 вы думаете, возможно ли такое идеальное общество, в котором не бывает конфликтов? Обоснуйте свое мнение.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Наша жизнь часто бывает наполнена разногласиями. Важно ли в жизни отстаивать свое мнение, почему?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(Н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аши взгляды, наши убеждения надо уметь отстаивать и защищать – это наш духовный мир)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 вы думаете, возможно ли отстаивание своего мнения без ссор и перепалок?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Кому, хоть раз в жизни, приходилось спорить? Сложно бывает спорить так, чтобы спор не перерос в ссору? Я бы такое умение назвала настоящим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искусством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5270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Тема нашего занятия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сегодня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«Культура спора» 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 вам кажется самым главным, когда вы вступаете в спор? (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Важно не только отстоять свою точку зрения, но и прийти к взаимопониманию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Чему бы вы хотели научиться? (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Цель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занятия: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«Научиться спорить без ссор»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Сегодня мы поговорим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культуре спора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познакомимся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правилами поведения во время него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чтобы споры приводили не к ссоре, а к какому-то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взаимопониманию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761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Итак, раз мы вступаем в спор, то необходимо знать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основные правила культурного человека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ведущего спор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Мудрецы древности утверждали, что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лучше уступить дорогу собаке, чем дать ей возможность укусить себя, настаивая на своих правах.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Известный философ Сократ ввел для своих учеников специальные уроки, которые назвал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«Уроками </a:t>
            </a:r>
            <a:r>
              <a:rPr lang="ru-RU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эрИстики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»,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 есть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праведного, честного спора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Одно из правил которого: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Не спорь по пустякам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Далее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раздать Бланки 1 – </a:t>
            </a:r>
            <a:r>
              <a:rPr lang="ru-RU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работа в парах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!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8716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(раздать бланки)  Работа </a:t>
            </a:r>
            <a:r>
              <a:rPr lang="ru-RU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парах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Вам представлены некоторые высказывания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(4 Щелчка)</a:t>
            </a:r>
            <a:endParaRPr lang="ru-RU" sz="1200" b="1" i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1**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Обсудите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парах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 каким вопросам вообще не стоит спорить - в них просто нет причин для спора, а по поводу каких можно подискутировать? 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(Находят те, в которых нет предмета спора)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Давайте проверим ваши решения.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Все рассудили так же? </a:t>
            </a:r>
          </a:p>
          <a:p>
            <a:r>
              <a:rPr lang="ru-RU" b="1" dirty="0" smtClean="0"/>
              <a:t>3**ДАЛЕЕ:</a:t>
            </a:r>
            <a:r>
              <a:rPr lang="ru-RU" b="0" dirty="0" smtClean="0"/>
              <a:t> </a:t>
            </a:r>
            <a:r>
              <a:rPr lang="ru-RU" b="1" dirty="0" smtClean="0"/>
              <a:t>Конспект + </a:t>
            </a:r>
            <a:r>
              <a:rPr lang="ru-RU" b="1" dirty="0" err="1" smtClean="0"/>
              <a:t>С.Иванов</a:t>
            </a:r>
            <a:r>
              <a:rPr lang="ru-RU" b="1" dirty="0" smtClean="0"/>
              <a:t> «СПОР ПРО ВЕЖЛИВОСТЬ» + вопросы</a:t>
            </a:r>
            <a:r>
              <a:rPr lang="ru-RU" b="1" baseline="0" dirty="0" smtClean="0"/>
              <a:t> к тексту</a:t>
            </a:r>
          </a:p>
          <a:p>
            <a:endParaRPr lang="ru-RU" b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502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Поэтому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торое правило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звучит так: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 Веди спор спокойно, вежливо, уважая мнение собеседника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8491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1**</a:t>
            </a:r>
            <a:r>
              <a:rPr lang="ru-RU" dirty="0" smtClean="0"/>
              <a:t>И</a:t>
            </a:r>
            <a:r>
              <a:rPr lang="ru-RU" baseline="0" dirty="0" smtClean="0"/>
              <a:t> сразу же с</a:t>
            </a:r>
            <a:r>
              <a:rPr lang="ru-RU" dirty="0" smtClean="0"/>
              <a:t>ледующее правило: 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(Щелчок)</a:t>
            </a:r>
            <a:r>
              <a:rPr lang="ru-RU" sz="1200" b="1" i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Н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икогда не оскорбляй противника, какие бы мысли он не отстаивал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Разделимся на 2 группы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(раздать Бланки 2)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4906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Обсудите </a:t>
            </a:r>
            <a:r>
              <a:rPr lang="ru-RU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группах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какие обороты речи культурный человек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 должен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использовать во время спора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(Вычеркнуть их),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какие – помогут вести спор в вежливой форме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  <a:r>
              <a:rPr lang="ru-RU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Кто готов озвучить результаты своей работы? Назовите только те обороты речи, которые вежливый человек может использовать во время спора.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2**</a:t>
            </a:r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Уберем не нужные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(Щелчок 5 раз)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3**(Слова на доску!)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Когда вежливый человек спорит, что-то доказывает, он нередко употребляет слова 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«я думаю», «мне кажется», «по-моему».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Почему? 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Чтобы высказать свою точку зрения, не навязывая ее собеседнику, не обижая его)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4**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Постарайтесь их запомнить и использовать при возникающих спорах.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887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3212976"/>
            <a:ext cx="6984776" cy="1152128"/>
          </a:xfrm>
        </p:spPr>
        <p:txBody>
          <a:bodyPr/>
          <a:lstStyle>
            <a:lvl1pPr>
              <a:defRPr b="1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Текст 2"/>
          <p:cNvSpPr>
            <a:spLocks noGrp="1"/>
          </p:cNvSpPr>
          <p:nvPr>
            <p:ph idx="1"/>
          </p:nvPr>
        </p:nvSpPr>
        <p:spPr>
          <a:xfrm>
            <a:off x="179512" y="1988840"/>
            <a:ext cx="878497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60000"/>
                    <a:lumOff val="4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60000"/>
                    <a:lumOff val="40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116632"/>
            <a:ext cx="6804248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988840"/>
            <a:ext cx="878497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60000"/>
              <a:lumOff val="40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60000"/>
              <a:lumOff val="4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60000"/>
              <a:lumOff val="4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60000"/>
              <a:lumOff val="4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60000"/>
              <a:lumOff val="4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60000"/>
              <a:lumOff val="4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132856"/>
            <a:ext cx="7704856" cy="2232248"/>
          </a:xfrm>
        </p:spPr>
        <p:txBody>
          <a:bodyPr>
            <a:noAutofit/>
          </a:bodyPr>
          <a:lstStyle/>
          <a:p>
            <a:r>
              <a:rPr lang="ru-RU" sz="6000" i="1" dirty="0" smtClean="0"/>
              <a:t>РАЗГОВОР </a:t>
            </a:r>
            <a:br>
              <a:rPr lang="ru-RU" sz="6000" i="1" dirty="0" smtClean="0"/>
            </a:br>
            <a:r>
              <a:rPr lang="ru-RU" sz="6000" i="1" dirty="0" smtClean="0"/>
              <a:t>НА ВАЖНУЮ ТЕМУ</a:t>
            </a:r>
            <a:endParaRPr lang="ru-RU" sz="6000" i="1" dirty="0"/>
          </a:p>
        </p:txBody>
      </p:sp>
    </p:spTree>
    <p:extLst>
      <p:ext uri="{BB962C8B-B14F-4D97-AF65-F5344CB8AC3E}">
        <p14:creationId xmlns:p14="http://schemas.microsoft.com/office/powerpoint/2010/main" val="208491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764704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Правила спора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91680" y="1844824"/>
            <a:ext cx="5832648" cy="3093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>
              <a:lnSpc>
                <a:spcPct val="106000"/>
              </a:lnSpc>
              <a:spcAft>
                <a:spcPts val="0"/>
              </a:spcAft>
            </a:pPr>
            <a:r>
              <a:rPr lang="ru-RU" sz="3200" b="1" i="1" u="sng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правило</a:t>
            </a:r>
          </a:p>
          <a:p>
            <a:pPr indent="449580">
              <a:lnSpc>
                <a:spcPct val="106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ru-RU" sz="4000" b="1" i="1" dirty="0" smtClean="0">
                <a:solidFill>
                  <a:srgbClr val="9BDBFB"/>
                </a:solidFill>
              </a:rPr>
              <a:t>Имей </a:t>
            </a:r>
            <a:r>
              <a:rPr lang="ru-RU" sz="4000" b="1" i="1" dirty="0">
                <a:solidFill>
                  <a:srgbClr val="9BDBFB"/>
                </a:solidFill>
              </a:rPr>
              <a:t>всегда в споре примеры и </a:t>
            </a:r>
            <a:r>
              <a:rPr lang="ru-RU" sz="4000" b="1" i="1" dirty="0" smtClean="0">
                <a:solidFill>
                  <a:srgbClr val="9BDBFB"/>
                </a:solidFill>
              </a:rPr>
              <a:t>доказательства</a:t>
            </a:r>
            <a:r>
              <a:rPr lang="ru-RU" sz="32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</a:t>
            </a:r>
            <a:endParaRPr lang="ru-RU" sz="4400" dirty="0">
              <a:solidFill>
                <a:srgbClr val="9BDBF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381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764704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Правила спора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91680" y="1844824"/>
            <a:ext cx="5832648" cy="2441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49580">
              <a:lnSpc>
                <a:spcPct val="106000"/>
              </a:lnSpc>
            </a:pPr>
            <a:r>
              <a:rPr lang="ru-RU" sz="3200" b="1" i="1" u="sng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правило </a:t>
            </a:r>
          </a:p>
          <a:p>
            <a:pPr lvl="0" indent="449580">
              <a:lnSpc>
                <a:spcPct val="106000"/>
              </a:lnSpc>
            </a:pPr>
            <a:r>
              <a:rPr lang="ru-RU" sz="3200" b="1" i="1" dirty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ru-RU" sz="4000" b="1" i="1" dirty="0">
                <a:solidFill>
                  <a:srgbClr val="9BDBFB"/>
                </a:solidFill>
              </a:rPr>
              <a:t>Внимательно </a:t>
            </a:r>
            <a:r>
              <a:rPr lang="ru-RU" sz="4000" b="1" i="1" dirty="0" smtClean="0">
                <a:solidFill>
                  <a:srgbClr val="9BDBFB"/>
                </a:solidFill>
              </a:rPr>
              <a:t>слушай собеседника</a:t>
            </a:r>
            <a:r>
              <a:rPr lang="ru-RU" sz="40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endParaRPr lang="ru-RU" sz="4000" dirty="0">
              <a:solidFill>
                <a:srgbClr val="9BDBF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26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908720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Правила спора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2348880"/>
            <a:ext cx="741682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b="1" i="1" dirty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спорь по пустякам </a:t>
            </a:r>
            <a:endParaRPr lang="ru-RU" sz="2400" b="1" i="1" dirty="0" smtClean="0">
              <a:solidFill>
                <a:srgbClr val="9BDBFB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4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Веди </a:t>
            </a:r>
            <a:r>
              <a:rPr lang="ru-RU" sz="2400" b="1" i="1" dirty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спор спокойно, вежливо, уважая мнение собеседника</a:t>
            </a:r>
            <a:r>
              <a:rPr lang="ru-RU" sz="2400" b="1" i="1" dirty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 smtClean="0">
              <a:solidFill>
                <a:srgbClr val="9BDBFB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4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Никогда </a:t>
            </a:r>
            <a:r>
              <a:rPr lang="ru-RU" sz="2400" b="1" i="1" dirty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оскорбляй противника, какие бы мысли он не отстаивал</a:t>
            </a:r>
            <a:r>
              <a:rPr lang="ru-RU" sz="2400" b="1" i="1" dirty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400" b="1" i="1" dirty="0" smtClean="0">
              <a:solidFill>
                <a:srgbClr val="9BDBFB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400" b="1" i="1" dirty="0" smtClean="0">
                <a:solidFill>
                  <a:srgbClr val="9BDBFB"/>
                </a:solidFill>
              </a:rPr>
              <a:t>Имей </a:t>
            </a:r>
            <a:r>
              <a:rPr lang="ru-RU" sz="2400" b="1" i="1" dirty="0">
                <a:solidFill>
                  <a:srgbClr val="9BDBFB"/>
                </a:solidFill>
              </a:rPr>
              <a:t>всегда в споре примеры и доказательства</a:t>
            </a:r>
            <a:r>
              <a:rPr lang="ru-RU" sz="2400" b="1" i="1" dirty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 smtClean="0">
              <a:solidFill>
                <a:srgbClr val="9BDBFB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400" b="1" i="1" dirty="0" smtClean="0">
                <a:solidFill>
                  <a:srgbClr val="9BDBFB"/>
                </a:solidFill>
              </a:rPr>
              <a:t>Внимательно </a:t>
            </a:r>
            <a:r>
              <a:rPr lang="ru-RU" sz="2400" b="1" i="1" dirty="0">
                <a:solidFill>
                  <a:srgbClr val="9BDBFB"/>
                </a:solidFill>
              </a:rPr>
              <a:t>слушай собеседника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2286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404664"/>
            <a:ext cx="57732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C000"/>
                </a:solidFill>
              </a:rPr>
              <a:t>Как выразить </a:t>
            </a:r>
          </a:p>
          <a:p>
            <a:pPr algn="ctr"/>
            <a:r>
              <a:rPr lang="ru-RU" sz="3600" b="1" i="1" dirty="0" smtClean="0">
                <a:solidFill>
                  <a:srgbClr val="FFC000"/>
                </a:solidFill>
              </a:rPr>
              <a:t>свою точку зрения?</a:t>
            </a:r>
            <a:endParaRPr lang="ru-RU" sz="3600" b="1" i="1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1772816"/>
            <a:ext cx="655272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9BDBF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Специальные слова</a:t>
            </a:r>
          </a:p>
          <a:p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думаю… </a:t>
            </a:r>
          </a:p>
          <a:p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Мне кажется… </a:t>
            </a:r>
          </a:p>
          <a:p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По-моему…</a:t>
            </a:r>
          </a:p>
          <a:p>
            <a:r>
              <a:rPr lang="ru-RU" sz="2800" b="1" i="1" dirty="0">
                <a:solidFill>
                  <a:srgbClr val="9BDBFB"/>
                </a:solidFill>
              </a:rPr>
              <a:t>То, что доказывается </a:t>
            </a:r>
            <a:r>
              <a:rPr lang="ru-RU" sz="2800" b="1" i="1" dirty="0" smtClean="0">
                <a:solidFill>
                  <a:srgbClr val="9BDBFB"/>
                </a:solidFill>
              </a:rPr>
              <a:t>(предмет спора)</a:t>
            </a:r>
          </a:p>
          <a:p>
            <a:r>
              <a:rPr lang="ru-RU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2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Потому </a:t>
            </a:r>
            <a:r>
              <a:rPr lang="ru-RU" sz="2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</a:t>
            </a:r>
            <a:endParaRPr lang="ru-RU" sz="2400" b="1" i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i="1" dirty="0" smtClean="0">
                <a:solidFill>
                  <a:srgbClr val="9BDBFB"/>
                </a:solidFill>
              </a:rPr>
              <a:t>Доказательства</a:t>
            </a:r>
            <a:endParaRPr lang="ru-RU" sz="2800" b="1" i="1" dirty="0">
              <a:solidFill>
                <a:srgbClr val="9BDBF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5229200"/>
            <a:ext cx="561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8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полезнее чистить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зубы: </a:t>
            </a:r>
          </a:p>
          <a:p>
            <a:pPr algn="ctr"/>
            <a:r>
              <a:rPr lang="ru-RU" sz="2800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утром </a:t>
            </a:r>
            <a:r>
              <a:rPr lang="ru-RU" sz="28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вечером? </a:t>
            </a:r>
          </a:p>
        </p:txBody>
      </p:sp>
    </p:spTree>
    <p:extLst>
      <p:ext uri="{BB962C8B-B14F-4D97-AF65-F5344CB8AC3E}">
        <p14:creationId xmlns:p14="http://schemas.microsoft.com/office/powerpoint/2010/main" val="401887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4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4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4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1340768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FFC000"/>
                </a:solidFill>
              </a:rPr>
              <a:t>Как закончить спор?</a:t>
            </a:r>
            <a:endParaRPr lang="ru-RU" sz="3600" b="1" i="1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2420888"/>
            <a:ext cx="6840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i="1" dirty="0" smtClean="0">
                <a:solidFill>
                  <a:srgbClr val="9BDBFB"/>
                </a:solidFill>
              </a:rPr>
              <a:t>С тобой </a:t>
            </a:r>
            <a:r>
              <a:rPr lang="ru-RU" sz="2400" b="1" i="1" dirty="0">
                <a:solidFill>
                  <a:srgbClr val="9BDBFB"/>
                </a:solidFill>
              </a:rPr>
              <a:t>было интересно говорить, но я останусь при своем мнении.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i="1" dirty="0" smtClean="0">
                <a:solidFill>
                  <a:srgbClr val="9BDBFB"/>
                </a:solidFill>
              </a:rPr>
              <a:t>Ты привел </a:t>
            </a:r>
            <a:r>
              <a:rPr lang="ru-RU" sz="2400" b="1" i="1" dirty="0">
                <a:solidFill>
                  <a:srgbClr val="9BDBFB"/>
                </a:solidFill>
              </a:rPr>
              <a:t>убедительные доказательства. </a:t>
            </a:r>
            <a:r>
              <a:rPr lang="ru-RU" sz="2400" b="1" i="1" dirty="0" smtClean="0">
                <a:solidFill>
                  <a:srgbClr val="9BDBFB"/>
                </a:solidFill>
              </a:rPr>
              <a:t>   Я </a:t>
            </a:r>
            <a:r>
              <a:rPr lang="ru-RU" sz="2400" b="1" i="1" dirty="0">
                <a:solidFill>
                  <a:srgbClr val="9BDBFB"/>
                </a:solidFill>
              </a:rPr>
              <a:t>подумаю.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b="1" i="1" dirty="0">
                <a:solidFill>
                  <a:srgbClr val="9BDBFB"/>
                </a:solidFill>
              </a:rPr>
              <a:t>Т</a:t>
            </a:r>
            <a:r>
              <a:rPr lang="ru-RU" sz="2400" b="1" i="1" dirty="0" smtClean="0">
                <a:solidFill>
                  <a:srgbClr val="9BDBFB"/>
                </a:solidFill>
              </a:rPr>
              <a:t>ы </a:t>
            </a:r>
            <a:r>
              <a:rPr lang="ru-RU" sz="2400" b="1" i="1" dirty="0">
                <a:solidFill>
                  <a:srgbClr val="9BDBFB"/>
                </a:solidFill>
              </a:rPr>
              <a:t>так убедительно </a:t>
            </a:r>
            <a:r>
              <a:rPr lang="ru-RU" sz="2400" b="1" i="1" dirty="0" smtClean="0">
                <a:solidFill>
                  <a:srgbClr val="9BDBFB"/>
                </a:solidFill>
              </a:rPr>
              <a:t>доказывал </a:t>
            </a:r>
            <a:r>
              <a:rPr lang="ru-RU" sz="2400" b="1" i="1" dirty="0">
                <a:solidFill>
                  <a:srgbClr val="9BDBFB"/>
                </a:solidFill>
              </a:rPr>
              <a:t>свое мнение, что я соглашусь с </a:t>
            </a:r>
            <a:r>
              <a:rPr lang="ru-RU" sz="2400" b="1" i="1" dirty="0" smtClean="0">
                <a:solidFill>
                  <a:srgbClr val="9BDBFB"/>
                </a:solidFill>
              </a:rPr>
              <a:t>тобой. </a:t>
            </a:r>
            <a:endParaRPr lang="ru-RU" sz="2400" b="1" i="1" dirty="0">
              <a:solidFill>
                <a:srgbClr val="9BDB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95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1090941"/>
            <a:ext cx="58326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C000"/>
                </a:solidFill>
              </a:rPr>
              <a:t>Как справиться со своими отрицательными эмоциями?</a:t>
            </a:r>
            <a:endParaRPr lang="ru-RU" sz="3200" b="1" i="1" dirty="0">
              <a:solidFill>
                <a:srgbClr val="FFC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38024" y="2698001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B0F0"/>
                </a:solidFill>
              </a:rPr>
              <a:t>1. Сделайте паузу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38024" y="3174800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B0F0"/>
                </a:solidFill>
              </a:rPr>
              <a:t>2. Выдыхайте</a:t>
            </a:r>
            <a:r>
              <a:rPr lang="ru-RU" sz="2400" b="1" i="1" dirty="0">
                <a:solidFill>
                  <a:srgbClr val="00B0F0"/>
                </a:solidFill>
              </a:rPr>
              <a:t>!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29144" y="3628857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B0F0"/>
                </a:solidFill>
              </a:rPr>
              <a:t>3. Улыбайтесь!</a:t>
            </a:r>
            <a:endParaRPr lang="ru-RU" sz="2400" b="1" i="1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47192" y="4065710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B0F0"/>
                </a:solidFill>
              </a:rPr>
              <a:t>4. Улыбка Будды</a:t>
            </a:r>
            <a:endParaRPr lang="ru-RU" sz="2400" b="1" i="1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38024" y="4507296"/>
            <a:ext cx="32403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B0F0"/>
                </a:solidFill>
              </a:rPr>
              <a:t>5. Уменьшаем </a:t>
            </a:r>
            <a:r>
              <a:rPr lang="ru-RU" sz="2400" b="1" i="1" dirty="0">
                <a:solidFill>
                  <a:srgbClr val="00B0F0"/>
                </a:solidFill>
              </a:rPr>
              <a:t>в </a:t>
            </a:r>
            <a:r>
              <a:rPr lang="ru-RU" sz="2400" b="1" i="1" dirty="0" smtClean="0">
                <a:solidFill>
                  <a:srgbClr val="00B0F0"/>
                </a:solidFill>
              </a:rPr>
              <a:t>росте</a:t>
            </a:r>
            <a:endParaRPr lang="ru-RU" sz="2400" b="1" i="1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47192" y="4933371"/>
            <a:ext cx="2736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B0F0"/>
                </a:solidFill>
              </a:rPr>
              <a:t>6. «Листок </a:t>
            </a:r>
            <a:r>
              <a:rPr lang="ru-RU" sz="2400" b="1" i="1" dirty="0">
                <a:solidFill>
                  <a:srgbClr val="00B0F0"/>
                </a:solidFill>
              </a:rPr>
              <a:t>гнева»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2353828"/>
            <a:ext cx="2702912" cy="3387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19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39952" y="764704"/>
            <a:ext cx="41764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Учителя:</a:t>
            </a:r>
            <a:r>
              <a:rPr lang="ru-RU" sz="4000" b="1" dirty="0" smtClean="0">
                <a:solidFill>
                  <a:srgbClr val="00B0F0"/>
                </a:solidFill>
              </a:rPr>
              <a:t> </a:t>
            </a:r>
          </a:p>
          <a:p>
            <a:r>
              <a:rPr lang="ru-RU" sz="4000" b="1" dirty="0" smtClean="0">
                <a:solidFill>
                  <a:srgbClr val="00B0F0"/>
                </a:solidFill>
              </a:rPr>
              <a:t>«</a:t>
            </a:r>
            <a:r>
              <a:rPr lang="ru-RU" sz="4000" b="1" i="1" dirty="0">
                <a:solidFill>
                  <a:srgbClr val="00B0F0"/>
                </a:solidFill>
              </a:rPr>
              <a:t>Д</a:t>
            </a:r>
            <a:r>
              <a:rPr lang="ru-RU" sz="4000" b="1" i="1" dirty="0" smtClean="0">
                <a:solidFill>
                  <a:srgbClr val="00B0F0"/>
                </a:solidFill>
              </a:rPr>
              <a:t>етям </a:t>
            </a:r>
            <a:r>
              <a:rPr lang="ru-RU" sz="4000" b="1" i="1" dirty="0">
                <a:solidFill>
                  <a:srgbClr val="00B0F0"/>
                </a:solidFill>
              </a:rPr>
              <a:t>нужно больше </a:t>
            </a:r>
            <a:r>
              <a:rPr lang="ru-RU" sz="4000" b="1" i="1" dirty="0" smtClean="0">
                <a:solidFill>
                  <a:srgbClr val="00B0F0"/>
                </a:solidFill>
              </a:rPr>
              <a:t>читать»</a:t>
            </a:r>
            <a:endParaRPr lang="ru-RU" sz="4000" b="1" i="1" dirty="0">
              <a:solidFill>
                <a:srgbClr val="00B0F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3501008"/>
            <a:ext cx="4104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Дети: </a:t>
            </a:r>
          </a:p>
          <a:p>
            <a:r>
              <a:rPr lang="ru-RU" sz="4000" b="1" i="1" dirty="0" smtClean="0">
                <a:solidFill>
                  <a:srgbClr val="00B0F0"/>
                </a:solidFill>
              </a:rPr>
              <a:t>«Книги </a:t>
            </a:r>
            <a:r>
              <a:rPr lang="ru-RU" sz="4000" b="1" i="1" dirty="0">
                <a:solidFill>
                  <a:srgbClr val="00B0F0"/>
                </a:solidFill>
              </a:rPr>
              <a:t>читать </a:t>
            </a:r>
            <a:r>
              <a:rPr lang="ru-RU" sz="4000" b="1" i="1" dirty="0" smtClean="0">
                <a:solidFill>
                  <a:srgbClr val="00B0F0"/>
                </a:solidFill>
              </a:rPr>
              <a:t>необязательно»</a:t>
            </a:r>
            <a:endParaRPr lang="ru-RU" sz="4000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75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9652" y="2420888"/>
            <a:ext cx="69847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беседы важна, потому что . .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i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беседы я понял . .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i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я узнал . . . </a:t>
            </a:r>
            <a:endParaRPr lang="ru-RU" sz="2800" i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я умею . .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i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знания я смогу </a:t>
            </a:r>
            <a:r>
              <a:rPr lang="ru-RU" sz="2800" b="1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применить . . .</a:t>
            </a:r>
            <a:endParaRPr lang="ru-RU" sz="2800" i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7744" y="692696"/>
            <a:ext cx="51845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РАЗГОВОР </a:t>
            </a:r>
            <a:br>
              <a:rPr lang="ru-RU" sz="4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44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НА ВАЖНУЮ ТЕМУ</a:t>
            </a:r>
            <a:endParaRPr lang="ru-RU" sz="4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125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15"/>
          <a:stretch/>
        </p:blipFill>
        <p:spPr>
          <a:xfrm>
            <a:off x="0" y="0"/>
            <a:ext cx="9180512" cy="685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19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63888" y="490175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Конфликт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1907704" y="4567210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Ссора</a:t>
            </a: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46975" y="2477602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Спор</a:t>
            </a:r>
            <a:r>
              <a:rPr lang="ru-RU" sz="36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15616" y="3243771"/>
            <a:ext cx="75914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словесное </a:t>
            </a:r>
            <a:r>
              <a:rPr lang="ru-RU" sz="4000" b="1" dirty="0">
                <a:solidFill>
                  <a:srgbClr val="00B0F0"/>
                </a:solidFill>
              </a:rPr>
              <a:t>состязание, </a:t>
            </a:r>
            <a:r>
              <a:rPr lang="ru-RU" sz="4000" b="1" dirty="0" smtClean="0">
                <a:solidFill>
                  <a:srgbClr val="00B0F0"/>
                </a:solidFill>
              </a:rPr>
              <a:t>в котором </a:t>
            </a:r>
            <a:r>
              <a:rPr lang="ru-RU" sz="4000" b="1" dirty="0">
                <a:solidFill>
                  <a:srgbClr val="00B0F0"/>
                </a:solidFill>
              </a:rPr>
              <a:t>каждый отстаивает своё мнение</a:t>
            </a:r>
            <a:endParaRPr lang="ru-RU" sz="4000" b="1" dirty="0">
              <a:solidFill>
                <a:srgbClr val="00B0F0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0910" y="5301208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00B0F0"/>
                </a:solidFill>
              </a:rPr>
              <a:t>в</a:t>
            </a:r>
            <a:r>
              <a:rPr lang="ru-RU" sz="4000" b="1" dirty="0" smtClean="0">
                <a:solidFill>
                  <a:srgbClr val="00B0F0"/>
                </a:solidFill>
              </a:rPr>
              <a:t>заимная перебранка </a:t>
            </a:r>
            <a:endParaRPr lang="ru-RU" sz="4000" b="1" dirty="0">
              <a:solidFill>
                <a:srgbClr val="00B0F0"/>
              </a:soli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63639" y="1229781"/>
            <a:ext cx="62408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B0F0"/>
                </a:solidFill>
              </a:rPr>
              <a:t>с</a:t>
            </a:r>
            <a:r>
              <a:rPr lang="ru-RU" sz="4000" b="1" dirty="0" smtClean="0">
                <a:solidFill>
                  <a:srgbClr val="00B0F0"/>
                </a:solidFill>
              </a:rPr>
              <a:t>толкновение,                  серьёзное разногласие</a:t>
            </a:r>
            <a:endParaRPr lang="ru-RU" sz="4000" b="1" dirty="0">
              <a:solidFill>
                <a:srgbClr val="00B0F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8234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2132856"/>
            <a:ext cx="5544616" cy="2520280"/>
          </a:xfrm>
        </p:spPr>
        <p:txBody>
          <a:bodyPr>
            <a:normAutofit/>
          </a:bodyPr>
          <a:lstStyle/>
          <a:p>
            <a:r>
              <a:rPr lang="ru-RU" sz="6600" i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Культура спора</a:t>
            </a:r>
            <a:endParaRPr lang="ru-RU" sz="6600" i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386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764704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Правила спора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75656" y="2132856"/>
            <a:ext cx="6696744" cy="185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>
              <a:lnSpc>
                <a:spcPct val="106000"/>
              </a:lnSpc>
              <a:spcAft>
                <a:spcPts val="0"/>
              </a:spcAft>
            </a:pPr>
            <a:r>
              <a:rPr lang="ru-RU" sz="3200" b="1" i="1" u="sng" dirty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3200" b="1" i="1" u="sng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правило</a:t>
            </a:r>
          </a:p>
          <a:p>
            <a:pPr indent="449580">
              <a:lnSpc>
                <a:spcPct val="106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  <a:r>
              <a:rPr lang="ru-RU" sz="4400" b="1" i="1" dirty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44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4400" b="1" i="1" dirty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спорь по пустякам</a:t>
            </a:r>
            <a:endParaRPr lang="ru-RU" sz="4400" dirty="0">
              <a:solidFill>
                <a:srgbClr val="9BDBF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8317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1725242"/>
            <a:ext cx="5040560" cy="658853"/>
          </a:xfrm>
        </p:spPr>
        <p:txBody>
          <a:bodyPr>
            <a:noAutofit/>
          </a:bodyPr>
          <a:lstStyle/>
          <a:p>
            <a:pPr algn="l"/>
            <a:r>
              <a:rPr lang="ru-RU" sz="2700" i="1" dirty="0" smtClean="0">
                <a:effectLst/>
              </a:rPr>
              <a:t>1. Весной </a:t>
            </a:r>
            <a:r>
              <a:rPr lang="ru-RU" sz="2700" i="1" dirty="0">
                <a:effectLst/>
              </a:rPr>
              <a:t>в саду зацвели </a:t>
            </a:r>
            <a:r>
              <a:rPr lang="ru-RU" sz="2700" i="1" dirty="0" smtClean="0">
                <a:effectLst/>
              </a:rPr>
              <a:t>яблони</a:t>
            </a:r>
            <a:endParaRPr lang="ru-RU" sz="2700" dirty="0"/>
          </a:p>
        </p:txBody>
      </p:sp>
      <p:sp>
        <p:nvSpPr>
          <p:cNvPr id="3" name="TextBox 2"/>
          <p:cNvSpPr txBox="1"/>
          <p:nvPr/>
        </p:nvSpPr>
        <p:spPr>
          <a:xfrm>
            <a:off x="1043608" y="4259288"/>
            <a:ext cx="69847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b="1" dirty="0" smtClean="0">
                <a:solidFill>
                  <a:srgbClr val="F0AD00">
                    <a:lumMod val="60000"/>
                    <a:lumOff val="40000"/>
                  </a:srgbClr>
                </a:solidFill>
                <a:ea typeface="+mj-ea"/>
                <a:cs typeface="+mj-cs"/>
              </a:rPr>
              <a:t>4. </a:t>
            </a:r>
            <a:r>
              <a:rPr lang="ru-RU" sz="2700" b="1" i="1" dirty="0">
                <a:solidFill>
                  <a:srgbClr val="F0AD00">
                    <a:lumMod val="60000"/>
                    <a:lumOff val="40000"/>
                  </a:srgbClr>
                </a:solidFill>
                <a:ea typeface="+mj-ea"/>
                <a:cs typeface="+mj-cs"/>
              </a:rPr>
              <a:t>Компьютер влияет на здоровье </a:t>
            </a:r>
            <a:r>
              <a:rPr lang="ru-RU" sz="2700" b="1" i="1" dirty="0" smtClean="0">
                <a:solidFill>
                  <a:srgbClr val="F0AD00">
                    <a:lumMod val="60000"/>
                    <a:lumOff val="40000"/>
                  </a:srgbClr>
                </a:solidFill>
                <a:ea typeface="+mj-ea"/>
                <a:cs typeface="+mj-cs"/>
              </a:rPr>
              <a:t>человека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87408" y="3429000"/>
            <a:ext cx="691276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b="1" dirty="0">
                <a:solidFill>
                  <a:srgbClr val="F0AD00">
                    <a:lumMod val="60000"/>
                    <a:lumOff val="40000"/>
                  </a:srgbClr>
                </a:solidFill>
              </a:rPr>
              <a:t>3. </a:t>
            </a:r>
            <a:r>
              <a:rPr lang="ru-RU" sz="2700" b="1" i="1" dirty="0">
                <a:solidFill>
                  <a:srgbClr val="F0AD00">
                    <a:lumMod val="60000"/>
                    <a:lumOff val="40000"/>
                  </a:srgbClr>
                </a:solidFill>
              </a:rPr>
              <a:t>Искусственные озера создаются </a:t>
            </a:r>
            <a:r>
              <a:rPr lang="ru-RU" sz="2700" b="1" i="1" dirty="0" smtClean="0">
                <a:solidFill>
                  <a:srgbClr val="F0AD00">
                    <a:lumMod val="60000"/>
                    <a:lumOff val="40000"/>
                  </a:srgbClr>
                </a:solidFill>
              </a:rPr>
              <a:t>людьми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2598712"/>
            <a:ext cx="554461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700" b="1" dirty="0" smtClean="0">
                <a:solidFill>
                  <a:srgbClr val="F0AD00">
                    <a:lumMod val="60000"/>
                    <a:lumOff val="40000"/>
                  </a:srgbClr>
                </a:solidFill>
              </a:rPr>
              <a:t>2. </a:t>
            </a:r>
            <a:r>
              <a:rPr lang="ru-RU" sz="2700" b="1" i="1" dirty="0">
                <a:solidFill>
                  <a:srgbClr val="F0AD00">
                    <a:lumMod val="60000"/>
                    <a:lumOff val="40000"/>
                  </a:srgbClr>
                </a:solidFill>
              </a:rPr>
              <a:t>Без друзей человеку не прожить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355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764704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Правила спора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1988840"/>
            <a:ext cx="6984776" cy="2637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>
              <a:lnSpc>
                <a:spcPct val="106000"/>
              </a:lnSpc>
              <a:spcAft>
                <a:spcPts val="0"/>
              </a:spcAft>
            </a:pPr>
            <a:r>
              <a:rPr lang="ru-RU" sz="3200" b="1" i="1" u="sng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правило</a:t>
            </a:r>
          </a:p>
          <a:p>
            <a:pPr indent="449580">
              <a:lnSpc>
                <a:spcPct val="106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Веди спор </a:t>
            </a:r>
            <a:r>
              <a:rPr lang="ru-RU" sz="4000" b="1" i="1" dirty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спокойно, вежливо, уважая мнение собеседника</a:t>
            </a:r>
            <a:r>
              <a:rPr lang="ru-RU" sz="32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</a:t>
            </a:r>
            <a:r>
              <a:rPr lang="ru-RU" sz="44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4400" dirty="0">
              <a:solidFill>
                <a:srgbClr val="9BDBF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09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764704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Правила спора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691680" y="1844824"/>
            <a:ext cx="5904656" cy="3159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>
              <a:lnSpc>
                <a:spcPct val="106000"/>
              </a:lnSpc>
              <a:spcAft>
                <a:spcPts val="0"/>
              </a:spcAft>
            </a:pPr>
            <a:r>
              <a:rPr lang="ru-RU" sz="3200" b="1" i="1" u="sng" dirty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правило </a:t>
            </a:r>
            <a:endParaRPr lang="ru-RU" sz="3200" b="1" i="1" u="sng" dirty="0" smtClean="0">
              <a:solidFill>
                <a:srgbClr val="9BDBFB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>
              <a:lnSpc>
                <a:spcPct val="106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sz="40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Никогда </a:t>
            </a:r>
            <a:r>
              <a:rPr lang="ru-RU" sz="4000" b="1" i="1" dirty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40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оскорбляй </a:t>
            </a:r>
            <a:r>
              <a:rPr lang="ru-RU" sz="4000" b="1" i="1" dirty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противника, какие бы мысли он не </a:t>
            </a:r>
            <a:r>
              <a:rPr lang="ru-RU" sz="40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отстаивал</a:t>
            </a:r>
            <a:r>
              <a:rPr lang="ru-RU" sz="40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</a:t>
            </a:r>
            <a:r>
              <a:rPr lang="ru-RU" sz="32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</a:t>
            </a:r>
            <a:r>
              <a:rPr lang="ru-RU" sz="4400" b="1" i="1" dirty="0" smtClean="0">
                <a:solidFill>
                  <a:srgbClr val="9BDBFB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sz="4400" dirty="0">
              <a:solidFill>
                <a:srgbClr val="9BDBF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57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340768"/>
            <a:ext cx="691276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600" b="1" i="1" dirty="0">
                <a:solidFill>
                  <a:srgbClr val="FFC000"/>
                </a:solidFill>
              </a:rPr>
              <a:t>Я думаю ты прав (не прав)… </a:t>
            </a:r>
            <a:endParaRPr lang="ru-RU" sz="2600" b="1" dirty="0">
              <a:solidFill>
                <a:srgbClr val="FFC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600" b="1" i="1" dirty="0">
                <a:solidFill>
                  <a:srgbClr val="FFC000"/>
                </a:solidFill>
              </a:rPr>
              <a:t>Ты говоришь чепуху… </a:t>
            </a:r>
            <a:endParaRPr lang="ru-RU" sz="2600" b="1" dirty="0">
              <a:solidFill>
                <a:srgbClr val="FFC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600" b="1" i="1" dirty="0">
                <a:solidFill>
                  <a:srgbClr val="FFC000"/>
                </a:solidFill>
              </a:rPr>
              <a:t>Мне кажется, что ты ошибаешься… </a:t>
            </a:r>
            <a:endParaRPr lang="ru-RU" sz="2600" b="1" dirty="0">
              <a:solidFill>
                <a:srgbClr val="FFC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600" b="1" i="1" dirty="0">
                <a:solidFill>
                  <a:srgbClr val="FFC000"/>
                </a:solidFill>
              </a:rPr>
              <a:t>Ты думаешь, когда говоришь? </a:t>
            </a:r>
            <a:endParaRPr lang="ru-RU" sz="2600" b="1" i="1" dirty="0" smtClean="0">
              <a:solidFill>
                <a:srgbClr val="FFC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600" b="1" i="1" dirty="0">
                <a:solidFill>
                  <a:srgbClr val="FFC000"/>
                </a:solidFill>
              </a:rPr>
              <a:t>Извини, я не могу с тобой согласиться… </a:t>
            </a:r>
            <a:endParaRPr lang="ru-RU" sz="2600" b="1" dirty="0">
              <a:solidFill>
                <a:srgbClr val="FFC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600" b="1" i="1" dirty="0">
                <a:solidFill>
                  <a:srgbClr val="FFC000"/>
                </a:solidFill>
              </a:rPr>
              <a:t>Ну что ты говоришь? </a:t>
            </a:r>
            <a:endParaRPr lang="ru-RU" sz="2600" b="1" dirty="0">
              <a:solidFill>
                <a:srgbClr val="FFC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600" b="1" i="1" dirty="0">
                <a:solidFill>
                  <a:srgbClr val="FFC000"/>
                </a:solidFill>
              </a:rPr>
              <a:t>Я согласен (не согласен) с тобой… </a:t>
            </a:r>
            <a:endParaRPr lang="ru-RU" sz="2600" b="1" dirty="0">
              <a:solidFill>
                <a:srgbClr val="FFC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600" b="1" i="1" dirty="0">
                <a:solidFill>
                  <a:srgbClr val="FFC000"/>
                </a:solidFill>
              </a:rPr>
              <a:t>Ты что, с приветом? </a:t>
            </a:r>
            <a:endParaRPr lang="ru-RU" sz="2600" b="1" dirty="0">
              <a:solidFill>
                <a:srgbClr val="FFC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600" b="1" i="1" dirty="0" smtClean="0">
                <a:solidFill>
                  <a:srgbClr val="FFC000"/>
                </a:solidFill>
              </a:rPr>
              <a:t>Давай </a:t>
            </a:r>
            <a:r>
              <a:rPr lang="ru-RU" sz="2600" b="1" i="1" dirty="0">
                <a:solidFill>
                  <a:srgbClr val="FFC000"/>
                </a:solidFill>
              </a:rPr>
              <a:t>подумаем вместе… </a:t>
            </a:r>
            <a:endParaRPr lang="ru-RU" sz="2600" b="1" dirty="0">
              <a:solidFill>
                <a:srgbClr val="FFC000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600" b="1" i="1" dirty="0">
                <a:solidFill>
                  <a:srgbClr val="FFC000"/>
                </a:solidFill>
              </a:rPr>
              <a:t>Это каждый дурак знает! </a:t>
            </a:r>
            <a:endParaRPr lang="ru-RU" sz="2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11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054b8522bdd894746acc417819323a2111e6576"/>
</p:tagLst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4648</TotalTime>
  <Words>1971</Words>
  <Application>Microsoft Office PowerPoint</Application>
  <PresentationFormat>Экран (4:3)</PresentationFormat>
  <Paragraphs>174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Wingdings</vt:lpstr>
      <vt:lpstr>Тема Office</vt:lpstr>
      <vt:lpstr>РАЗГОВОР  НА ВАЖНУЮ ТЕМУ</vt:lpstr>
      <vt:lpstr>Презентация PowerPoint</vt:lpstr>
      <vt:lpstr>Презентация PowerPoint</vt:lpstr>
      <vt:lpstr>Культура спора</vt:lpstr>
      <vt:lpstr>Презентация PowerPoint</vt:lpstr>
      <vt:lpstr>1. Весной в саду зацвели яблони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Летний отпуск</dc:title>
  <dc:creator>obstinate</dc:creator>
  <dc:description>Шаблон презентации с сайта https://presentation-creation.ru/</dc:description>
  <cp:lastModifiedBy>natalya_galagan@mail.ru</cp:lastModifiedBy>
  <cp:revision>1406</cp:revision>
  <dcterms:created xsi:type="dcterms:W3CDTF">2018-02-25T09:09:03Z</dcterms:created>
  <dcterms:modified xsi:type="dcterms:W3CDTF">2023-06-01T08:26:14Z</dcterms:modified>
</cp:coreProperties>
</file>