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6858000" cy="9906000" type="A4"/>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49F3CD8-6B4C-4D05-A1F9-DC52DFD656CD}" v="18" dt="2023-01-18T17:53:01.957"/>
    <p1510:client id="{072E19AB-A091-42CA-BF9E-96E777D1AF64}" v="616" dt="2023-01-18T17:48:11.927"/>
    <p1510:client id="{32137858-4B8A-4A0D-A7FC-D6DA5D04AD6E}" v="35" dt="2023-01-18T17:51:10.117"/>
    <p1510:client id="{4EEEA28E-670A-4F19-8CA6-F78D35D3B3B8}" v="7904" dt="2023-01-18T21:37:02.044"/>
    <p1510:client id="{4F528906-737D-44AB-8496-63AD75ADFBD7}" v="503" dt="2023-01-19T17:03:36.3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46" d="100"/>
          <a:sy n="46" d="100"/>
        </p:scale>
        <p:origin x="232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50" y="1621191"/>
            <a:ext cx="5143500" cy="3448756"/>
          </a:xfrm>
        </p:spPr>
        <p:txBody>
          <a:bodyPr anchor="b"/>
          <a:lstStyle>
            <a:lvl1pPr algn="ctr">
              <a:defRPr sz="3375"/>
            </a:lvl1pPr>
          </a:lstStyle>
          <a:p>
            <a:r>
              <a:rPr lang="ru-RU"/>
              <a:t>Образец заголовка</a:t>
            </a:r>
          </a:p>
        </p:txBody>
      </p:sp>
      <p:sp>
        <p:nvSpPr>
          <p:cNvPr id="3" name="Подзаголовок 2"/>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ru-RU"/>
              <a:t>Образец подзаголовка</a:t>
            </a:r>
          </a:p>
        </p:txBody>
      </p:sp>
      <p:sp>
        <p:nvSpPr>
          <p:cNvPr id="4" name="Дата 3"/>
          <p:cNvSpPr>
            <a:spLocks noGrp="1"/>
          </p:cNvSpPr>
          <p:nvPr>
            <p:ph type="dt" sz="half" idx="10"/>
          </p:nvPr>
        </p:nvSpPr>
        <p:spPr/>
        <p:txBody>
          <a:bodyPr/>
          <a:lstStyle/>
          <a:p>
            <a:fld id="{F2FFB779-270B-4192-84BA-A697F48306DC}" type="datetimeFigureOut">
              <a:rPr lang="ru-RU" smtClean="0"/>
              <a:t>20.01.2023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61079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20.01.2023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065727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07756" y="527403"/>
            <a:ext cx="1478756" cy="8394877"/>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71487" y="527403"/>
            <a:ext cx="4350544" cy="839487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20.01.2023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81226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F2FFB779-270B-4192-84BA-A697F48306DC}" type="datetimeFigureOut">
              <a:rPr lang="ru-RU" smtClean="0"/>
              <a:t>20.01.2023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7037117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916" y="2469622"/>
            <a:ext cx="5915025" cy="4120620"/>
          </a:xfrm>
        </p:spPr>
        <p:txBody>
          <a:bodyPr anchor="b"/>
          <a:lstStyle>
            <a:lvl1pPr>
              <a:defRPr sz="3375"/>
            </a:lvl1pPr>
          </a:lstStyle>
          <a:p>
            <a:r>
              <a:rPr lang="ru-RU"/>
              <a:t>Образец заголовка</a:t>
            </a:r>
          </a:p>
        </p:txBody>
      </p:sp>
      <p:sp>
        <p:nvSpPr>
          <p:cNvPr id="3" name="Текст 2"/>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F2FFB779-270B-4192-84BA-A697F48306DC}" type="datetimeFigureOut">
              <a:rPr lang="ru-RU" smtClean="0"/>
              <a:t>20.01.2023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40763698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71488" y="2637014"/>
            <a:ext cx="2914650" cy="628526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3471863" y="2637014"/>
            <a:ext cx="2914650" cy="6285266"/>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F2FFB779-270B-4192-84BA-A697F48306DC}" type="datetimeFigureOut">
              <a:rPr lang="ru-RU" smtClean="0"/>
              <a:t>20.01.2023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625762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381" y="527404"/>
            <a:ext cx="5915025" cy="1914702"/>
          </a:xfrm>
        </p:spPr>
        <p:txBody>
          <a:bodyPr/>
          <a:lstStyle/>
          <a:p>
            <a:r>
              <a:rPr lang="ru-RU"/>
              <a:t>Образец заголовка</a:t>
            </a:r>
          </a:p>
        </p:txBody>
      </p:sp>
      <p:sp>
        <p:nvSpPr>
          <p:cNvPr id="3" name="Текст 2"/>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ru-RU"/>
              <a:t>Образец текста</a:t>
            </a:r>
          </a:p>
        </p:txBody>
      </p:sp>
      <p:sp>
        <p:nvSpPr>
          <p:cNvPr id="4" name="Объект 3"/>
          <p:cNvSpPr>
            <a:spLocks noGrp="1"/>
          </p:cNvSpPr>
          <p:nvPr>
            <p:ph sz="half" idx="2"/>
          </p:nvPr>
        </p:nvSpPr>
        <p:spPr>
          <a:xfrm>
            <a:off x="472381" y="3618442"/>
            <a:ext cx="2901255" cy="532218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ru-RU"/>
              <a:t>Образец текста</a:t>
            </a:r>
          </a:p>
        </p:txBody>
      </p:sp>
      <p:sp>
        <p:nvSpPr>
          <p:cNvPr id="6" name="Объект 5"/>
          <p:cNvSpPr>
            <a:spLocks noGrp="1"/>
          </p:cNvSpPr>
          <p:nvPr>
            <p:ph sz="quarter" idx="4"/>
          </p:nvPr>
        </p:nvSpPr>
        <p:spPr>
          <a:xfrm>
            <a:off x="3471863" y="3618442"/>
            <a:ext cx="2915543" cy="532218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F2FFB779-270B-4192-84BA-A697F48306DC}" type="datetimeFigureOut">
              <a:rPr lang="ru-RU" smtClean="0"/>
              <a:t>20.01.2023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88002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F2FFB779-270B-4192-84BA-A697F48306DC}" type="datetimeFigureOut">
              <a:rPr lang="ru-RU" smtClean="0"/>
              <a:t>20.01.2023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295335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2FFB779-270B-4192-84BA-A697F48306DC}" type="datetimeFigureOut">
              <a:rPr lang="ru-RU" smtClean="0"/>
              <a:t>20.01.2023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1988754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381" y="660400"/>
            <a:ext cx="2211883" cy="2311400"/>
          </a:xfrm>
        </p:spPr>
        <p:txBody>
          <a:bodyPr anchor="b"/>
          <a:lstStyle>
            <a:lvl1pPr>
              <a:defRPr sz="1800"/>
            </a:lvl1pPr>
          </a:lstStyle>
          <a:p>
            <a:r>
              <a:rPr lang="ru-RU"/>
              <a:t>Образец заголовка</a:t>
            </a:r>
          </a:p>
        </p:txBody>
      </p:sp>
      <p:sp>
        <p:nvSpPr>
          <p:cNvPr id="3" name="Объект 2"/>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20.01.2023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3665695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381" y="660400"/>
            <a:ext cx="2211883" cy="2311400"/>
          </a:xfrm>
        </p:spPr>
        <p:txBody>
          <a:bodyPr anchor="b"/>
          <a:lstStyle>
            <a:lvl1pPr>
              <a:defRPr sz="1800"/>
            </a:lvl1pPr>
          </a:lstStyle>
          <a:p>
            <a:r>
              <a:rPr lang="ru-RU"/>
              <a:t>Образец заголовка</a:t>
            </a:r>
          </a:p>
        </p:txBody>
      </p:sp>
      <p:sp>
        <p:nvSpPr>
          <p:cNvPr id="3" name="Рисунок 2"/>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ru-RU"/>
          </a:p>
        </p:txBody>
      </p:sp>
      <p:sp>
        <p:nvSpPr>
          <p:cNvPr id="4" name="Текст 3"/>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ru-RU"/>
              <a:t>Образец текста</a:t>
            </a:r>
          </a:p>
        </p:txBody>
      </p:sp>
      <p:sp>
        <p:nvSpPr>
          <p:cNvPr id="5" name="Дата 4"/>
          <p:cNvSpPr>
            <a:spLocks noGrp="1"/>
          </p:cNvSpPr>
          <p:nvPr>
            <p:ph type="dt" sz="half" idx="10"/>
          </p:nvPr>
        </p:nvSpPr>
        <p:spPr/>
        <p:txBody>
          <a:bodyPr/>
          <a:lstStyle/>
          <a:p>
            <a:fld id="{F2FFB779-270B-4192-84BA-A697F48306DC}" type="datetimeFigureOut">
              <a:rPr lang="ru-RU" smtClean="0"/>
              <a:t>20.01.2023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5DC19C-03DA-4066-9FF7-D0BF1BC6D6F6}" type="slidenum">
              <a:rPr lang="ru-RU" smtClean="0"/>
              <a:t>‹#›</a:t>
            </a:fld>
            <a:endParaRPr lang="ru-RU"/>
          </a:p>
        </p:txBody>
      </p:sp>
    </p:spTree>
    <p:extLst>
      <p:ext uri="{BB962C8B-B14F-4D97-AF65-F5344CB8AC3E}">
        <p14:creationId xmlns:p14="http://schemas.microsoft.com/office/powerpoint/2010/main" val="2134169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F2FFB779-270B-4192-84BA-A697F48306DC}" type="datetimeFigureOut">
              <a:rPr lang="ru-RU" smtClean="0"/>
              <a:t>20.01.2023</a:t>
            </a:fld>
            <a:endParaRPr lang="ru-RU"/>
          </a:p>
        </p:txBody>
      </p:sp>
      <p:sp>
        <p:nvSpPr>
          <p:cNvPr id="5" name="Нижний колонтитул 4"/>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285DC19C-03DA-4066-9FF7-D0BF1BC6D6F6}" type="slidenum">
              <a:rPr lang="ru-RU" smtClean="0"/>
              <a:t>‹#›</a:t>
            </a:fld>
            <a:endParaRPr lang="ru-RU"/>
          </a:p>
        </p:txBody>
      </p:sp>
    </p:spTree>
    <p:extLst>
      <p:ext uri="{BB962C8B-B14F-4D97-AF65-F5344CB8AC3E}">
        <p14:creationId xmlns:p14="http://schemas.microsoft.com/office/powerpoint/2010/main" val="31549794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87A30E57-9898-665E-F927-BA35E731E4FF}"/>
              </a:ext>
            </a:extLst>
          </p:cNvPr>
          <p:cNvSpPr txBox="1"/>
          <p:nvPr/>
        </p:nvSpPr>
        <p:spPr>
          <a:xfrm>
            <a:off x="951999" y="601305"/>
            <a:ext cx="4944375" cy="60016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ru-RU" sz="1100">
                <a:cs typeface="Calibri"/>
              </a:rPr>
              <a:t>МУНИЦИПАЛЬНОЕ ОБЩЕОБРАЗОВАТЕЛЬНОЕ УЧРЕЖДЕНИЕ - СРЕДНЯЯ ОБЩЕОБРАЗОВАТЕЛЬНАЯ ШКОЛА №1</a:t>
            </a:r>
          </a:p>
          <a:p>
            <a:pPr algn="ctr"/>
            <a:r>
              <a:rPr lang="ru-RU" sz="1100">
                <a:cs typeface="Calibri"/>
              </a:rPr>
              <a:t>г. КРАСНЫЙ КУТ САРАТОВСКОЙ ОБЛАСТИ</a:t>
            </a:r>
          </a:p>
        </p:txBody>
      </p:sp>
      <p:sp>
        <p:nvSpPr>
          <p:cNvPr id="5" name="TextBox 4">
            <a:extLst>
              <a:ext uri="{FF2B5EF4-FFF2-40B4-BE49-F238E27FC236}">
                <a16:creationId xmlns:a16="http://schemas.microsoft.com/office/drawing/2014/main" xmlns="" id="{BB0FF696-9221-0D74-EA6F-573162BAC4FD}"/>
              </a:ext>
            </a:extLst>
          </p:cNvPr>
          <p:cNvSpPr txBox="1"/>
          <p:nvPr/>
        </p:nvSpPr>
        <p:spPr>
          <a:xfrm>
            <a:off x="2053285" y="2783885"/>
            <a:ext cx="2743200" cy="369332"/>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ru-RU">
                <a:cs typeface="Calibri"/>
              </a:rPr>
              <a:t>ПРОЕКТ</a:t>
            </a:r>
            <a:endParaRPr lang="ru-RU" b="1" i="1">
              <a:cs typeface="Calibri" panose="020F0502020204030204"/>
            </a:endParaRPr>
          </a:p>
        </p:txBody>
      </p:sp>
      <p:sp>
        <p:nvSpPr>
          <p:cNvPr id="6" name="TextBox 5">
            <a:extLst>
              <a:ext uri="{FF2B5EF4-FFF2-40B4-BE49-F238E27FC236}">
                <a16:creationId xmlns:a16="http://schemas.microsoft.com/office/drawing/2014/main" xmlns="" id="{DB8A7617-0A9A-1448-3EFC-7CD4872CDB7A}"/>
              </a:ext>
            </a:extLst>
          </p:cNvPr>
          <p:cNvSpPr txBox="1"/>
          <p:nvPr/>
        </p:nvSpPr>
        <p:spPr>
          <a:xfrm>
            <a:off x="1753778" y="3441650"/>
            <a:ext cx="3366653" cy="800219"/>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ru-RU" sz="2300" b="1">
                <a:cs typeface="Calibri"/>
              </a:rPr>
              <a:t>«Изготовление батареек в домашних условиях</a:t>
            </a:r>
            <a:r>
              <a:rPr lang="ru-RU" sz="2300" b="1">
                <a:ea typeface="+mn-lt"/>
                <a:cs typeface="+mn-lt"/>
              </a:rPr>
              <a:t>»</a:t>
            </a:r>
            <a:endParaRPr lang="ru-RU" sz="2300" b="1">
              <a:cs typeface="Calibri"/>
            </a:endParaRPr>
          </a:p>
        </p:txBody>
      </p:sp>
      <p:sp>
        <p:nvSpPr>
          <p:cNvPr id="2" name="TextBox 1">
            <a:extLst>
              <a:ext uri="{FF2B5EF4-FFF2-40B4-BE49-F238E27FC236}">
                <a16:creationId xmlns:a16="http://schemas.microsoft.com/office/drawing/2014/main" xmlns="" id="{81A4A052-BC44-1291-0DB9-7D8CEDCB1344}"/>
              </a:ext>
            </a:extLst>
          </p:cNvPr>
          <p:cNvSpPr txBox="1"/>
          <p:nvPr/>
        </p:nvSpPr>
        <p:spPr>
          <a:xfrm>
            <a:off x="2406470" y="4532822"/>
            <a:ext cx="2743199"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dirty="0">
                <a:cs typeface="Calibri"/>
              </a:rPr>
              <a:t>(Секция </a:t>
            </a:r>
            <a:r>
              <a:rPr lang="ru-RU" dirty="0">
                <a:ea typeface="+mn-lt"/>
                <a:cs typeface="+mn-lt"/>
              </a:rPr>
              <a:t>«Открытие»)</a:t>
            </a:r>
            <a:endParaRPr lang="ru-RU" dirty="0">
              <a:cs typeface="Calibri"/>
            </a:endParaRPr>
          </a:p>
        </p:txBody>
      </p:sp>
      <p:sp>
        <p:nvSpPr>
          <p:cNvPr id="3" name="TextBox 2">
            <a:extLst>
              <a:ext uri="{FF2B5EF4-FFF2-40B4-BE49-F238E27FC236}">
                <a16:creationId xmlns:a16="http://schemas.microsoft.com/office/drawing/2014/main" xmlns="" id="{1D05CAA2-8365-1C4C-71FC-953592297C1A}"/>
              </a:ext>
            </a:extLst>
          </p:cNvPr>
          <p:cNvSpPr txBox="1"/>
          <p:nvPr/>
        </p:nvSpPr>
        <p:spPr>
          <a:xfrm>
            <a:off x="4214561" y="6302660"/>
            <a:ext cx="3010393"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400">
                <a:cs typeface="Calibri"/>
              </a:rPr>
              <a:t>Выполнил ученик 8 А класса</a:t>
            </a:r>
          </a:p>
        </p:txBody>
      </p:sp>
      <p:sp>
        <p:nvSpPr>
          <p:cNvPr id="7" name="TextBox 6">
            <a:extLst>
              <a:ext uri="{FF2B5EF4-FFF2-40B4-BE49-F238E27FC236}">
                <a16:creationId xmlns:a16="http://schemas.microsoft.com/office/drawing/2014/main" xmlns="" id="{58361090-E5E8-DDEA-4632-37249655D360}"/>
              </a:ext>
            </a:extLst>
          </p:cNvPr>
          <p:cNvSpPr txBox="1"/>
          <p:nvPr/>
        </p:nvSpPr>
        <p:spPr>
          <a:xfrm>
            <a:off x="5321573" y="6608244"/>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400" dirty="0">
                <a:cs typeface="Calibri"/>
              </a:rPr>
              <a:t>МОУ-СОШ №1</a:t>
            </a:r>
            <a:endParaRPr lang="ru-RU" sz="1400" dirty="0"/>
          </a:p>
        </p:txBody>
      </p:sp>
      <p:sp>
        <p:nvSpPr>
          <p:cNvPr id="8" name="TextBox 7">
            <a:extLst>
              <a:ext uri="{FF2B5EF4-FFF2-40B4-BE49-F238E27FC236}">
                <a16:creationId xmlns:a16="http://schemas.microsoft.com/office/drawing/2014/main" xmlns="" id="{700D87FD-2329-C01E-7D31-FE12EDD1E39C}"/>
              </a:ext>
            </a:extLst>
          </p:cNvPr>
          <p:cNvSpPr txBox="1"/>
          <p:nvPr/>
        </p:nvSpPr>
        <p:spPr>
          <a:xfrm>
            <a:off x="5321909" y="6913827"/>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400">
                <a:cs typeface="Calibri"/>
              </a:rPr>
              <a:t>г. Красный Кут</a:t>
            </a:r>
            <a:endParaRPr lang="ru-RU" sz="1400"/>
          </a:p>
        </p:txBody>
      </p:sp>
      <p:sp>
        <p:nvSpPr>
          <p:cNvPr id="9" name="TextBox 8">
            <a:extLst>
              <a:ext uri="{FF2B5EF4-FFF2-40B4-BE49-F238E27FC236}">
                <a16:creationId xmlns:a16="http://schemas.microsoft.com/office/drawing/2014/main" xmlns="" id="{84F0A2A4-480B-B4B8-2314-01CF2BAFA6FB}"/>
              </a:ext>
            </a:extLst>
          </p:cNvPr>
          <p:cNvSpPr txBox="1"/>
          <p:nvPr/>
        </p:nvSpPr>
        <p:spPr>
          <a:xfrm>
            <a:off x="4799590" y="7219411"/>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400">
                <a:cs typeface="Calibri"/>
              </a:rPr>
              <a:t>Саратовской области</a:t>
            </a:r>
            <a:endParaRPr lang="ru-RU" sz="1400"/>
          </a:p>
        </p:txBody>
      </p:sp>
      <p:sp>
        <p:nvSpPr>
          <p:cNvPr id="10" name="TextBox 9">
            <a:extLst>
              <a:ext uri="{FF2B5EF4-FFF2-40B4-BE49-F238E27FC236}">
                <a16:creationId xmlns:a16="http://schemas.microsoft.com/office/drawing/2014/main" xmlns="" id="{012ED249-C2AC-25E5-FFEB-79F3A852505D}"/>
              </a:ext>
            </a:extLst>
          </p:cNvPr>
          <p:cNvSpPr txBox="1"/>
          <p:nvPr/>
        </p:nvSpPr>
        <p:spPr>
          <a:xfrm>
            <a:off x="5487216" y="7524995"/>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400" err="1">
                <a:cs typeface="Calibri"/>
              </a:rPr>
              <a:t>Егай</a:t>
            </a:r>
            <a:r>
              <a:rPr lang="ru-RU" sz="1400">
                <a:cs typeface="Calibri"/>
              </a:rPr>
              <a:t> Эдуард</a:t>
            </a:r>
            <a:endParaRPr lang="ru-RU" sz="1400"/>
          </a:p>
        </p:txBody>
      </p:sp>
      <p:sp>
        <p:nvSpPr>
          <p:cNvPr id="11" name="TextBox 10">
            <a:extLst>
              <a:ext uri="{FF2B5EF4-FFF2-40B4-BE49-F238E27FC236}">
                <a16:creationId xmlns:a16="http://schemas.microsoft.com/office/drawing/2014/main" xmlns="" id="{CADA6368-2B0B-69FF-D260-274C51C0929A}"/>
              </a:ext>
            </a:extLst>
          </p:cNvPr>
          <p:cNvSpPr txBox="1"/>
          <p:nvPr/>
        </p:nvSpPr>
        <p:spPr>
          <a:xfrm>
            <a:off x="5321601" y="7830578"/>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400">
                <a:cs typeface="Calibri"/>
              </a:rPr>
              <a:t>Руководитель:</a:t>
            </a:r>
            <a:endParaRPr lang="ru-RU" sz="1400"/>
          </a:p>
        </p:txBody>
      </p:sp>
      <p:sp>
        <p:nvSpPr>
          <p:cNvPr id="12" name="TextBox 11">
            <a:extLst>
              <a:ext uri="{FF2B5EF4-FFF2-40B4-BE49-F238E27FC236}">
                <a16:creationId xmlns:a16="http://schemas.microsoft.com/office/drawing/2014/main" xmlns="" id="{0F0C6CD6-B8D7-91A3-0F56-0B890833DDB4}"/>
              </a:ext>
            </a:extLst>
          </p:cNvPr>
          <p:cNvSpPr txBox="1"/>
          <p:nvPr/>
        </p:nvSpPr>
        <p:spPr>
          <a:xfrm>
            <a:off x="4620861" y="8136161"/>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400">
                <a:cs typeface="Calibri"/>
              </a:rPr>
              <a:t>Учитель физики Пак К.Г.</a:t>
            </a:r>
            <a:endParaRPr lang="ru-RU" sz="1400"/>
          </a:p>
        </p:txBody>
      </p:sp>
      <p:sp>
        <p:nvSpPr>
          <p:cNvPr id="13" name="TextBox 12">
            <a:extLst>
              <a:ext uri="{FF2B5EF4-FFF2-40B4-BE49-F238E27FC236}">
                <a16:creationId xmlns:a16="http://schemas.microsoft.com/office/drawing/2014/main" xmlns="" id="{2F85F1AA-B8D3-4420-677F-CAFD01907FC4}"/>
              </a:ext>
            </a:extLst>
          </p:cNvPr>
          <p:cNvSpPr txBox="1"/>
          <p:nvPr/>
        </p:nvSpPr>
        <p:spPr>
          <a:xfrm>
            <a:off x="2737109" y="8658200"/>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400">
                <a:cs typeface="Calibri"/>
              </a:rPr>
              <a:t>г. Красный Кут</a:t>
            </a:r>
            <a:endParaRPr lang="ru-RU" sz="1400"/>
          </a:p>
        </p:txBody>
      </p:sp>
      <p:sp>
        <p:nvSpPr>
          <p:cNvPr id="14" name="TextBox 13">
            <a:extLst>
              <a:ext uri="{FF2B5EF4-FFF2-40B4-BE49-F238E27FC236}">
                <a16:creationId xmlns:a16="http://schemas.microsoft.com/office/drawing/2014/main" xmlns="" id="{BC19D0B0-9BE4-CF9D-5EEE-83D209538C22}"/>
              </a:ext>
            </a:extLst>
          </p:cNvPr>
          <p:cNvSpPr txBox="1"/>
          <p:nvPr/>
        </p:nvSpPr>
        <p:spPr>
          <a:xfrm>
            <a:off x="2979448" y="8963784"/>
            <a:ext cx="274319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400">
                <a:cs typeface="Calibri"/>
              </a:rPr>
              <a:t>2023г.</a:t>
            </a:r>
            <a:endParaRPr lang="ru-RU" sz="1400"/>
          </a:p>
        </p:txBody>
      </p:sp>
    </p:spTree>
    <p:extLst>
      <p:ext uri="{BB962C8B-B14F-4D97-AF65-F5344CB8AC3E}">
        <p14:creationId xmlns:p14="http://schemas.microsoft.com/office/powerpoint/2010/main" val="1351651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EC34843-641D-C946-6B90-7FC93A612D1C}"/>
              </a:ext>
            </a:extLst>
          </p:cNvPr>
          <p:cNvSpPr txBox="1"/>
          <p:nvPr/>
        </p:nvSpPr>
        <p:spPr>
          <a:xfrm>
            <a:off x="4634538" y="1107740"/>
            <a:ext cx="2743199" cy="3539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700">
                <a:cs typeface="Calibri"/>
              </a:rPr>
              <a:t>Приложение № 2</a:t>
            </a:r>
            <a:endParaRPr lang="ru-RU" sz="1700"/>
          </a:p>
        </p:txBody>
      </p:sp>
      <p:pic>
        <p:nvPicPr>
          <p:cNvPr id="5" name="Рисунок 5" descr="Изображение выглядит как внутренний&#10;&#10;Автоматически созданное описание">
            <a:extLst>
              <a:ext uri="{FF2B5EF4-FFF2-40B4-BE49-F238E27FC236}">
                <a16:creationId xmlns:a16="http://schemas.microsoft.com/office/drawing/2014/main" xmlns="" id="{FA87752B-CBFC-82DC-8AC9-6BCB6238554F}"/>
              </a:ext>
            </a:extLst>
          </p:cNvPr>
          <p:cNvPicPr>
            <a:picLocks noChangeAspect="1"/>
          </p:cNvPicPr>
          <p:nvPr/>
        </p:nvPicPr>
        <p:blipFill>
          <a:blip r:embed="rId2"/>
          <a:stretch>
            <a:fillRect/>
          </a:stretch>
        </p:blipFill>
        <p:spPr>
          <a:xfrm>
            <a:off x="172845" y="2408107"/>
            <a:ext cx="6520140" cy="4351293"/>
          </a:xfrm>
          <a:prstGeom prst="rect">
            <a:avLst/>
          </a:prstGeom>
        </p:spPr>
      </p:pic>
      <p:sp>
        <p:nvSpPr>
          <p:cNvPr id="6" name="TextBox 5">
            <a:extLst>
              <a:ext uri="{FF2B5EF4-FFF2-40B4-BE49-F238E27FC236}">
                <a16:creationId xmlns:a16="http://schemas.microsoft.com/office/drawing/2014/main" xmlns="" id="{1808594E-9501-8933-FB43-469E25C65B4C}"/>
              </a:ext>
            </a:extLst>
          </p:cNvPr>
          <p:cNvSpPr txBox="1"/>
          <p:nvPr/>
        </p:nvSpPr>
        <p:spPr>
          <a:xfrm>
            <a:off x="3225423" y="9269367"/>
            <a:ext cx="40206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600">
                <a:cs typeface="Calibri"/>
              </a:rPr>
              <a:t>10</a:t>
            </a:r>
            <a:endParaRPr lang="ru-RU" sz="1600"/>
          </a:p>
        </p:txBody>
      </p:sp>
    </p:spTree>
    <p:extLst>
      <p:ext uri="{BB962C8B-B14F-4D97-AF65-F5344CB8AC3E}">
        <p14:creationId xmlns:p14="http://schemas.microsoft.com/office/powerpoint/2010/main" val="33580664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019ABB59-4842-0AC7-0938-F3FC63A04A7E}"/>
              </a:ext>
            </a:extLst>
          </p:cNvPr>
          <p:cNvSpPr txBox="1"/>
          <p:nvPr/>
        </p:nvSpPr>
        <p:spPr>
          <a:xfrm>
            <a:off x="4570275" y="1107739"/>
            <a:ext cx="2743199" cy="3539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700">
                <a:cs typeface="Calibri"/>
              </a:rPr>
              <a:t>Приложение № 3</a:t>
            </a:r>
            <a:endParaRPr lang="ru-RU" sz="1700"/>
          </a:p>
        </p:txBody>
      </p:sp>
      <p:pic>
        <p:nvPicPr>
          <p:cNvPr id="5" name="Рисунок 5" descr="Изображение выглядит как человек&#10;&#10;Автоматически созданное описание">
            <a:extLst>
              <a:ext uri="{FF2B5EF4-FFF2-40B4-BE49-F238E27FC236}">
                <a16:creationId xmlns:a16="http://schemas.microsoft.com/office/drawing/2014/main" xmlns="" id="{791E9162-B703-7C5C-F8A6-5EF2BC4F721F}"/>
              </a:ext>
            </a:extLst>
          </p:cNvPr>
          <p:cNvPicPr>
            <a:picLocks noChangeAspect="1"/>
          </p:cNvPicPr>
          <p:nvPr/>
        </p:nvPicPr>
        <p:blipFill rotWithShape="1">
          <a:blip r:embed="rId2"/>
          <a:srcRect t="222" r="15680"/>
          <a:stretch/>
        </p:blipFill>
        <p:spPr>
          <a:xfrm rot="5400000">
            <a:off x="1389986" y="1894787"/>
            <a:ext cx="4063606" cy="6127755"/>
          </a:xfrm>
          <a:prstGeom prst="rect">
            <a:avLst/>
          </a:prstGeom>
        </p:spPr>
      </p:pic>
      <p:sp>
        <p:nvSpPr>
          <p:cNvPr id="6" name="TextBox 5">
            <a:extLst>
              <a:ext uri="{FF2B5EF4-FFF2-40B4-BE49-F238E27FC236}">
                <a16:creationId xmlns:a16="http://schemas.microsoft.com/office/drawing/2014/main" xmlns="" id="{D77ACCE9-F57D-94FC-CC24-215733F75327}"/>
              </a:ext>
            </a:extLst>
          </p:cNvPr>
          <p:cNvSpPr txBox="1"/>
          <p:nvPr/>
        </p:nvSpPr>
        <p:spPr>
          <a:xfrm>
            <a:off x="3238147" y="9294832"/>
            <a:ext cx="40206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600">
                <a:cs typeface="Calibri"/>
              </a:rPr>
              <a:t>11</a:t>
            </a:r>
            <a:endParaRPr lang="ru-RU" sz="1600"/>
          </a:p>
        </p:txBody>
      </p:sp>
    </p:spTree>
    <p:extLst>
      <p:ext uri="{BB962C8B-B14F-4D97-AF65-F5344CB8AC3E}">
        <p14:creationId xmlns:p14="http://schemas.microsoft.com/office/powerpoint/2010/main" val="10768512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3837017-0154-7C0A-914C-B4CC017A3B81}"/>
              </a:ext>
            </a:extLst>
          </p:cNvPr>
          <p:cNvSpPr txBox="1"/>
          <p:nvPr/>
        </p:nvSpPr>
        <p:spPr>
          <a:xfrm>
            <a:off x="4557797" y="1107740"/>
            <a:ext cx="2743199" cy="3539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700">
                <a:cs typeface="Calibri"/>
              </a:rPr>
              <a:t>Приложение № 4</a:t>
            </a:r>
            <a:endParaRPr lang="ru-RU" sz="1700"/>
          </a:p>
        </p:txBody>
      </p:sp>
      <p:pic>
        <p:nvPicPr>
          <p:cNvPr id="5" name="Рисунок 5" descr="Изображение выглядит как внутренний&#10;&#10;Автоматически созданное описание">
            <a:extLst>
              <a:ext uri="{FF2B5EF4-FFF2-40B4-BE49-F238E27FC236}">
                <a16:creationId xmlns:a16="http://schemas.microsoft.com/office/drawing/2014/main" xmlns="" id="{F48C8629-1D4F-8FB3-1468-A0AE1E582DC4}"/>
              </a:ext>
            </a:extLst>
          </p:cNvPr>
          <p:cNvPicPr>
            <a:picLocks noChangeAspect="1"/>
          </p:cNvPicPr>
          <p:nvPr/>
        </p:nvPicPr>
        <p:blipFill>
          <a:blip r:embed="rId2"/>
          <a:stretch>
            <a:fillRect/>
          </a:stretch>
        </p:blipFill>
        <p:spPr>
          <a:xfrm rot="16200000">
            <a:off x="1204261" y="1990386"/>
            <a:ext cx="4446200" cy="5924011"/>
          </a:xfrm>
          <a:prstGeom prst="rect">
            <a:avLst/>
          </a:prstGeom>
        </p:spPr>
      </p:pic>
      <p:sp>
        <p:nvSpPr>
          <p:cNvPr id="6" name="TextBox 5">
            <a:extLst>
              <a:ext uri="{FF2B5EF4-FFF2-40B4-BE49-F238E27FC236}">
                <a16:creationId xmlns:a16="http://schemas.microsoft.com/office/drawing/2014/main" xmlns="" id="{C8E08A85-23AA-E6EF-FC88-6EA47B0206B0}"/>
              </a:ext>
            </a:extLst>
          </p:cNvPr>
          <p:cNvSpPr txBox="1"/>
          <p:nvPr/>
        </p:nvSpPr>
        <p:spPr>
          <a:xfrm>
            <a:off x="3225423" y="9294832"/>
            <a:ext cx="402064"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600">
                <a:cs typeface="Calibri" panose="020F0502020204030204"/>
              </a:rPr>
              <a:t>12</a:t>
            </a:r>
          </a:p>
          <a:p>
            <a:endParaRPr lang="ru-RU" sz="1600">
              <a:cs typeface="Calibri" panose="020F0502020204030204"/>
            </a:endParaRPr>
          </a:p>
        </p:txBody>
      </p:sp>
    </p:spTree>
    <p:extLst>
      <p:ext uri="{BB962C8B-B14F-4D97-AF65-F5344CB8AC3E}">
        <p14:creationId xmlns:p14="http://schemas.microsoft.com/office/powerpoint/2010/main" val="1733141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36A23746-501A-C58D-5AEB-989B2A7D2E38}"/>
              </a:ext>
            </a:extLst>
          </p:cNvPr>
          <p:cNvSpPr txBox="1"/>
          <p:nvPr/>
        </p:nvSpPr>
        <p:spPr>
          <a:xfrm>
            <a:off x="2589245" y="700295"/>
            <a:ext cx="1776208"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2000" b="1">
                <a:latin typeface="Roboto"/>
                <a:ea typeface="Roboto"/>
                <a:cs typeface="Calibri"/>
              </a:rPr>
              <a:t>Содержание</a:t>
            </a:r>
            <a:endParaRPr lang="ru-RU" sz="2000" b="1">
              <a:latin typeface="Roboto"/>
              <a:ea typeface="Roboto"/>
            </a:endParaRPr>
          </a:p>
        </p:txBody>
      </p:sp>
      <p:sp>
        <p:nvSpPr>
          <p:cNvPr id="3" name="TextBox 2">
            <a:extLst>
              <a:ext uri="{FF2B5EF4-FFF2-40B4-BE49-F238E27FC236}">
                <a16:creationId xmlns:a16="http://schemas.microsoft.com/office/drawing/2014/main" xmlns="" id="{9AFB5F4C-5101-E37E-AFBD-013CE244FF65}"/>
              </a:ext>
            </a:extLst>
          </p:cNvPr>
          <p:cNvSpPr txBox="1"/>
          <p:nvPr/>
        </p:nvSpPr>
        <p:spPr>
          <a:xfrm>
            <a:off x="725897" y="2291876"/>
            <a:ext cx="5784129" cy="230832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AutoNum type="romanUcPeriod"/>
            </a:pPr>
            <a:r>
              <a:rPr lang="ru-RU" b="1" dirty="0">
                <a:cs typeface="Calibri"/>
              </a:rPr>
              <a:t>Введение </a:t>
            </a:r>
            <a:r>
              <a:rPr lang="ru-RU" dirty="0">
                <a:cs typeface="Calibri"/>
              </a:rPr>
              <a:t>.................................................................. 3</a:t>
            </a:r>
          </a:p>
          <a:p>
            <a:pPr marL="342900" indent="-342900">
              <a:buAutoNum type="romanUcPeriod"/>
            </a:pPr>
            <a:r>
              <a:rPr lang="ru-RU" b="1" dirty="0">
                <a:cs typeface="Calibri"/>
              </a:rPr>
              <a:t>Основная часть</a:t>
            </a:r>
          </a:p>
          <a:p>
            <a:r>
              <a:rPr lang="ru-RU" b="1" dirty="0">
                <a:cs typeface="Calibri"/>
              </a:rPr>
              <a:t>   </a:t>
            </a:r>
            <a:r>
              <a:rPr lang="ru-RU" b="1" dirty="0" smtClean="0">
                <a:cs typeface="Calibri"/>
              </a:rPr>
              <a:t>2.</a:t>
            </a:r>
            <a:r>
              <a:rPr lang="ru-RU" dirty="0" smtClean="0">
                <a:cs typeface="Calibri"/>
              </a:rPr>
              <a:t>1</a:t>
            </a:r>
            <a:r>
              <a:rPr lang="ru-RU" dirty="0">
                <a:cs typeface="Calibri"/>
              </a:rPr>
              <a:t>. Как устроена батарейка …....................................... 4</a:t>
            </a:r>
          </a:p>
          <a:p>
            <a:r>
              <a:rPr lang="ru-RU" dirty="0">
                <a:cs typeface="Calibri"/>
              </a:rPr>
              <a:t>   2. Первая батарейка …................................................. 5</a:t>
            </a:r>
          </a:p>
          <a:p>
            <a:r>
              <a:rPr lang="ru-RU" dirty="0">
                <a:cs typeface="Calibri"/>
              </a:rPr>
              <a:t>   3. Изготовление лимонной батарейки …................... 6</a:t>
            </a:r>
          </a:p>
          <a:p>
            <a:r>
              <a:rPr lang="ru-RU" dirty="0">
                <a:cs typeface="Calibri"/>
              </a:rPr>
              <a:t>   4. Изготовление батарейки из грифеля карандаша.. 7</a:t>
            </a:r>
          </a:p>
          <a:p>
            <a:r>
              <a:rPr lang="ru-RU" dirty="0">
                <a:ea typeface="+mn-lt"/>
                <a:cs typeface="+mn-lt"/>
              </a:rPr>
              <a:t> III.  </a:t>
            </a:r>
            <a:r>
              <a:rPr lang="ru-RU" b="1" dirty="0">
                <a:ea typeface="+mn-lt"/>
                <a:cs typeface="+mn-lt"/>
              </a:rPr>
              <a:t>Заключение</a:t>
            </a:r>
            <a:r>
              <a:rPr lang="ru-RU" dirty="0">
                <a:ea typeface="+mn-lt"/>
                <a:cs typeface="+mn-lt"/>
              </a:rPr>
              <a:t> ….......................................................... 8</a:t>
            </a:r>
          </a:p>
          <a:p>
            <a:r>
              <a:rPr lang="ru-RU" dirty="0">
                <a:cs typeface="Calibri" panose="020F0502020204030204"/>
              </a:rPr>
              <a:t> </a:t>
            </a:r>
            <a:r>
              <a:rPr lang="ru-RU" dirty="0">
                <a:ea typeface="+mn-lt"/>
                <a:cs typeface="+mn-lt"/>
              </a:rPr>
              <a:t>IV.  </a:t>
            </a:r>
            <a:r>
              <a:rPr lang="ru-RU" b="1" dirty="0">
                <a:ea typeface="+mn-lt"/>
                <a:cs typeface="+mn-lt"/>
              </a:rPr>
              <a:t>Приложения</a:t>
            </a:r>
            <a:r>
              <a:rPr lang="ru-RU" dirty="0">
                <a:ea typeface="+mn-lt"/>
                <a:cs typeface="+mn-lt"/>
              </a:rPr>
              <a:t> …......................................................... 9</a:t>
            </a:r>
            <a:endParaRPr lang="ru-RU" dirty="0">
              <a:cs typeface="Calibri" panose="020F0502020204030204"/>
            </a:endParaRPr>
          </a:p>
        </p:txBody>
      </p:sp>
    </p:spTree>
    <p:extLst>
      <p:ext uri="{BB962C8B-B14F-4D97-AF65-F5344CB8AC3E}">
        <p14:creationId xmlns:p14="http://schemas.microsoft.com/office/powerpoint/2010/main" val="15761510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A08226D-839D-7176-48AE-369AE7FA0D80}"/>
              </a:ext>
            </a:extLst>
          </p:cNvPr>
          <p:cNvSpPr txBox="1"/>
          <p:nvPr/>
        </p:nvSpPr>
        <p:spPr>
          <a:xfrm>
            <a:off x="2050066" y="611167"/>
            <a:ext cx="2743199" cy="369332"/>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ru-RU" b="1" err="1">
                <a:ea typeface="+mn-lt"/>
                <a:cs typeface="+mn-lt"/>
              </a:rPr>
              <a:t>I.Введение</a:t>
            </a:r>
            <a:endParaRPr lang="ru-RU" b="1" err="1">
              <a:cs typeface="Calibri" panose="020F0502020204030204"/>
            </a:endParaRPr>
          </a:p>
        </p:txBody>
      </p:sp>
      <p:sp>
        <p:nvSpPr>
          <p:cNvPr id="5" name="TextBox 4">
            <a:extLst>
              <a:ext uri="{FF2B5EF4-FFF2-40B4-BE49-F238E27FC236}">
                <a16:creationId xmlns:a16="http://schemas.microsoft.com/office/drawing/2014/main" xmlns="" id="{8F6174D8-65DD-4D22-AF26-E251C62BBD62}"/>
              </a:ext>
            </a:extLst>
          </p:cNvPr>
          <p:cNvSpPr txBox="1"/>
          <p:nvPr/>
        </p:nvSpPr>
        <p:spPr>
          <a:xfrm>
            <a:off x="675520" y="1387858"/>
            <a:ext cx="5644171" cy="2031325"/>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lvl="1"/>
            <a:r>
              <a:rPr lang="ru-RU" sz="1400" dirty="0">
                <a:cs typeface="Calibri"/>
              </a:rPr>
              <a:t>Актуальность:</a:t>
            </a:r>
            <a:endParaRPr lang="ru-RU" dirty="0">
              <a:cs typeface="Calibri" panose="020F0502020204030204"/>
            </a:endParaRPr>
          </a:p>
          <a:p>
            <a:pPr lvl="1"/>
            <a:r>
              <a:rPr lang="ru-RU" sz="1400" dirty="0">
                <a:cs typeface="Calibri"/>
              </a:rPr>
              <a:t>Современную жизнь просто нельзя представить без батареек! </a:t>
            </a:r>
          </a:p>
          <a:p>
            <a:r>
              <a:rPr lang="ru-RU" sz="1400" dirty="0">
                <a:cs typeface="Calibri"/>
              </a:rPr>
              <a:t>Многие гаджеты как: Пульт от телевизора, </a:t>
            </a:r>
            <a:r>
              <a:rPr lang="ru-RU" sz="1400" dirty="0" err="1">
                <a:cs typeface="Calibri"/>
              </a:rPr>
              <a:t>массажёры</a:t>
            </a:r>
            <a:r>
              <a:rPr lang="ru-RU" sz="1400" dirty="0">
                <a:cs typeface="Calibri"/>
              </a:rPr>
              <a:t>, игрушки,</a:t>
            </a:r>
          </a:p>
          <a:p>
            <a:r>
              <a:rPr lang="ru-RU" sz="1400" dirty="0">
                <a:cs typeface="Calibri"/>
              </a:rPr>
              <a:t>Часы, телефоны можно встретить в нашей жизни практически везде.</a:t>
            </a:r>
          </a:p>
          <a:p>
            <a:r>
              <a:rPr lang="ru-RU" sz="1400" dirty="0">
                <a:cs typeface="Calibri"/>
              </a:rPr>
              <a:t>На работе, школе, кафе, улицах всегда будет предмет, работающий</a:t>
            </a:r>
          </a:p>
          <a:p>
            <a:r>
              <a:rPr lang="ru-RU" sz="1400" dirty="0">
                <a:cs typeface="Calibri"/>
              </a:rPr>
              <a:t>На батарейках.</a:t>
            </a:r>
          </a:p>
          <a:p>
            <a:r>
              <a:rPr lang="ru-RU" sz="1400" dirty="0">
                <a:cs typeface="Calibri"/>
              </a:rPr>
              <a:t>Однако рано или поздно каждая батарейка садится.</a:t>
            </a:r>
          </a:p>
          <a:p>
            <a:endParaRPr lang="ru-RU" sz="1400" dirty="0">
              <a:cs typeface="Calibri"/>
            </a:endParaRPr>
          </a:p>
          <a:p>
            <a:r>
              <a:rPr lang="ru-RU" sz="1400" dirty="0">
                <a:cs typeface="Calibri"/>
              </a:rPr>
              <a:t>И что же можно сделать в таких случаях?</a:t>
            </a:r>
          </a:p>
        </p:txBody>
      </p:sp>
      <p:sp>
        <p:nvSpPr>
          <p:cNvPr id="6" name="TextBox 5">
            <a:extLst>
              <a:ext uri="{FF2B5EF4-FFF2-40B4-BE49-F238E27FC236}">
                <a16:creationId xmlns:a16="http://schemas.microsoft.com/office/drawing/2014/main" xmlns="" id="{C0F1BD9B-9457-6E15-B994-F5D42AFF5084}"/>
              </a:ext>
            </a:extLst>
          </p:cNvPr>
          <p:cNvSpPr txBox="1"/>
          <p:nvPr/>
        </p:nvSpPr>
        <p:spPr>
          <a:xfrm>
            <a:off x="-264649" y="2330074"/>
            <a:ext cx="2743199" cy="4571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ru-RU"/>
          </a:p>
        </p:txBody>
      </p:sp>
      <p:sp>
        <p:nvSpPr>
          <p:cNvPr id="7" name="TextBox 6">
            <a:extLst>
              <a:ext uri="{FF2B5EF4-FFF2-40B4-BE49-F238E27FC236}">
                <a16:creationId xmlns:a16="http://schemas.microsoft.com/office/drawing/2014/main" xmlns="" id="{B3C29DEE-2C24-1AA6-37DC-A68F4F8EDDFA}"/>
              </a:ext>
            </a:extLst>
          </p:cNvPr>
          <p:cNvSpPr txBox="1"/>
          <p:nvPr/>
        </p:nvSpPr>
        <p:spPr>
          <a:xfrm>
            <a:off x="674975" y="4061714"/>
            <a:ext cx="6102219"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600" b="1">
                <a:cs typeface="Calibri"/>
              </a:rPr>
              <a:t>Гипотеза: </a:t>
            </a:r>
          </a:p>
          <a:p>
            <a:r>
              <a:rPr lang="ru-RU" sz="1600">
                <a:cs typeface="Calibri"/>
              </a:rPr>
              <a:t>Батарейку можно сделать в домашних условиях</a:t>
            </a:r>
          </a:p>
        </p:txBody>
      </p:sp>
      <p:sp>
        <p:nvSpPr>
          <p:cNvPr id="8" name="TextBox 7">
            <a:extLst>
              <a:ext uri="{FF2B5EF4-FFF2-40B4-BE49-F238E27FC236}">
                <a16:creationId xmlns:a16="http://schemas.microsoft.com/office/drawing/2014/main" xmlns="" id="{A24F9F73-A8C2-6968-7CFB-323B37ED87E3}"/>
              </a:ext>
            </a:extLst>
          </p:cNvPr>
          <p:cNvSpPr txBox="1"/>
          <p:nvPr/>
        </p:nvSpPr>
        <p:spPr>
          <a:xfrm>
            <a:off x="674975" y="4991197"/>
            <a:ext cx="5644171"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600" b="1">
                <a:cs typeface="Calibri"/>
              </a:rPr>
              <a:t>Цель </a:t>
            </a:r>
            <a:r>
              <a:rPr lang="ru-RU" sz="1600">
                <a:cs typeface="Calibri"/>
              </a:rPr>
              <a:t>проекта:</a:t>
            </a:r>
          </a:p>
          <a:p>
            <a:r>
              <a:rPr lang="ru-RU" sz="1600">
                <a:cs typeface="Calibri"/>
              </a:rPr>
              <a:t>Изготовить батарейку в домашних условиях</a:t>
            </a:r>
          </a:p>
        </p:txBody>
      </p:sp>
      <p:sp>
        <p:nvSpPr>
          <p:cNvPr id="9" name="TextBox 8">
            <a:extLst>
              <a:ext uri="{FF2B5EF4-FFF2-40B4-BE49-F238E27FC236}">
                <a16:creationId xmlns:a16="http://schemas.microsoft.com/office/drawing/2014/main" xmlns="" id="{DE4D7168-BBFB-5ACD-6A6D-B0E618BA7079}"/>
              </a:ext>
            </a:extLst>
          </p:cNvPr>
          <p:cNvSpPr txBox="1"/>
          <p:nvPr/>
        </p:nvSpPr>
        <p:spPr>
          <a:xfrm>
            <a:off x="675066" y="5920681"/>
            <a:ext cx="6178560"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600" b="1">
                <a:cs typeface="Calibri"/>
              </a:rPr>
              <a:t>Задачи</a:t>
            </a:r>
            <a:r>
              <a:rPr lang="ru-RU" sz="1600">
                <a:cs typeface="Calibri"/>
              </a:rPr>
              <a:t>:</a:t>
            </a:r>
          </a:p>
          <a:p>
            <a:pPr marL="285750" indent="-285750">
              <a:buFont typeface="Arial"/>
              <a:buChar char="•"/>
            </a:pPr>
            <a:r>
              <a:rPr lang="ru-RU" sz="1600">
                <a:cs typeface="Calibri"/>
              </a:rPr>
              <a:t>Изучить устройство и принцип работы электрической батарейки</a:t>
            </a:r>
          </a:p>
          <a:p>
            <a:pPr marL="285750" indent="-285750">
              <a:buFont typeface="Arial"/>
              <a:buChar char="•"/>
            </a:pPr>
            <a:r>
              <a:rPr lang="ru-RU" sz="1600">
                <a:cs typeface="Calibri"/>
              </a:rPr>
              <a:t>Собрать батарейку в домашних условиях</a:t>
            </a:r>
          </a:p>
          <a:p>
            <a:pPr marL="285750" indent="-285750">
              <a:buFont typeface="Arial"/>
              <a:buChar char="•"/>
            </a:pPr>
            <a:r>
              <a:rPr lang="ru-RU" sz="1600">
                <a:cs typeface="Calibri"/>
              </a:rPr>
              <a:t>Оценить батарейку путем подключения к измерителю тока</a:t>
            </a:r>
          </a:p>
        </p:txBody>
      </p:sp>
      <p:sp>
        <p:nvSpPr>
          <p:cNvPr id="10" name="TextBox 9">
            <a:extLst>
              <a:ext uri="{FF2B5EF4-FFF2-40B4-BE49-F238E27FC236}">
                <a16:creationId xmlns:a16="http://schemas.microsoft.com/office/drawing/2014/main" xmlns="" id="{5D712626-C93F-1152-999C-13104807D203}"/>
              </a:ext>
            </a:extLst>
          </p:cNvPr>
          <p:cNvSpPr txBox="1"/>
          <p:nvPr/>
        </p:nvSpPr>
        <p:spPr>
          <a:xfrm>
            <a:off x="2050718" y="9180239"/>
            <a:ext cx="2743199"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ru-RU" sz="1600">
                <a:cs typeface="Calibri"/>
              </a:rPr>
              <a:t>3</a:t>
            </a:r>
          </a:p>
        </p:txBody>
      </p:sp>
    </p:spTree>
    <p:extLst>
      <p:ext uri="{BB962C8B-B14F-4D97-AF65-F5344CB8AC3E}">
        <p14:creationId xmlns:p14="http://schemas.microsoft.com/office/powerpoint/2010/main" val="5784157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xmlns="" id="{D240B0A7-5C41-A2C2-A9C7-F82A56F609A3}"/>
              </a:ext>
            </a:extLst>
          </p:cNvPr>
          <p:cNvSpPr txBox="1"/>
          <p:nvPr/>
        </p:nvSpPr>
        <p:spPr>
          <a:xfrm>
            <a:off x="1655244" y="865820"/>
            <a:ext cx="2743199" cy="4571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ru-RU"/>
          </a:p>
        </p:txBody>
      </p:sp>
      <p:sp>
        <p:nvSpPr>
          <p:cNvPr id="6" name="TextBox 5">
            <a:extLst>
              <a:ext uri="{FF2B5EF4-FFF2-40B4-BE49-F238E27FC236}">
                <a16:creationId xmlns:a16="http://schemas.microsoft.com/office/drawing/2014/main" xmlns="" id="{4F481C9B-EF05-D6B4-588C-56175645744A}"/>
              </a:ext>
            </a:extLst>
          </p:cNvPr>
          <p:cNvSpPr txBox="1"/>
          <p:nvPr/>
        </p:nvSpPr>
        <p:spPr>
          <a:xfrm>
            <a:off x="1070015" y="496572"/>
            <a:ext cx="4715350" cy="369332"/>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ru-RU" b="1">
                <a:cs typeface="Calibri"/>
              </a:rPr>
              <a:t>Как устроена батарейка</a:t>
            </a:r>
            <a:r>
              <a:rPr lang="ru-RU">
                <a:cs typeface="Calibri"/>
              </a:rPr>
              <a:t>. (Приложение №1).</a:t>
            </a:r>
          </a:p>
        </p:txBody>
      </p:sp>
      <p:sp>
        <p:nvSpPr>
          <p:cNvPr id="8" name="TextBox 7">
            <a:extLst>
              <a:ext uri="{FF2B5EF4-FFF2-40B4-BE49-F238E27FC236}">
                <a16:creationId xmlns:a16="http://schemas.microsoft.com/office/drawing/2014/main" xmlns="" id="{E992562A-89B1-3084-8342-EF9658AB5EE7}"/>
              </a:ext>
            </a:extLst>
          </p:cNvPr>
          <p:cNvSpPr txBox="1"/>
          <p:nvPr/>
        </p:nvSpPr>
        <p:spPr>
          <a:xfrm>
            <a:off x="535352" y="2164550"/>
            <a:ext cx="6254901" cy="504753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400" dirty="0">
                <a:solidFill>
                  <a:srgbClr val="333333"/>
                </a:solidFill>
                <a:latin typeface="Roboto"/>
                <a:ea typeface="Roboto"/>
                <a:cs typeface="Roboto"/>
              </a:rPr>
              <a:t>          Работа щелочной батарейки основана на окислительно-восстановительной реакции между цинком и диоксидом марганца. Корпусом элемента и по совместительству плюсовым контактом «+» является никелированный</a:t>
            </a:r>
            <a:r>
              <a:rPr lang="ru-RU" sz="1400" b="1" dirty="0">
                <a:solidFill>
                  <a:srgbClr val="333333"/>
                </a:solidFill>
                <a:latin typeface="Roboto"/>
                <a:ea typeface="Roboto"/>
                <a:cs typeface="Roboto"/>
              </a:rPr>
              <a:t> </a:t>
            </a:r>
            <a:r>
              <a:rPr lang="ru-RU" sz="1400" dirty="0">
                <a:solidFill>
                  <a:srgbClr val="333333"/>
                </a:solidFill>
                <a:latin typeface="Roboto"/>
                <a:ea typeface="Roboto"/>
                <a:cs typeface="Roboto"/>
              </a:rPr>
              <a:t>стальной стакан. Катодная паста представляет собой смесь диоксида марганца (</a:t>
            </a:r>
            <a:r>
              <a:rPr lang="af-ZA" sz="1400" dirty="0">
                <a:solidFill>
                  <a:srgbClr val="333333"/>
                </a:solidFill>
                <a:latin typeface="Roboto"/>
                <a:ea typeface="Roboto"/>
                <a:cs typeface="Roboto"/>
              </a:rPr>
              <a:t>MnO2) </a:t>
            </a:r>
            <a:r>
              <a:rPr lang="ru-RU" sz="1400" dirty="0">
                <a:solidFill>
                  <a:srgbClr val="333333"/>
                </a:solidFill>
                <a:latin typeface="Roboto"/>
                <a:ea typeface="Roboto"/>
                <a:cs typeface="Roboto"/>
              </a:rPr>
              <a:t>и графита. Анодная</a:t>
            </a:r>
            <a:r>
              <a:rPr lang="ru-RU" sz="1400" b="1" dirty="0">
                <a:solidFill>
                  <a:srgbClr val="333333"/>
                </a:solidFill>
                <a:latin typeface="Roboto"/>
                <a:ea typeface="Roboto"/>
                <a:cs typeface="Roboto"/>
              </a:rPr>
              <a:t> </a:t>
            </a:r>
            <a:r>
              <a:rPr lang="ru-RU" sz="1400" dirty="0">
                <a:solidFill>
                  <a:srgbClr val="333333"/>
                </a:solidFill>
                <a:latin typeface="Roboto"/>
                <a:ea typeface="Roboto"/>
                <a:cs typeface="Roboto"/>
              </a:rPr>
              <a:t>паста – это смесь цинкового порошка (</a:t>
            </a:r>
            <a:r>
              <a:rPr lang="af-ZA" sz="1400" dirty="0">
                <a:solidFill>
                  <a:srgbClr val="333333"/>
                </a:solidFill>
                <a:latin typeface="Roboto"/>
                <a:ea typeface="Roboto"/>
                <a:cs typeface="Roboto"/>
              </a:rPr>
              <a:t>Zn) </a:t>
            </a:r>
            <a:r>
              <a:rPr lang="ru-RU" sz="1400" dirty="0">
                <a:solidFill>
                  <a:srgbClr val="333333"/>
                </a:solidFill>
                <a:latin typeface="Roboto"/>
                <a:ea typeface="Roboto"/>
                <a:cs typeface="Roboto"/>
              </a:rPr>
              <a:t>и густого щелочного электролита . Анодная и катодная масса разделены сепаратором. Сепаратор разделяет реагенты, исключая их перемешивание и нейтрализацию заряда. Сепаратор также пропитан электролитом. Отрицательный потенциал снимается с латунного токосъемника, который окружён анодной пастой. Стальная тарелка контактирует с латунным стержнем – токосъёмником и является отрицательным контактом</a:t>
            </a:r>
            <a:endParaRPr lang="ru-RU" sz="1400" dirty="0">
              <a:solidFill>
                <a:srgbClr val="000000"/>
              </a:solidFill>
              <a:latin typeface="Calibri" panose="020F0502020204030204"/>
              <a:ea typeface="Roboto"/>
              <a:cs typeface="Calibri"/>
            </a:endParaRPr>
          </a:p>
          <a:p>
            <a:r>
              <a:rPr lang="ru-RU" sz="1400" dirty="0">
                <a:solidFill>
                  <a:srgbClr val="333333"/>
                </a:solidFill>
                <a:latin typeface="Roboto"/>
                <a:ea typeface="Roboto"/>
                <a:cs typeface="Roboto"/>
              </a:rPr>
              <a:t>элемента«</a:t>
            </a:r>
            <a:r>
              <a:rPr lang="ru-RU" sz="1400" b="1" dirty="0">
                <a:solidFill>
                  <a:srgbClr val="333333"/>
                </a:solidFill>
                <a:latin typeface="Roboto"/>
                <a:ea typeface="Roboto"/>
                <a:cs typeface="Roboto"/>
              </a:rPr>
              <a:t>—</a:t>
            </a:r>
            <a:r>
              <a:rPr lang="ru-RU" sz="1400" dirty="0">
                <a:solidFill>
                  <a:srgbClr val="333333"/>
                </a:solidFill>
                <a:latin typeface="Roboto"/>
                <a:ea typeface="Roboto"/>
                <a:cs typeface="Roboto"/>
              </a:rPr>
              <a:t>». Прокладка изолирует никелированный стальной стакан от стальной тарелки, препятствуя тем самым короткому замыканию. Кроме этого прокладка сдерживает давление газа, который в незначительном количестве образуется при химической реакции. Предохранительная мембрана служит для того, чтобы при чрезмерном давлении газа предотвратить взрыв батареи выпустив газ наружу. Как правило, это приводит к разгерметизации элемента и течи электролита. Протекший электролит, по сути, обычная щелочь. При попадании на контакты вызывает их коррозию, на одежду — разъедает ее, на руки — вплоть до ожога.</a:t>
            </a:r>
            <a:endParaRPr lang="ru-RU" sz="1400" dirty="0">
              <a:cs typeface="Calibri"/>
            </a:endParaRPr>
          </a:p>
        </p:txBody>
      </p:sp>
      <p:sp>
        <p:nvSpPr>
          <p:cNvPr id="9" name="TextBox 8">
            <a:extLst>
              <a:ext uri="{FF2B5EF4-FFF2-40B4-BE49-F238E27FC236}">
                <a16:creationId xmlns:a16="http://schemas.microsoft.com/office/drawing/2014/main" xmlns="" id="{A8EB278E-7FB3-56BD-E847-0B7466FE36E4}"/>
              </a:ext>
            </a:extLst>
          </p:cNvPr>
          <p:cNvSpPr txBox="1"/>
          <p:nvPr/>
        </p:nvSpPr>
        <p:spPr>
          <a:xfrm>
            <a:off x="2050601" y="9371228"/>
            <a:ext cx="2743199" cy="338554"/>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lgn="ctr"/>
            <a:r>
              <a:rPr lang="ru-RU" sz="1600">
                <a:cs typeface="Calibri"/>
              </a:rPr>
              <a:t>4</a:t>
            </a:r>
          </a:p>
        </p:txBody>
      </p:sp>
      <p:sp>
        <p:nvSpPr>
          <p:cNvPr id="2" name="TextBox 1">
            <a:extLst>
              <a:ext uri="{FF2B5EF4-FFF2-40B4-BE49-F238E27FC236}">
                <a16:creationId xmlns:a16="http://schemas.microsoft.com/office/drawing/2014/main" xmlns="" id="{8F3FE6D7-431A-6504-57C1-D327BB0E30E4}"/>
              </a:ext>
            </a:extLst>
          </p:cNvPr>
          <p:cNvSpPr txBox="1"/>
          <p:nvPr/>
        </p:nvSpPr>
        <p:spPr>
          <a:xfrm>
            <a:off x="560600" y="1196869"/>
            <a:ext cx="3213970"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lvl="1"/>
            <a:r>
              <a:rPr lang="ru-RU" sz="1600" dirty="0">
                <a:cs typeface="Calibri"/>
              </a:rPr>
              <a:t>Обыкновенная батарейка</a:t>
            </a:r>
            <a:endParaRPr lang="ru-RU">
              <a:cs typeface="Calibri" panose="020F0502020204030204"/>
            </a:endParaRPr>
          </a:p>
          <a:p>
            <a:pPr lvl="1"/>
            <a:endParaRPr lang="ru-RU" sz="1400" dirty="0">
              <a:cs typeface="Calibri"/>
            </a:endParaRPr>
          </a:p>
        </p:txBody>
      </p:sp>
      <p:sp>
        <p:nvSpPr>
          <p:cNvPr id="3" name="TextBox 2">
            <a:extLst>
              <a:ext uri="{FF2B5EF4-FFF2-40B4-BE49-F238E27FC236}">
                <a16:creationId xmlns:a16="http://schemas.microsoft.com/office/drawing/2014/main" xmlns="" id="{599744B0-C18F-4371-6814-AE134D552B8E}"/>
              </a:ext>
            </a:extLst>
          </p:cNvPr>
          <p:cNvSpPr txBox="1"/>
          <p:nvPr/>
        </p:nvSpPr>
        <p:spPr>
          <a:xfrm>
            <a:off x="534862" y="1400590"/>
            <a:ext cx="5771406" cy="104644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600" dirty="0">
                <a:cs typeface="Calibri"/>
              </a:rPr>
              <a:t> представляет собой некий источник электрического тока в котором несколько электрохимических элементов объединены между собой в пакет.</a:t>
            </a:r>
            <a:endParaRPr lang="ru-RU" sz="1600">
              <a:cs typeface="Calibri"/>
            </a:endParaRPr>
          </a:p>
          <a:p>
            <a:endParaRPr lang="ru-RU" sz="1400" dirty="0">
              <a:cs typeface="Calibri"/>
            </a:endParaRPr>
          </a:p>
        </p:txBody>
      </p:sp>
    </p:spTree>
    <p:extLst>
      <p:ext uri="{BB962C8B-B14F-4D97-AF65-F5344CB8AC3E}">
        <p14:creationId xmlns:p14="http://schemas.microsoft.com/office/powerpoint/2010/main" val="4028927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755C7539-325C-5387-F700-F9B71B7FD143}"/>
              </a:ext>
            </a:extLst>
          </p:cNvPr>
          <p:cNvSpPr txBox="1"/>
          <p:nvPr/>
        </p:nvSpPr>
        <p:spPr>
          <a:xfrm>
            <a:off x="1482295" y="560235"/>
            <a:ext cx="3888319" cy="369332"/>
          </a:xfrm>
          <a:prstGeom prst="rect">
            <a:avLst/>
          </a:prstGeom>
          <a:noFill/>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r>
              <a:rPr lang="ru-RU" b="1">
                <a:cs typeface="Calibri"/>
              </a:rPr>
              <a:t>Первая батарейка.</a:t>
            </a:r>
            <a:r>
              <a:rPr lang="ru-RU">
                <a:cs typeface="Calibri"/>
              </a:rPr>
              <a:t> (Приложение №2)</a:t>
            </a:r>
            <a:endParaRPr lang="ru-RU"/>
          </a:p>
        </p:txBody>
      </p:sp>
      <p:sp>
        <p:nvSpPr>
          <p:cNvPr id="5" name="TextBox 4">
            <a:extLst>
              <a:ext uri="{FF2B5EF4-FFF2-40B4-BE49-F238E27FC236}">
                <a16:creationId xmlns:a16="http://schemas.microsoft.com/office/drawing/2014/main" xmlns="" id="{2A87C7D0-3561-2C48-2CBD-EF6F0D2259C2}"/>
              </a:ext>
            </a:extLst>
          </p:cNvPr>
          <p:cNvSpPr txBox="1"/>
          <p:nvPr/>
        </p:nvSpPr>
        <p:spPr>
          <a:xfrm>
            <a:off x="611547" y="1324195"/>
            <a:ext cx="5685343" cy="504753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600" dirty="0">
                <a:ea typeface="+mn-lt"/>
                <a:cs typeface="+mn-lt"/>
              </a:rPr>
              <a:t>           После серии испытаний, навеянных опытом </a:t>
            </a:r>
            <a:r>
              <a:rPr lang="ru-RU" sz="1600" dirty="0" err="1">
                <a:ea typeface="+mn-lt"/>
                <a:cs typeface="+mn-lt"/>
              </a:rPr>
              <a:t>Гальвани</a:t>
            </a:r>
            <a:r>
              <a:rPr lang="ru-RU" sz="1600" dirty="0">
                <a:ea typeface="+mn-lt"/>
                <a:cs typeface="+mn-lt"/>
              </a:rPr>
              <a:t>, он пришел к выводу: лягушка либо любое другое животное не дергается, если соприкасается с предметами из одного металла. Но стоит взять разные металлические пластины — эффект на лицо. Вольта сконструировал свою башню из пластин и доказал, что в тканях животного ток не появляется сам по себе. Он зарождается между металлами за счет химической реакции.</a:t>
            </a:r>
            <a:endParaRPr lang="ru-RU" sz="1600" dirty="0">
              <a:cs typeface="Calibri"/>
            </a:endParaRPr>
          </a:p>
          <a:p>
            <a:r>
              <a:rPr lang="ru-RU" sz="1600" dirty="0">
                <a:ea typeface="+mn-lt"/>
                <a:cs typeface="+mn-lt"/>
              </a:rPr>
              <a:t>           В 1800 году Алессандро Вольта изобрел первую батарейку. Точнее, это был первый аккумулятор, вошедший в историю как вольтов столб.</a:t>
            </a:r>
            <a:endParaRPr lang="ru-RU" sz="1600" dirty="0">
              <a:cs typeface="Calibri"/>
            </a:endParaRPr>
          </a:p>
          <a:p>
            <a:r>
              <a:rPr lang="ru-RU" sz="1600" dirty="0">
                <a:ea typeface="+mn-lt"/>
                <a:cs typeface="+mn-lt"/>
              </a:rPr>
              <a:t>Конструкция представляла собой цилиндр, внутри которого размещались пластины из цинка и меди. Сосуд заполнялся электролитом — смесью рассола с уксусом. Металлы лежали поочередно, не касаясь один другого. Благодаря химической реакции начинало вырабатываться электричество. Достоинство изобретения итальянца заключалось в том, что в столбе получался малый ток, в отличие от прошлых экспериментов. Теперь силой тока удавалось управлять.</a:t>
            </a:r>
            <a:endParaRPr lang="ru-RU" sz="1600" dirty="0">
              <a:cs typeface="Calibri"/>
            </a:endParaRPr>
          </a:p>
          <a:p>
            <a:pPr algn="l"/>
            <a:endParaRPr lang="ru-RU" dirty="0">
              <a:cs typeface="Calibri"/>
            </a:endParaRPr>
          </a:p>
        </p:txBody>
      </p:sp>
      <p:sp>
        <p:nvSpPr>
          <p:cNvPr id="6" name="TextBox 5">
            <a:extLst>
              <a:ext uri="{FF2B5EF4-FFF2-40B4-BE49-F238E27FC236}">
                <a16:creationId xmlns:a16="http://schemas.microsoft.com/office/drawing/2014/main" xmlns="" id="{C0F41BDA-F0C9-3D87-4AFF-15B13E7D06DA}"/>
              </a:ext>
            </a:extLst>
          </p:cNvPr>
          <p:cNvSpPr txBox="1"/>
          <p:nvPr/>
        </p:nvSpPr>
        <p:spPr>
          <a:xfrm>
            <a:off x="3301764" y="9326665"/>
            <a:ext cx="262105"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600">
                <a:cs typeface="Calibri"/>
              </a:rPr>
              <a:t>5</a:t>
            </a:r>
            <a:endParaRPr lang="ru-RU" sz="1600"/>
          </a:p>
        </p:txBody>
      </p:sp>
    </p:spTree>
    <p:extLst>
      <p:ext uri="{BB962C8B-B14F-4D97-AF65-F5344CB8AC3E}">
        <p14:creationId xmlns:p14="http://schemas.microsoft.com/office/powerpoint/2010/main" val="42110018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5762355C-E966-99E1-073F-C857042F1053}"/>
              </a:ext>
            </a:extLst>
          </p:cNvPr>
          <p:cNvSpPr txBox="1"/>
          <p:nvPr/>
        </p:nvSpPr>
        <p:spPr>
          <a:xfrm>
            <a:off x="330813" y="662097"/>
            <a:ext cx="620400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b="1">
                <a:cs typeface="Calibri"/>
              </a:rPr>
              <a:t>Изготовление лимонной батарейки.</a:t>
            </a:r>
            <a:r>
              <a:rPr lang="ru-RU">
                <a:cs typeface="Calibri"/>
              </a:rPr>
              <a:t> (Приложение №3)</a:t>
            </a:r>
          </a:p>
        </p:txBody>
      </p:sp>
      <p:sp>
        <p:nvSpPr>
          <p:cNvPr id="5" name="TextBox 4">
            <a:extLst>
              <a:ext uri="{FF2B5EF4-FFF2-40B4-BE49-F238E27FC236}">
                <a16:creationId xmlns:a16="http://schemas.microsoft.com/office/drawing/2014/main" xmlns="" id="{62A531D2-B407-291C-5AD5-B46F097FEDF9}"/>
              </a:ext>
            </a:extLst>
          </p:cNvPr>
          <p:cNvSpPr txBox="1"/>
          <p:nvPr/>
        </p:nvSpPr>
        <p:spPr>
          <a:xfrm>
            <a:off x="331294" y="1387858"/>
            <a:ext cx="3850147" cy="63709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700" dirty="0">
                <a:cs typeface="Calibri"/>
              </a:rPr>
              <a:t>          Гуляя по сети интернет, я наткнулся на пару версий для изготовления батареек в домашних условиях.</a:t>
            </a:r>
          </a:p>
          <a:p>
            <a:r>
              <a:rPr lang="ru-RU" sz="1700" dirty="0">
                <a:cs typeface="Calibri"/>
              </a:rPr>
              <a:t>          Одна из таких - лимонная батарейка.</a:t>
            </a:r>
          </a:p>
          <a:p>
            <a:r>
              <a:rPr lang="ru-RU" sz="1700" dirty="0">
                <a:cs typeface="Calibri"/>
              </a:rPr>
              <a:t>          1 шаг для изготовления этой батареи:</a:t>
            </a:r>
          </a:p>
          <a:p>
            <a:r>
              <a:rPr lang="ru-RU" sz="1700" dirty="0">
                <a:cs typeface="Calibri"/>
              </a:rPr>
              <a:t>Лимон нужно поделить на 4 части, после нужно взять шурупы либо болты. У меня были шурупы(желтый цинк).</a:t>
            </a:r>
          </a:p>
          <a:p>
            <a:r>
              <a:rPr lang="ru-RU" sz="1700" dirty="0">
                <a:cs typeface="Calibri"/>
              </a:rPr>
              <a:t>Далее нужно обмотать 3 (в моем случае шурупа) медной проволокой. После возьмите отдельно 1 шуруп и кусок медной проволоки. Потом воткните каждый шуруп в части лимона, после попарно соедините каждую проволоку, обмотанную на шуруп к каждой части лимона. И осталось лишь воткнуть отдельно взятый нами шуруп и проволоку. Вот и все, лимонная батарейка готова. Теперь можно измерить мощность электрического тока этой батарейки.</a:t>
            </a:r>
          </a:p>
        </p:txBody>
      </p:sp>
      <p:sp>
        <p:nvSpPr>
          <p:cNvPr id="6" name="TextBox 5">
            <a:extLst>
              <a:ext uri="{FF2B5EF4-FFF2-40B4-BE49-F238E27FC236}">
                <a16:creationId xmlns:a16="http://schemas.microsoft.com/office/drawing/2014/main" xmlns="" id="{3EA0001C-A228-0CBE-3491-F3607529CF62}"/>
              </a:ext>
            </a:extLst>
          </p:cNvPr>
          <p:cNvSpPr txBox="1"/>
          <p:nvPr/>
        </p:nvSpPr>
        <p:spPr>
          <a:xfrm>
            <a:off x="3276317" y="9256634"/>
            <a:ext cx="30027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600">
                <a:cs typeface="Calibri"/>
              </a:rPr>
              <a:t>6</a:t>
            </a:r>
            <a:endParaRPr lang="ru-RU" sz="1600"/>
          </a:p>
        </p:txBody>
      </p:sp>
    </p:spTree>
    <p:extLst>
      <p:ext uri="{BB962C8B-B14F-4D97-AF65-F5344CB8AC3E}">
        <p14:creationId xmlns:p14="http://schemas.microsoft.com/office/powerpoint/2010/main" val="3164780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6CBEC7BB-8F66-1570-8FF1-D548C020E23F}"/>
              </a:ext>
            </a:extLst>
          </p:cNvPr>
          <p:cNvSpPr txBox="1"/>
          <p:nvPr/>
        </p:nvSpPr>
        <p:spPr>
          <a:xfrm>
            <a:off x="-24628" y="840355"/>
            <a:ext cx="6903802"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b="1">
                <a:cs typeface="Calibri"/>
              </a:rPr>
              <a:t>Изготовление батарейки из грифеля карандаша.</a:t>
            </a:r>
            <a:r>
              <a:rPr lang="ru-RU">
                <a:cs typeface="Calibri"/>
              </a:rPr>
              <a:t> (Приложение №4)</a:t>
            </a:r>
            <a:endParaRPr lang="ru-RU"/>
          </a:p>
        </p:txBody>
      </p:sp>
      <p:sp>
        <p:nvSpPr>
          <p:cNvPr id="5" name="TextBox 4">
            <a:extLst>
              <a:ext uri="{FF2B5EF4-FFF2-40B4-BE49-F238E27FC236}">
                <a16:creationId xmlns:a16="http://schemas.microsoft.com/office/drawing/2014/main" xmlns="" id="{B19E190F-3440-EBEE-7A44-DB5DD865F178}"/>
              </a:ext>
            </a:extLst>
          </p:cNvPr>
          <p:cNvSpPr txBox="1"/>
          <p:nvPr/>
        </p:nvSpPr>
        <p:spPr>
          <a:xfrm>
            <a:off x="458266" y="1693441"/>
            <a:ext cx="3646571" cy="584775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700" dirty="0">
                <a:cs typeface="Calibri"/>
              </a:rPr>
              <a:t>          Для изготовления этой батарейки потребуется извлечь 4 части грифеля из карандаша (примерно 3,5 см). После каждый грифель нужно обмотать туалетной бумагой либо бумажной салфеткой и сверху еще фольгой. Фольга должна подходить по размеру к грифелю а бумага чуть больше фольги. Далее нам нужно сделать иголочки из фольги к каждому грифелю. Эти иголочки нужно прикрепить к грифелям и скрепить все обычной ниткой. Скрепляем все грифели иголочками друг друга, завязывая их к концам грифеля друг друга.  И последнее что нужно сделать, чтобы батарея заработала, это пропитать всю бумагу уксусным либо солевым раствором. Однако главное не переборщить, т.к. в может случиться замыкание.</a:t>
            </a:r>
          </a:p>
        </p:txBody>
      </p:sp>
      <p:sp>
        <p:nvSpPr>
          <p:cNvPr id="6" name="TextBox 5">
            <a:extLst>
              <a:ext uri="{FF2B5EF4-FFF2-40B4-BE49-F238E27FC236}">
                <a16:creationId xmlns:a16="http://schemas.microsoft.com/office/drawing/2014/main" xmlns="" id="{5C69AFF6-F539-6814-F7F7-3DCEA94F1DDA}"/>
              </a:ext>
            </a:extLst>
          </p:cNvPr>
          <p:cNvSpPr txBox="1"/>
          <p:nvPr/>
        </p:nvSpPr>
        <p:spPr>
          <a:xfrm>
            <a:off x="3282679" y="9294833"/>
            <a:ext cx="28755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600">
                <a:cs typeface="Calibri"/>
              </a:rPr>
              <a:t>7</a:t>
            </a:r>
          </a:p>
        </p:txBody>
      </p:sp>
    </p:spTree>
    <p:extLst>
      <p:ext uri="{BB962C8B-B14F-4D97-AF65-F5344CB8AC3E}">
        <p14:creationId xmlns:p14="http://schemas.microsoft.com/office/powerpoint/2010/main" val="8740467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117917FC-23B6-1198-044A-0A635F00E2B8}"/>
              </a:ext>
            </a:extLst>
          </p:cNvPr>
          <p:cNvSpPr txBox="1"/>
          <p:nvPr/>
        </p:nvSpPr>
        <p:spPr>
          <a:xfrm>
            <a:off x="2500180" y="534771"/>
            <a:ext cx="185255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b="1">
                <a:ea typeface="+mn-lt"/>
                <a:cs typeface="+mn-lt"/>
              </a:rPr>
              <a:t>III. Заключение</a:t>
            </a:r>
            <a:endParaRPr lang="ru-RU" b="1"/>
          </a:p>
        </p:txBody>
      </p:sp>
      <p:sp>
        <p:nvSpPr>
          <p:cNvPr id="5" name="TextBox 4">
            <a:extLst>
              <a:ext uri="{FF2B5EF4-FFF2-40B4-BE49-F238E27FC236}">
                <a16:creationId xmlns:a16="http://schemas.microsoft.com/office/drawing/2014/main" xmlns="" id="{77D3CBAC-FB2B-6259-A2CE-1879DB2AAE02}"/>
              </a:ext>
            </a:extLst>
          </p:cNvPr>
          <p:cNvSpPr txBox="1"/>
          <p:nvPr/>
        </p:nvSpPr>
        <p:spPr>
          <a:xfrm>
            <a:off x="522257" y="1235067"/>
            <a:ext cx="3468442" cy="60170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750" dirty="0">
                <a:cs typeface="Calibri"/>
              </a:rPr>
              <a:t>          По теме исследования я изучил необходимую литературу, а также проанализировал опыт ученых.</a:t>
            </a:r>
          </a:p>
          <a:p>
            <a:r>
              <a:rPr lang="ru-RU" sz="1750" dirty="0">
                <a:cs typeface="Calibri"/>
              </a:rPr>
              <a:t>          Я провел свои собственные исследования по изготовлению батарейки в домашних условиях.</a:t>
            </a:r>
          </a:p>
          <a:p>
            <a:r>
              <a:rPr lang="ru-RU" sz="1750" dirty="0">
                <a:cs typeface="Calibri"/>
              </a:rPr>
              <a:t>И могу с уверенностью сказать, что эти самодельные батарейки не являются полноценной заменой современной батарейки. Однако при отсутствии электричества, просто как для интереса или проекта можно попробовать ее сделать, конечно при наличии всех необходимых материалов под рукой.</a:t>
            </a:r>
          </a:p>
          <a:p>
            <a:r>
              <a:rPr lang="ru-RU" sz="1750" dirty="0">
                <a:cs typeface="Calibri"/>
              </a:rPr>
              <a:t>Просто величина самодельных батареек вечно колеблется и ее нельзя точно подогнать. Также не выйдет использовать такие батарейки долго.</a:t>
            </a:r>
          </a:p>
        </p:txBody>
      </p:sp>
      <p:sp>
        <p:nvSpPr>
          <p:cNvPr id="6" name="TextBox 5">
            <a:extLst>
              <a:ext uri="{FF2B5EF4-FFF2-40B4-BE49-F238E27FC236}">
                <a16:creationId xmlns:a16="http://schemas.microsoft.com/office/drawing/2014/main" xmlns="" id="{738564FF-B10A-7732-1920-4FD1F8BB7A1B}"/>
              </a:ext>
            </a:extLst>
          </p:cNvPr>
          <p:cNvSpPr txBox="1"/>
          <p:nvPr/>
        </p:nvSpPr>
        <p:spPr>
          <a:xfrm>
            <a:off x="3276317" y="9231169"/>
            <a:ext cx="30027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600">
                <a:cs typeface="Calibri"/>
              </a:rPr>
              <a:t>8</a:t>
            </a:r>
            <a:endParaRPr lang="ru-RU" sz="1600"/>
          </a:p>
        </p:txBody>
      </p:sp>
    </p:spTree>
    <p:extLst>
      <p:ext uri="{BB962C8B-B14F-4D97-AF65-F5344CB8AC3E}">
        <p14:creationId xmlns:p14="http://schemas.microsoft.com/office/powerpoint/2010/main" val="1141822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xmlns="" id="{27331D01-C8AA-49BE-0E63-F37EB990E870}"/>
              </a:ext>
            </a:extLst>
          </p:cNvPr>
          <p:cNvSpPr txBox="1"/>
          <p:nvPr/>
        </p:nvSpPr>
        <p:spPr>
          <a:xfrm>
            <a:off x="2551074" y="331048"/>
            <a:ext cx="1750762" cy="3820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b="1" err="1">
                <a:ea typeface="+mn-lt"/>
                <a:cs typeface="+mn-lt"/>
              </a:rPr>
              <a:t>IV.Приложения</a:t>
            </a:r>
            <a:endParaRPr lang="ru-RU" b="1" err="1"/>
          </a:p>
        </p:txBody>
      </p:sp>
      <p:sp>
        <p:nvSpPr>
          <p:cNvPr id="5" name="TextBox 4">
            <a:extLst>
              <a:ext uri="{FF2B5EF4-FFF2-40B4-BE49-F238E27FC236}">
                <a16:creationId xmlns:a16="http://schemas.microsoft.com/office/drawing/2014/main" xmlns="" id="{73A556FD-2384-EB65-B01E-201077A33543}"/>
              </a:ext>
            </a:extLst>
          </p:cNvPr>
          <p:cNvSpPr txBox="1"/>
          <p:nvPr/>
        </p:nvSpPr>
        <p:spPr>
          <a:xfrm>
            <a:off x="4621959" y="1120472"/>
            <a:ext cx="2743199" cy="3539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ru-RU" sz="1700">
                <a:cs typeface="Calibri"/>
              </a:rPr>
              <a:t>Приложение № 1</a:t>
            </a:r>
            <a:endParaRPr lang="ru-RU" sz="1700"/>
          </a:p>
        </p:txBody>
      </p:sp>
      <p:pic>
        <p:nvPicPr>
          <p:cNvPr id="6" name="Рисунок 6">
            <a:extLst>
              <a:ext uri="{FF2B5EF4-FFF2-40B4-BE49-F238E27FC236}">
                <a16:creationId xmlns:a16="http://schemas.microsoft.com/office/drawing/2014/main" xmlns="" id="{441DBB30-79F8-63E5-F9DC-7A67183554DC}"/>
              </a:ext>
            </a:extLst>
          </p:cNvPr>
          <p:cNvPicPr>
            <a:picLocks noChangeAspect="1"/>
          </p:cNvPicPr>
          <p:nvPr/>
        </p:nvPicPr>
        <p:blipFill>
          <a:blip r:embed="rId2"/>
          <a:stretch>
            <a:fillRect/>
          </a:stretch>
        </p:blipFill>
        <p:spPr>
          <a:xfrm>
            <a:off x="465487" y="2387578"/>
            <a:ext cx="6011198" cy="5436427"/>
          </a:xfrm>
          <a:prstGeom prst="rect">
            <a:avLst/>
          </a:prstGeom>
        </p:spPr>
      </p:pic>
      <p:sp>
        <p:nvSpPr>
          <p:cNvPr id="7" name="TextBox 6">
            <a:extLst>
              <a:ext uri="{FF2B5EF4-FFF2-40B4-BE49-F238E27FC236}">
                <a16:creationId xmlns:a16="http://schemas.microsoft.com/office/drawing/2014/main" xmlns="" id="{CA5FEA5B-D5B2-E75A-19EB-E87E3F9CB18F}"/>
              </a:ext>
            </a:extLst>
          </p:cNvPr>
          <p:cNvSpPr txBox="1"/>
          <p:nvPr/>
        </p:nvSpPr>
        <p:spPr>
          <a:xfrm>
            <a:off x="3276317" y="9256635"/>
            <a:ext cx="30027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ru-RU" sz="1600">
                <a:cs typeface="Calibri"/>
              </a:rPr>
              <a:t>9</a:t>
            </a:r>
            <a:endParaRPr lang="ru-RU" sz="1600"/>
          </a:p>
        </p:txBody>
      </p:sp>
    </p:spTree>
    <p:extLst>
      <p:ext uri="{BB962C8B-B14F-4D97-AF65-F5344CB8AC3E}">
        <p14:creationId xmlns:p14="http://schemas.microsoft.com/office/powerpoint/2010/main" val="2802697001"/>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166</Words>
  <Application>Microsoft Office PowerPoint</Application>
  <PresentationFormat>Лист A4 (210x297 мм)</PresentationFormat>
  <Paragraphs>78</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Calibri Light</vt:lpstr>
      <vt:lpstr>Roboto</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
  <cp:lastModifiedBy>Школа 1</cp:lastModifiedBy>
  <cp:revision>113</cp:revision>
  <dcterms:created xsi:type="dcterms:W3CDTF">2023-01-18T17:32:32Z</dcterms:created>
  <dcterms:modified xsi:type="dcterms:W3CDTF">2023-01-20T09:07:18Z</dcterms:modified>
</cp:coreProperties>
</file>