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2" r:id="rId4"/>
  </p:sldIdLst>
  <p:sldSz cx="12192000" cy="6858000"/>
  <p:notesSz cx="6770688" cy="99028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706" y="-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317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30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380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825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252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787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736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555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3043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063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291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17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026293-5E75-4B0E-BF8D-15A735D6838E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8A315C-0589-4049-96DC-9A66AAE1DB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8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chemeClr val="accent1">
                <a:lumMod val="20000"/>
                <a:lumOff val="80000"/>
              </a:schemeClr>
            </a:outerShdw>
          </a:effectLst>
        </p:spPr>
      </p:pic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alt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Билет </a:t>
            </a:r>
            <a:r>
              <a:rPr lang="ru-RU" alt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№3.</a:t>
            </a:r>
            <a:endParaRPr lang="ru-RU" alt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4678" y="2753673"/>
            <a:ext cx="10515600" cy="4351338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 Расскажи об облицовочных (плиточных) работах, о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назначении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облицовочных покрытий, о видах плиток.</a:t>
            </a:r>
          </a:p>
          <a:p>
            <a:pPr>
              <a:buNone/>
            </a:pP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Расскажи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правилах безопасной работы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плиточника.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 </a:t>
            </a:r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Расскажи о дисциплине труда.</a:t>
            </a:r>
            <a:endParaRPr lang="ru-RU" alt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433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5510971"/>
              </p:ext>
            </p:extLst>
          </p:nvPr>
        </p:nvGraphicFramePr>
        <p:xfrm>
          <a:off x="1015712" y="819016"/>
          <a:ext cx="11176288" cy="594213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5102"/>
                <a:gridCol w="433209"/>
                <a:gridCol w="826729"/>
                <a:gridCol w="1928961"/>
                <a:gridCol w="957819"/>
                <a:gridCol w="1202928"/>
                <a:gridCol w="255363"/>
                <a:gridCol w="671796"/>
                <a:gridCol w="538653"/>
                <a:gridCol w="2125728"/>
              </a:tblGrid>
              <a:tr h="267627">
                <a:tc gridSpan="10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33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Облицовочные работы – это…</a:t>
                      </a:r>
                      <a:endParaRPr lang="ru-RU" sz="2000" b="1" dirty="0">
                        <a:solidFill>
                          <a:srgbClr val="0033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730">
                <a:tc gridSpan="10"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Облицовочные работы выполняют следующие функции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0205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Защитные -…</a:t>
                      </a: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Санитарно</a:t>
                      </a: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гигиенические-…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Декоративные…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730">
                <a:tc gridSpan="10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Облицовочные</a:t>
                      </a:r>
                      <a:r>
                        <a:rPr lang="ru-RU" sz="2000" b="1" kern="1200" baseline="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работы </a:t>
                      </a:r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подразделяются: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7730">
                <a:tc gridSpan="4"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условиям выполнения 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 расположению конструкций 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86348">
                <a:tc gridSpan="2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2018">
                <a:tc gridSpan="10">
                  <a:txBody>
                    <a:bodyPr/>
                    <a:lstStyle/>
                    <a:p>
                      <a:pPr algn="ctr"/>
                      <a:r>
                        <a:rPr lang="ru-RU" sz="2000" b="1" kern="1200" dirty="0" smtClean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Облицовка поверхностей состоит из трех элементов: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0885">
                <a:tc gridSpan="3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- это…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                -это...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 - это…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7730">
                <a:tc gridSpan="10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0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Выбор облицовки зависит…            </a:t>
                      </a:r>
                      <a:endParaRPr lang="ru-RU" sz="2000" b="1" dirty="0" smtClean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48479">
                <a:tc gridSpan="10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Виды плиток</a:t>
                      </a:r>
                      <a:endParaRPr lang="ru-RU" sz="2000" b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699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форме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цвету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материалу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назначению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730">
                <a:tc gridSpan="10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000" b="1" dirty="0" smtClean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 началу облицовочных работ должны быть закончены: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74852">
                <a:tc gridSpan="3">
                  <a:txBody>
                    <a:bodyPr/>
                    <a:lstStyle/>
                    <a:p>
                      <a:pPr algn="ctr"/>
                      <a:r>
                        <a:rPr lang="ru-RU" alt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все общестроительные работы…. 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все специальные работы …</a:t>
                      </a: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alt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должны быть </a:t>
                      </a:r>
                    </a:p>
                    <a:p>
                      <a:pPr algn="l"/>
                      <a:r>
                        <a:rPr lang="ru-RU" alt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подготовлены…</a:t>
                      </a:r>
                      <a:r>
                        <a:rPr lang="ru-RU" altLang="ru-RU" sz="18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установлены.. </a:t>
                      </a:r>
                      <a:r>
                        <a:rPr lang="ru-RU" altLang="ru-RU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смонтированы…</a:t>
                      </a: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98649" y="-11981"/>
            <a:ext cx="129441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Расскажи об облицовочных  (плиточных) работах, 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назначении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облицовочных покрытий, о видах плиток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52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87972" y="256445"/>
            <a:ext cx="11327641" cy="8509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alt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</a:t>
            </a:r>
            <a:r>
              <a:rPr lang="ru-RU" alt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alt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 труда,  основные  виды поощрений и наказаний,  порядок применения дисциплинарных взысканий. </a:t>
            </a:r>
            <a:br>
              <a:rPr lang="ru-RU" alt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b="1" dirty="0"/>
              <a:t> 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3719514" y="987497"/>
            <a:ext cx="4897437" cy="503237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Дисциплина </a:t>
            </a:r>
            <a:r>
              <a:rPr lang="ru-RU" alt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 – это…</a:t>
            </a:r>
            <a:endParaRPr lang="ru-RU" alt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4" name="Rectangle 6"/>
          <p:cNvSpPr>
            <a:spLocks noChangeArrowheads="1"/>
          </p:cNvSpPr>
          <p:nvPr/>
        </p:nvSpPr>
        <p:spPr bwMode="auto">
          <a:xfrm>
            <a:off x="1819535" y="2632410"/>
            <a:ext cx="2736850" cy="5762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5365" name="Rectangle 7"/>
          <p:cNvSpPr>
            <a:spLocks noChangeArrowheads="1"/>
          </p:cNvSpPr>
          <p:nvPr/>
        </p:nvSpPr>
        <p:spPr bwMode="auto">
          <a:xfrm>
            <a:off x="1819535" y="3313012"/>
            <a:ext cx="2722850" cy="5762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Режим труда и</a:t>
            </a:r>
          </a:p>
          <a:p>
            <a:pPr algn="ctr"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отдыха</a:t>
            </a:r>
          </a:p>
        </p:txBody>
      </p:sp>
      <p:sp>
        <p:nvSpPr>
          <p:cNvPr id="15366" name="Rectangle 8"/>
          <p:cNvSpPr>
            <a:spLocks noChangeArrowheads="1"/>
          </p:cNvSpPr>
          <p:nvPr/>
        </p:nvSpPr>
        <p:spPr bwMode="auto">
          <a:xfrm>
            <a:off x="6533746" y="2698206"/>
            <a:ext cx="2592388" cy="57626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Поощрения и </a:t>
            </a:r>
          </a:p>
          <a:p>
            <a:pPr algn="ctr"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взыскания</a:t>
            </a:r>
          </a:p>
        </p:txBody>
      </p:sp>
      <p:sp>
        <p:nvSpPr>
          <p:cNvPr id="15367" name="Rectangle 11"/>
          <p:cNvSpPr>
            <a:spLocks noChangeArrowheads="1"/>
          </p:cNvSpPr>
          <p:nvPr/>
        </p:nvSpPr>
        <p:spPr bwMode="auto">
          <a:xfrm>
            <a:off x="3683794" y="1806577"/>
            <a:ext cx="4968875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условий</a:t>
            </a:r>
          </a:p>
        </p:txBody>
      </p:sp>
      <p:sp>
        <p:nvSpPr>
          <p:cNvPr id="15368" name="Text Box 13"/>
          <p:cNvSpPr txBox="1">
            <a:spLocks noChangeArrowheads="1"/>
          </p:cNvSpPr>
          <p:nvPr/>
        </p:nvSpPr>
        <p:spPr bwMode="auto">
          <a:xfrm>
            <a:off x="1847851" y="2712620"/>
            <a:ext cx="268228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Трудового договора</a:t>
            </a:r>
          </a:p>
        </p:txBody>
      </p:sp>
      <p:sp>
        <p:nvSpPr>
          <p:cNvPr id="15369" name="Rectangle 16"/>
          <p:cNvSpPr>
            <a:spLocks noChangeArrowheads="1"/>
          </p:cNvSpPr>
          <p:nvPr/>
        </p:nvSpPr>
        <p:spPr bwMode="auto">
          <a:xfrm>
            <a:off x="1847851" y="4352725"/>
            <a:ext cx="2519363" cy="2317951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1 - …</a:t>
            </a:r>
          </a:p>
          <a:p>
            <a:pPr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2 - …</a:t>
            </a:r>
          </a:p>
          <a:p>
            <a:pPr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3 - …</a:t>
            </a:r>
          </a:p>
          <a:p>
            <a:pPr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4 - …</a:t>
            </a:r>
          </a:p>
          <a:p>
            <a:pPr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5 - …</a:t>
            </a:r>
          </a:p>
          <a:p>
            <a:pPr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6 - …</a:t>
            </a:r>
          </a:p>
        </p:txBody>
      </p:sp>
      <p:sp>
        <p:nvSpPr>
          <p:cNvPr id="15370" name="Rectangle 19"/>
          <p:cNvSpPr>
            <a:spLocks noChangeArrowheads="1"/>
          </p:cNvSpPr>
          <p:nvPr/>
        </p:nvSpPr>
        <p:spPr bwMode="auto">
          <a:xfrm>
            <a:off x="5159413" y="3649296"/>
            <a:ext cx="2592388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Поощрения</a:t>
            </a:r>
          </a:p>
        </p:txBody>
      </p:sp>
      <p:sp>
        <p:nvSpPr>
          <p:cNvPr id="15371" name="Rectangle 21"/>
          <p:cNvSpPr>
            <a:spLocks noChangeArrowheads="1"/>
          </p:cNvSpPr>
          <p:nvPr/>
        </p:nvSpPr>
        <p:spPr bwMode="auto">
          <a:xfrm>
            <a:off x="7859714" y="3648102"/>
            <a:ext cx="2592387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sz="2000" b="1"/>
          </a:p>
        </p:txBody>
      </p:sp>
      <p:sp>
        <p:nvSpPr>
          <p:cNvPr id="15372" name="Rectangle 22"/>
          <p:cNvSpPr>
            <a:spLocks noChangeArrowheads="1"/>
          </p:cNvSpPr>
          <p:nvPr/>
        </p:nvSpPr>
        <p:spPr bwMode="auto">
          <a:xfrm>
            <a:off x="7859713" y="4352725"/>
            <a:ext cx="2592388" cy="7207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 b="1"/>
          </a:p>
        </p:txBody>
      </p:sp>
      <p:sp>
        <p:nvSpPr>
          <p:cNvPr id="15373" name="Text Box 25"/>
          <p:cNvSpPr txBox="1">
            <a:spLocks noChangeArrowheads="1"/>
          </p:cNvSpPr>
          <p:nvPr/>
        </p:nvSpPr>
        <p:spPr bwMode="auto">
          <a:xfrm>
            <a:off x="7824788" y="4797426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5374" name="Text Box 26"/>
          <p:cNvSpPr txBox="1">
            <a:spLocks noChangeArrowheads="1"/>
          </p:cNvSpPr>
          <p:nvPr/>
        </p:nvSpPr>
        <p:spPr bwMode="auto">
          <a:xfrm>
            <a:off x="8080804" y="3721158"/>
            <a:ext cx="22486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Взыскания 1. 2. 3.</a:t>
            </a:r>
            <a:endParaRPr lang="ru-RU" alt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75" name="Text Box 27"/>
          <p:cNvSpPr txBox="1">
            <a:spLocks noChangeArrowheads="1"/>
          </p:cNvSpPr>
          <p:nvPr/>
        </p:nvSpPr>
        <p:spPr bwMode="auto">
          <a:xfrm>
            <a:off x="7896225" y="4508500"/>
            <a:ext cx="261778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Порядок применения</a:t>
            </a:r>
          </a:p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взысканий</a:t>
            </a:r>
          </a:p>
        </p:txBody>
      </p:sp>
      <p:sp>
        <p:nvSpPr>
          <p:cNvPr id="15376" name="Rectangle 28"/>
          <p:cNvSpPr>
            <a:spLocks noChangeArrowheads="1"/>
          </p:cNvSpPr>
          <p:nvPr/>
        </p:nvSpPr>
        <p:spPr bwMode="auto">
          <a:xfrm>
            <a:off x="7859713" y="5354508"/>
            <a:ext cx="2613025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Снятие взыскания</a:t>
            </a:r>
          </a:p>
        </p:txBody>
      </p:sp>
      <p:sp>
        <p:nvSpPr>
          <p:cNvPr id="15377" name="Rectangle 29"/>
          <p:cNvSpPr>
            <a:spLocks noChangeArrowheads="1"/>
          </p:cNvSpPr>
          <p:nvPr/>
        </p:nvSpPr>
        <p:spPr bwMode="auto">
          <a:xfrm>
            <a:off x="7808913" y="6148295"/>
            <a:ext cx="2663825" cy="50482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Отстранение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работы</a:t>
            </a:r>
          </a:p>
        </p:txBody>
      </p:sp>
      <p:sp>
        <p:nvSpPr>
          <p:cNvPr id="15378" name="Rectangle 32"/>
          <p:cNvSpPr>
            <a:spLocks noChangeArrowheads="1"/>
          </p:cNvSpPr>
          <p:nvPr/>
        </p:nvSpPr>
        <p:spPr bwMode="auto">
          <a:xfrm>
            <a:off x="5003235" y="4376645"/>
            <a:ext cx="2520950" cy="2276475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5379" name="Picture 33" descr="i?id=23492280&amp;tov=8"/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4437063"/>
            <a:ext cx="1296988" cy="869950"/>
          </a:xfrm>
          <a:prstGeom prst="rect">
            <a:avLst/>
          </a:prstGeom>
          <a:solidFill>
            <a:srgbClr val="003366"/>
          </a:solidFill>
          <a:ln w="38100">
            <a:solidFill>
              <a:srgbClr val="003366"/>
            </a:solidFill>
            <a:miter lim="800000"/>
            <a:headEnd/>
            <a:tailEnd/>
          </a:ln>
        </p:spPr>
      </p:pic>
      <p:pic>
        <p:nvPicPr>
          <p:cNvPr id="39970" name="Picture 34"/>
          <p:cNvPicPr>
            <a:picLocks noChangeAspect="1" noChangeArrowheads="1"/>
          </p:cNvPicPr>
          <p:nvPr/>
        </p:nvPicPr>
        <p:blipFill>
          <a:blip r:embed="rId4">
            <a:lum bright="-6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990" y="4392750"/>
            <a:ext cx="1084339" cy="1361400"/>
          </a:xfrm>
          <a:prstGeom prst="rect">
            <a:avLst/>
          </a:prstGeom>
          <a:solidFill>
            <a:srgbClr val="000080"/>
          </a:solidFill>
          <a:ln w="28575">
            <a:solidFill>
              <a:srgbClr val="000080"/>
            </a:solidFill>
            <a:miter lim="800000"/>
            <a:headEnd/>
            <a:tailEnd/>
          </a:ln>
        </p:spPr>
      </p:pic>
      <p:pic>
        <p:nvPicPr>
          <p:cNvPr id="39971" name="Picture 35"/>
          <p:cNvPicPr>
            <a:picLocks noChangeAspect="1" noChangeArrowheads="1"/>
          </p:cNvPicPr>
          <p:nvPr/>
        </p:nvPicPr>
        <p:blipFill rotWithShape="1">
          <a:blip r:embed="rId5">
            <a:lum bright="4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6" t="23031" r="62177" b="21861"/>
          <a:stretch/>
        </p:blipFill>
        <p:spPr bwMode="auto">
          <a:xfrm>
            <a:off x="5066911" y="5216656"/>
            <a:ext cx="1008063" cy="1443451"/>
          </a:xfrm>
          <a:prstGeom prst="rect">
            <a:avLst/>
          </a:prstGeom>
          <a:solidFill>
            <a:srgbClr val="000080"/>
          </a:solidFill>
          <a:ln w="28575">
            <a:solidFill>
              <a:srgbClr val="000080"/>
            </a:solidFill>
            <a:miter lim="800000"/>
            <a:headEnd/>
            <a:tailEnd/>
          </a:ln>
        </p:spPr>
      </p:pic>
      <p:pic>
        <p:nvPicPr>
          <p:cNvPr id="15382" name="Picture 36"/>
          <p:cNvPicPr>
            <a:picLocks noChangeAspect="1" noChangeArrowheads="1"/>
          </p:cNvPicPr>
          <p:nvPr/>
        </p:nvPicPr>
        <p:blipFill>
          <a:blip r:embed="rId6">
            <a:lum bright="-18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085" y="5589588"/>
            <a:ext cx="1229129" cy="998667"/>
          </a:xfrm>
          <a:prstGeom prst="rect">
            <a:avLst/>
          </a:prstGeom>
          <a:solidFill>
            <a:schemeClr val="bg2"/>
          </a:solidFill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15383" name="Line 39"/>
          <p:cNvSpPr>
            <a:spLocks noChangeShapeType="1"/>
          </p:cNvSpPr>
          <p:nvPr/>
        </p:nvSpPr>
        <p:spPr bwMode="auto">
          <a:xfrm>
            <a:off x="6168232" y="1490734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4" name="Line 41"/>
          <p:cNvSpPr>
            <a:spLocks noChangeShapeType="1"/>
          </p:cNvSpPr>
          <p:nvPr/>
        </p:nvSpPr>
        <p:spPr bwMode="auto">
          <a:xfrm flipH="1">
            <a:off x="4530136" y="2320056"/>
            <a:ext cx="1614231" cy="130816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5" name="Line 42"/>
          <p:cNvSpPr>
            <a:spLocks noChangeShapeType="1"/>
          </p:cNvSpPr>
          <p:nvPr/>
        </p:nvSpPr>
        <p:spPr bwMode="auto">
          <a:xfrm>
            <a:off x="6167438" y="2310609"/>
            <a:ext cx="1368425" cy="3603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6" name="Line 43"/>
          <p:cNvSpPr>
            <a:spLocks noChangeShapeType="1"/>
          </p:cNvSpPr>
          <p:nvPr/>
        </p:nvSpPr>
        <p:spPr bwMode="auto">
          <a:xfrm flipH="1">
            <a:off x="4569749" y="2311402"/>
            <a:ext cx="1584325" cy="647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7" name="Line 44"/>
          <p:cNvSpPr>
            <a:spLocks noChangeShapeType="1"/>
          </p:cNvSpPr>
          <p:nvPr/>
        </p:nvSpPr>
        <p:spPr bwMode="auto">
          <a:xfrm>
            <a:off x="3107532" y="3902137"/>
            <a:ext cx="4158" cy="450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8" name="Line 45"/>
          <p:cNvSpPr>
            <a:spLocks noChangeShapeType="1"/>
          </p:cNvSpPr>
          <p:nvPr/>
        </p:nvSpPr>
        <p:spPr bwMode="auto">
          <a:xfrm flipH="1">
            <a:off x="6455607" y="3276056"/>
            <a:ext cx="1008062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89" name="Line 46"/>
          <p:cNvSpPr>
            <a:spLocks noChangeShapeType="1"/>
          </p:cNvSpPr>
          <p:nvPr/>
        </p:nvSpPr>
        <p:spPr bwMode="auto">
          <a:xfrm>
            <a:off x="8254207" y="3276055"/>
            <a:ext cx="863600" cy="35877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0" name="Line 47"/>
          <p:cNvSpPr>
            <a:spLocks noChangeShapeType="1"/>
          </p:cNvSpPr>
          <p:nvPr/>
        </p:nvSpPr>
        <p:spPr bwMode="auto">
          <a:xfrm>
            <a:off x="6451793" y="4160745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1" name="Line 48"/>
          <p:cNvSpPr>
            <a:spLocks noChangeShapeType="1"/>
          </p:cNvSpPr>
          <p:nvPr/>
        </p:nvSpPr>
        <p:spPr bwMode="auto">
          <a:xfrm>
            <a:off x="9257684" y="4152927"/>
            <a:ext cx="0" cy="2159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2" name="Line 52"/>
          <p:cNvSpPr>
            <a:spLocks noChangeShapeType="1"/>
          </p:cNvSpPr>
          <p:nvPr/>
        </p:nvSpPr>
        <p:spPr bwMode="auto">
          <a:xfrm>
            <a:off x="9264650" y="5085557"/>
            <a:ext cx="0" cy="2873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5393" name="Line 53"/>
          <p:cNvSpPr>
            <a:spLocks noChangeShapeType="1"/>
          </p:cNvSpPr>
          <p:nvPr/>
        </p:nvSpPr>
        <p:spPr bwMode="auto">
          <a:xfrm>
            <a:off x="9264650" y="5859333"/>
            <a:ext cx="0" cy="2873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902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</TotalTime>
  <Words>213</Words>
  <Application>Microsoft Office PowerPoint</Application>
  <PresentationFormat>Произвольный</PresentationFormat>
  <Paragraphs>51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Билет №3.</vt:lpstr>
      <vt:lpstr>Презентация PowerPoint</vt:lpstr>
      <vt:lpstr>Вопрос 2. Дисциплина труда,  основные  виды поощрений и наказаний,  порядок применения дисциплинарных взысканий. 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pc</cp:lastModifiedBy>
  <cp:revision>57</cp:revision>
  <cp:lastPrinted>2021-04-07T08:40:45Z</cp:lastPrinted>
  <dcterms:created xsi:type="dcterms:W3CDTF">2018-04-04T04:07:00Z</dcterms:created>
  <dcterms:modified xsi:type="dcterms:W3CDTF">2023-06-01T12:26:10Z</dcterms:modified>
</cp:coreProperties>
</file>