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257"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9B2FB0-2132-4633-AC7E-09ACAEBBD3E3}" v="568" dt="2021-12-13T15:58:41.31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73" d="100"/>
          <a:sy n="73" d="100"/>
        </p:scale>
        <p:origin x="-53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dirty="0"/>
              <a:t>Click to edit Master title style</a:t>
            </a:r>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828870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dirty="0"/>
              <a:t>Click to edit Master title style</a:t>
            </a:r>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886457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dirty="0"/>
              <a:t>Click to edit Master title style</a:t>
            </a:r>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867804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1428676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dirty="0"/>
              <a:t>Click to edit Master title style</a:t>
            </a:r>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4185358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1872444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dirty="0"/>
              <a:t>Click to edit Master title style</a:t>
            </a:r>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2167890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58927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2340137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913595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dirty="0"/>
              <a:t>Click to edit Master title style</a:t>
            </a:r>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2911749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dirty="0"/>
              <a:t>Click to edit Master title style</a:t>
            </a:r>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78152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631083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88558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782706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dirty="0"/>
              <a:t>Click to edit Master title style</a:t>
            </a:r>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2040070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dirty="0"/>
              <a:t>Click to edit Master title style</a:t>
            </a:r>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492343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12/14/2021</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xmlns="" val="38462852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A93BB9F-C2EE-49ED-A191-9E2DB9049B9B}"/>
              </a:ext>
            </a:extLst>
          </p:cNvPr>
          <p:cNvSpPr>
            <a:spLocks noGrp="1"/>
          </p:cNvSpPr>
          <p:nvPr>
            <p:ph type="title"/>
          </p:nvPr>
        </p:nvSpPr>
        <p:spPr/>
        <p:txBody>
          <a:bodyPr/>
          <a:lstStyle/>
          <a:p>
            <a:r>
              <a:rPr lang="ru-RU" dirty="0">
                <a:latin typeface="Times New Roman"/>
                <a:cs typeface="Calibri Light"/>
              </a:rPr>
              <a:t>Бард в поисках своего вдохновения</a:t>
            </a:r>
          </a:p>
        </p:txBody>
      </p:sp>
      <p:sp>
        <p:nvSpPr>
          <p:cNvPr id="3" name="Объект 2">
            <a:extLst>
              <a:ext uri="{FF2B5EF4-FFF2-40B4-BE49-F238E27FC236}">
                <a16:creationId xmlns:a16="http://schemas.microsoft.com/office/drawing/2014/main" xmlns="" id="{3FE51D42-08EE-4539-BE48-173BE3577743}"/>
              </a:ext>
            </a:extLst>
          </p:cNvPr>
          <p:cNvSpPr>
            <a:spLocks noGrp="1"/>
          </p:cNvSpPr>
          <p:nvPr>
            <p:ph idx="1"/>
          </p:nvPr>
        </p:nvSpPr>
        <p:spPr>
          <a:xfrm>
            <a:off x="3742427" y="5376832"/>
            <a:ext cx="8013939" cy="1116433"/>
          </a:xfrm>
        </p:spPr>
        <p:txBody>
          <a:bodyPr vert="horz" lIns="91440" tIns="45720" rIns="91440" bIns="45720" rtlCol="0" anchor="t">
            <a:normAutofit/>
          </a:bodyPr>
          <a:lstStyle/>
          <a:p>
            <a:pPr marL="0" indent="0">
              <a:buNone/>
            </a:pPr>
            <a:r>
              <a:rPr lang="ru-RU" dirty="0">
                <a:latin typeface="Times New Roman"/>
                <a:cs typeface="Calibri"/>
              </a:rPr>
              <a:t>Преподаватель - Першина Елена Валерьевна</a:t>
            </a:r>
            <a:endParaRPr lang="ru-RU">
              <a:solidFill>
                <a:srgbClr val="FFFF00"/>
              </a:solidFill>
              <a:latin typeface="Times New Roman"/>
              <a:cs typeface="Calibri"/>
            </a:endParaRPr>
          </a:p>
        </p:txBody>
      </p:sp>
    </p:spTree>
    <p:extLst>
      <p:ext uri="{BB962C8B-B14F-4D97-AF65-F5344CB8AC3E}">
        <p14:creationId xmlns:p14="http://schemas.microsoft.com/office/powerpoint/2010/main" xmlns="" val="740566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A4BA240C-0843-491E-B0EE-2F4B63FD1C6F}"/>
              </a:ext>
            </a:extLst>
          </p:cNvPr>
          <p:cNvPicPr>
            <a:picLocks noChangeAspect="1"/>
          </p:cNvPicPr>
          <p:nvPr/>
        </p:nvPicPr>
        <p:blipFill>
          <a:blip r:embed="rId2" cstate="print"/>
          <a:stretch>
            <a:fillRect/>
          </a:stretch>
        </p:blipFill>
        <p:spPr>
          <a:xfrm>
            <a:off x="6578747" y="120771"/>
            <a:ext cx="4325375" cy="6602084"/>
          </a:xfrm>
          <a:prstGeom prst="rect">
            <a:avLst/>
          </a:prstGeom>
        </p:spPr>
      </p:pic>
      <p:sp>
        <p:nvSpPr>
          <p:cNvPr id="3" name="Заголовок 2">
            <a:extLst>
              <a:ext uri="{FF2B5EF4-FFF2-40B4-BE49-F238E27FC236}">
                <a16:creationId xmlns:a16="http://schemas.microsoft.com/office/drawing/2014/main" xmlns="" id="{E494CF70-CBDC-49EA-A051-A0433D88AEE1}"/>
              </a:ext>
            </a:extLst>
          </p:cNvPr>
          <p:cNvSpPr>
            <a:spLocks noGrp="1"/>
          </p:cNvSpPr>
          <p:nvPr>
            <p:ph type="title"/>
          </p:nvPr>
        </p:nvSpPr>
        <p:spPr>
          <a:xfrm>
            <a:off x="838200" y="365125"/>
            <a:ext cx="4419601" cy="1339940"/>
          </a:xfrm>
        </p:spPr>
        <p:txBody>
          <a:bodyPr>
            <a:normAutofit fontScale="90000"/>
          </a:bodyPr>
          <a:lstStyle/>
          <a:p>
            <a:r>
              <a:rPr lang="ru-RU" dirty="0" smtClean="0">
                <a:latin typeface="Times New Roman"/>
                <a:cs typeface="Calibri Light"/>
              </a:rPr>
              <a:t>Этой куклы кто не знает ,лучше куклы не </a:t>
            </a:r>
            <a:r>
              <a:rPr lang="ru-RU" dirty="0" err="1" smtClean="0">
                <a:latin typeface="Times New Roman"/>
                <a:cs typeface="Calibri Light"/>
              </a:rPr>
              <a:t>найдешь.Сразу</a:t>
            </a:r>
            <a:r>
              <a:rPr lang="ru-RU" dirty="0" smtClean="0">
                <a:latin typeface="Times New Roman"/>
                <a:cs typeface="Calibri Light"/>
              </a:rPr>
              <a:t> глазки открывает ,только на руки </a:t>
            </a:r>
            <a:r>
              <a:rPr lang="ru-RU" dirty="0" err="1" smtClean="0">
                <a:latin typeface="Times New Roman"/>
                <a:cs typeface="Calibri Light"/>
              </a:rPr>
              <a:t>берешь.И</a:t>
            </a:r>
            <a:r>
              <a:rPr lang="ru-RU" dirty="0" smtClean="0">
                <a:latin typeface="Times New Roman"/>
                <a:cs typeface="Calibri Light"/>
              </a:rPr>
              <a:t> хоть слез у куклы нету</a:t>
            </a:r>
            <a:endParaRPr lang="ru-RU" dirty="0">
              <a:cs typeface="Calibri Light"/>
            </a:endParaRPr>
          </a:p>
        </p:txBody>
      </p:sp>
    </p:spTree>
    <p:extLst>
      <p:ext uri="{BB962C8B-B14F-4D97-AF65-F5344CB8AC3E}">
        <p14:creationId xmlns:p14="http://schemas.microsoft.com/office/powerpoint/2010/main" xmlns="" val="937487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E2E52CB-9AC3-43EF-B4C6-7AC18DFF7F66}"/>
              </a:ext>
            </a:extLst>
          </p:cNvPr>
          <p:cNvSpPr>
            <a:spLocks noGrp="1"/>
          </p:cNvSpPr>
          <p:nvPr>
            <p:ph type="title"/>
          </p:nvPr>
        </p:nvSpPr>
        <p:spPr>
          <a:xfrm>
            <a:off x="1125747" y="106332"/>
            <a:ext cx="4247072" cy="1339940"/>
          </a:xfrm>
        </p:spPr>
        <p:txBody>
          <a:bodyPr/>
          <a:lstStyle/>
          <a:p>
            <a:r>
              <a:rPr lang="ru-RU" dirty="0">
                <a:cs typeface="Calibri Light"/>
              </a:rPr>
              <a:t>Введение</a:t>
            </a:r>
          </a:p>
        </p:txBody>
      </p:sp>
      <p:sp>
        <p:nvSpPr>
          <p:cNvPr id="3" name="Объект 2">
            <a:extLst>
              <a:ext uri="{FF2B5EF4-FFF2-40B4-BE49-F238E27FC236}">
                <a16:creationId xmlns:a16="http://schemas.microsoft.com/office/drawing/2014/main" xmlns="" id="{5905BD5A-D81A-4BA8-A332-644EA230F86F}"/>
              </a:ext>
            </a:extLst>
          </p:cNvPr>
          <p:cNvSpPr>
            <a:spLocks noGrp="1"/>
          </p:cNvSpPr>
          <p:nvPr>
            <p:ph idx="1"/>
          </p:nvPr>
        </p:nvSpPr>
        <p:spPr>
          <a:xfrm>
            <a:off x="1513935" y="1538078"/>
            <a:ext cx="10515600" cy="4092546"/>
          </a:xfrm>
        </p:spPr>
        <p:txBody>
          <a:bodyPr vert="horz" lIns="91440" tIns="45720" rIns="91440" bIns="45720" rtlCol="0" anchor="t">
            <a:normAutofit fontScale="92500" lnSpcReduction="10000"/>
          </a:bodyPr>
          <a:lstStyle/>
          <a:p>
            <a:pPr marL="0" indent="0">
              <a:buNone/>
            </a:pPr>
            <a:r>
              <a:rPr lang="ru-RU" dirty="0">
                <a:ea typeface="+mn-lt"/>
                <a:cs typeface="+mn-lt"/>
              </a:rPr>
              <a:t>    </a:t>
            </a:r>
            <a:r>
              <a:rPr lang="ru-RU" dirty="0">
                <a:solidFill>
                  <a:schemeClr val="tx2"/>
                </a:solidFill>
                <a:latin typeface="Times New Roman"/>
                <a:ea typeface="+mn-lt"/>
                <a:cs typeface="+mn-lt"/>
              </a:rPr>
              <a:t> Для олимпиады нам предлагают сделать удивительные вещи своими руками. Мне как человеку любящему различный творческие занятия, на ум пришло сразу несколько идей. Среди всего того потока мыслей я выбрала только одну – кукла барда который всё никак не может найти ту идею, что будет ему ближе к сердцу чем остальные. Он чем-то напомнил мне меня, поэтому я не стала особо задумываться и принялась делать все необходимое для того чтобы выполнить мою задумку. Эта мысль тот час вызвала у меня интерес, ведь данная работа покажет не только мои умения и мастерство, но и прекрасная возможность воплотить в жизнь идею которая будет мне по душе. Представив то как будет выглядит моя работа , предварительно посоветовавшись с учителем я была готова начинать свой долгий и извилистый путь по созданию куклы. И, так цель моего проекта- создать куклу барда, что ищет своё вдохновение. Перед этим </a:t>
            </a:r>
            <a:endParaRPr lang="ru-RU">
              <a:solidFill>
                <a:schemeClr val="tx2"/>
              </a:solidFill>
              <a:latin typeface="Times New Roman"/>
              <a:cs typeface="Calibri" panose="020F0502020204030204"/>
            </a:endParaRPr>
          </a:p>
        </p:txBody>
      </p:sp>
    </p:spTree>
    <p:extLst>
      <p:ext uri="{BB962C8B-B14F-4D97-AF65-F5344CB8AC3E}">
        <p14:creationId xmlns:p14="http://schemas.microsoft.com/office/powerpoint/2010/main" xmlns="" val="595306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D951371-843B-4120-ACB3-AA7B596C9CEB}"/>
              </a:ext>
            </a:extLst>
          </p:cNvPr>
          <p:cNvSpPr>
            <a:spLocks noGrp="1"/>
          </p:cNvSpPr>
          <p:nvPr>
            <p:ph type="title"/>
          </p:nvPr>
        </p:nvSpPr>
        <p:spPr/>
        <p:txBody>
          <a:bodyPr/>
          <a:lstStyle/>
          <a:p>
            <a:r>
              <a:rPr lang="ru-RU" dirty="0">
                <a:latin typeface="Times New Roman"/>
                <a:cs typeface="Calibri Light"/>
              </a:rPr>
              <a:t>Моя задача</a:t>
            </a:r>
            <a:endParaRPr lang="ru-RU" dirty="0">
              <a:latin typeface="Times New Roman"/>
            </a:endParaRPr>
          </a:p>
        </p:txBody>
      </p:sp>
      <p:sp>
        <p:nvSpPr>
          <p:cNvPr id="3" name="Объект 2">
            <a:extLst>
              <a:ext uri="{FF2B5EF4-FFF2-40B4-BE49-F238E27FC236}">
                <a16:creationId xmlns:a16="http://schemas.microsoft.com/office/drawing/2014/main" xmlns="" id="{00686807-A3F8-432E-B6F7-1B6935DDE962}"/>
              </a:ext>
            </a:extLst>
          </p:cNvPr>
          <p:cNvSpPr>
            <a:spLocks noGrp="1"/>
          </p:cNvSpPr>
          <p:nvPr>
            <p:ph idx="1"/>
          </p:nvPr>
        </p:nvSpPr>
        <p:spPr>
          <a:xfrm>
            <a:off x="1988389" y="2012531"/>
            <a:ext cx="9192884" cy="4351338"/>
          </a:xfrm>
        </p:spPr>
        <p:txBody>
          <a:bodyPr vert="horz" lIns="91440" tIns="45720" rIns="91440" bIns="45720" rtlCol="0" anchor="t">
            <a:normAutofit/>
          </a:bodyPr>
          <a:lstStyle/>
          <a:p>
            <a:pPr marL="0" indent="0">
              <a:buNone/>
            </a:pPr>
            <a:r>
              <a:rPr lang="ru-RU" dirty="0">
                <a:solidFill>
                  <a:schemeClr val="tx2"/>
                </a:solidFill>
                <a:latin typeface="Times New Roman"/>
                <a:cs typeface="Calibri"/>
              </a:rPr>
              <a:t>Состояла в том чтобы сделать куклу, которая стала бы предметом декора для дома.</a:t>
            </a:r>
          </a:p>
        </p:txBody>
      </p:sp>
    </p:spTree>
    <p:extLst>
      <p:ext uri="{BB962C8B-B14F-4D97-AF65-F5344CB8AC3E}">
        <p14:creationId xmlns:p14="http://schemas.microsoft.com/office/powerpoint/2010/main" xmlns="" val="611477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55FA184-7492-4146-94CA-4624691C15CE}"/>
              </a:ext>
            </a:extLst>
          </p:cNvPr>
          <p:cNvSpPr>
            <a:spLocks noGrp="1"/>
          </p:cNvSpPr>
          <p:nvPr>
            <p:ph type="title"/>
          </p:nvPr>
        </p:nvSpPr>
        <p:spPr/>
        <p:txBody>
          <a:bodyPr/>
          <a:lstStyle/>
          <a:p>
            <a:r>
              <a:rPr lang="ru-RU" dirty="0">
                <a:latin typeface="Times New Roman"/>
                <a:cs typeface="Calibri Light"/>
              </a:rPr>
              <a:t>История</a:t>
            </a:r>
            <a:endParaRPr lang="ru-RU" dirty="0">
              <a:cs typeface="Calibri Light"/>
            </a:endParaRPr>
          </a:p>
        </p:txBody>
      </p:sp>
      <p:sp>
        <p:nvSpPr>
          <p:cNvPr id="3" name="Объект 2">
            <a:extLst>
              <a:ext uri="{FF2B5EF4-FFF2-40B4-BE49-F238E27FC236}">
                <a16:creationId xmlns:a16="http://schemas.microsoft.com/office/drawing/2014/main" xmlns="" id="{0F715237-ABE6-41D0-A5F7-A352B568EE8A}"/>
              </a:ext>
            </a:extLst>
          </p:cNvPr>
          <p:cNvSpPr>
            <a:spLocks noGrp="1"/>
          </p:cNvSpPr>
          <p:nvPr>
            <p:ph idx="1"/>
          </p:nvPr>
        </p:nvSpPr>
        <p:spPr>
          <a:xfrm>
            <a:off x="1656838" y="2379452"/>
            <a:ext cx="10191241" cy="3325484"/>
          </a:xfrm>
        </p:spPr>
        <p:txBody>
          <a:bodyPr vert="horz" lIns="91440" tIns="45720" rIns="91440" bIns="45720" rtlCol="0" anchor="t">
            <a:normAutofit fontScale="92500" lnSpcReduction="20000"/>
          </a:bodyPr>
          <a:lstStyle/>
          <a:p>
            <a:pPr marL="0" indent="0">
              <a:buNone/>
            </a:pPr>
            <a:r>
              <a:rPr lang="ru-RU" dirty="0">
                <a:solidFill>
                  <a:schemeClr val="tx2"/>
                </a:solidFill>
                <a:latin typeface="Times New Roman"/>
                <a:ea typeface="+mn-lt"/>
                <a:cs typeface="+mn-lt"/>
              </a:rPr>
              <a:t>   Самые первые куклы изображали богов, людей и животных. Их вырезали из дерева, делали из глины, вязали из соломы, лыка и различных трав. Особое место занимали куклы, которых делали из лоскутов ткани, зачастую из старой одежды. С веками кукла стала, не только игрушкой, но и модной вещичкой, дорогим подарком, частью интерьера. В Европе кукол делали художники и скульпторы, знаменитые мастера. Это были настоящие произведения искусства - авторские куклы. Их обряжали в тканевые наряды по последнему писку моды.  Куклы, по-видимому, начали попадать в Россию в первой половине XVIII века, их привозили кукольники из европейских стран. Мода на этот вид представлений зарождался после смерти Петра первого, который не слишком презентовал артистов этого разряда, считая их представления пустой забавой.  </a:t>
            </a:r>
            <a:endParaRPr lang="ru-RU">
              <a:solidFill>
                <a:schemeClr val="tx2"/>
              </a:solidFill>
              <a:cs typeface="Calibri" panose="020F0502020204030204"/>
            </a:endParaRPr>
          </a:p>
        </p:txBody>
      </p:sp>
    </p:spTree>
    <p:extLst>
      <p:ext uri="{BB962C8B-B14F-4D97-AF65-F5344CB8AC3E}">
        <p14:creationId xmlns:p14="http://schemas.microsoft.com/office/powerpoint/2010/main" xmlns="" val="3592212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B1AE865-7B2C-41DF-959F-3467339E80F5}"/>
              </a:ext>
            </a:extLst>
          </p:cNvPr>
          <p:cNvSpPr>
            <a:spLocks noGrp="1"/>
          </p:cNvSpPr>
          <p:nvPr>
            <p:ph type="title"/>
          </p:nvPr>
        </p:nvSpPr>
        <p:spPr/>
        <p:txBody>
          <a:bodyPr/>
          <a:lstStyle/>
          <a:p>
            <a:r>
              <a:rPr lang="ru-RU" dirty="0">
                <a:latin typeface="Times New Roman"/>
                <a:cs typeface="Calibri Light"/>
              </a:rPr>
              <a:t>История</a:t>
            </a:r>
            <a:endParaRPr lang="ru-RU" dirty="0">
              <a:latin typeface="Times New Roman"/>
            </a:endParaRPr>
          </a:p>
        </p:txBody>
      </p:sp>
      <p:sp>
        <p:nvSpPr>
          <p:cNvPr id="3" name="Объект 2">
            <a:extLst>
              <a:ext uri="{FF2B5EF4-FFF2-40B4-BE49-F238E27FC236}">
                <a16:creationId xmlns:a16="http://schemas.microsoft.com/office/drawing/2014/main" xmlns="" id="{60FB5617-3A25-4726-8846-992340DF0648}"/>
              </a:ext>
            </a:extLst>
          </p:cNvPr>
          <p:cNvSpPr>
            <a:spLocks noGrp="1"/>
          </p:cNvSpPr>
          <p:nvPr>
            <p:ph idx="1"/>
          </p:nvPr>
        </p:nvSpPr>
        <p:spPr/>
        <p:txBody>
          <a:bodyPr vert="horz" lIns="91440" tIns="45720" rIns="91440" bIns="45720" rtlCol="0" anchor="t">
            <a:normAutofit fontScale="92500" lnSpcReduction="20000"/>
          </a:bodyPr>
          <a:lstStyle/>
          <a:p>
            <a:pPr marL="0" indent="0">
              <a:buNone/>
            </a:pPr>
            <a:r>
              <a:rPr lang="ru-RU" dirty="0">
                <a:solidFill>
                  <a:schemeClr val="tx2"/>
                </a:solidFill>
                <a:latin typeface="Times New Roman"/>
                <a:ea typeface="+mn-lt"/>
                <a:cs typeface="+mn-lt"/>
              </a:rPr>
              <a:t>   Масштабное производство тряпичных кукол началось около в 1830-х, когда впервые была разработана цветная печать на ткани. Сегодня же большинство тряпичных кукол производятся в промышленных масштабах, чтобы подражать особенности оригинальных самодельных кукол, такие как простые черты тела из мягкой ткани и лоскутная одежда,  конечно такие куклы не смогут стать полноценной заменой ручных работ. У многих в наше время нет особо точного понятия ,что же такое тряпичная кукла. </a:t>
            </a:r>
            <a:endParaRPr lang="ru-RU">
              <a:solidFill>
                <a:schemeClr val="tx2"/>
              </a:solidFill>
              <a:latin typeface="Times New Roman"/>
              <a:cs typeface="Calibri" panose="020F0502020204030204"/>
            </a:endParaRPr>
          </a:p>
          <a:p>
            <a:pPr marL="0" indent="0">
              <a:buNone/>
            </a:pPr>
            <a:r>
              <a:rPr lang="ru-RU" dirty="0">
                <a:solidFill>
                  <a:schemeClr val="tx2"/>
                </a:solidFill>
                <a:latin typeface="Times New Roman"/>
                <a:ea typeface="+mn-lt"/>
                <a:cs typeface="+mn-lt"/>
              </a:rPr>
              <a:t>В большинстве своем на прилавках стоят пластиковые куколки которых производят на заводах, тем не менее, работы сделанные в руками человека, а не машины стали вновь набирать популярность.   </a:t>
            </a:r>
            <a:endParaRPr lang="ru-RU">
              <a:solidFill>
                <a:schemeClr val="tx2"/>
              </a:solidFill>
              <a:cs typeface="Calibri" panose="020F0502020204030204"/>
            </a:endParaRPr>
          </a:p>
        </p:txBody>
      </p:sp>
    </p:spTree>
    <p:extLst>
      <p:ext uri="{BB962C8B-B14F-4D97-AF65-F5344CB8AC3E}">
        <p14:creationId xmlns:p14="http://schemas.microsoft.com/office/powerpoint/2010/main" xmlns="" val="219344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91A4AE8-EEF0-48ED-BD3D-F8743DE506B6}"/>
              </a:ext>
            </a:extLst>
          </p:cNvPr>
          <p:cNvSpPr>
            <a:spLocks noGrp="1"/>
          </p:cNvSpPr>
          <p:nvPr>
            <p:ph type="title"/>
          </p:nvPr>
        </p:nvSpPr>
        <p:spPr>
          <a:xfrm>
            <a:off x="570089" y="26458"/>
            <a:ext cx="10515600" cy="1325563"/>
          </a:xfrm>
        </p:spPr>
        <p:txBody>
          <a:bodyPr>
            <a:normAutofit/>
          </a:bodyPr>
          <a:lstStyle/>
          <a:p>
            <a:r>
              <a:rPr lang="ru-RU" dirty="0">
                <a:latin typeface="Times New Roman"/>
                <a:cs typeface="Calibri Light"/>
              </a:rPr>
              <a:t>Таблица принятия решений:</a:t>
            </a:r>
            <a:endParaRPr lang="ru-RU" dirty="0">
              <a:cs typeface="Calibri Light"/>
            </a:endParaRPr>
          </a:p>
        </p:txBody>
      </p:sp>
      <p:graphicFrame>
        <p:nvGraphicFramePr>
          <p:cNvPr id="5" name="Объект 4">
            <a:extLst>
              <a:ext uri="{FF2B5EF4-FFF2-40B4-BE49-F238E27FC236}">
                <a16:creationId xmlns:a16="http://schemas.microsoft.com/office/drawing/2014/main" xmlns="" id="{BA782D21-4CB4-403B-A471-B9BCF755DE94}"/>
              </a:ext>
            </a:extLst>
          </p:cNvPr>
          <p:cNvGraphicFramePr>
            <a:graphicFrameLocks noGrp="1"/>
          </p:cNvGraphicFramePr>
          <p:nvPr>
            <p:ph idx="1"/>
            <p:extLst>
              <p:ext uri="{D42A27DB-BD31-4B8C-83A1-F6EECF244321}">
                <p14:modId xmlns:p14="http://schemas.microsoft.com/office/powerpoint/2010/main" xmlns="" val="967591251"/>
              </p:ext>
            </p:extLst>
          </p:nvPr>
        </p:nvGraphicFramePr>
        <p:xfrm>
          <a:off x="0" y="1425222"/>
          <a:ext cx="12152593" cy="5405762"/>
        </p:xfrm>
        <a:graphic>
          <a:graphicData uri="http://schemas.openxmlformats.org/drawingml/2006/table">
            <a:tbl>
              <a:tblPr firstRow="1" firstCol="1" bandRow="1" bandCol="1">
                <a:tableStyleId>{5C22544A-7EE6-4342-B048-85BDC9FD1C3A}</a:tableStyleId>
              </a:tblPr>
              <a:tblGrid>
                <a:gridCol w="2475694">
                  <a:extLst>
                    <a:ext uri="{9D8B030D-6E8A-4147-A177-3AD203B41FA5}">
                      <a16:colId xmlns:a16="http://schemas.microsoft.com/office/drawing/2014/main" xmlns="" val="3365711674"/>
                    </a:ext>
                  </a:extLst>
                </a:gridCol>
                <a:gridCol w="1446586">
                  <a:extLst>
                    <a:ext uri="{9D8B030D-6E8A-4147-A177-3AD203B41FA5}">
                      <a16:colId xmlns:a16="http://schemas.microsoft.com/office/drawing/2014/main" xmlns="" val="3115169141"/>
                    </a:ext>
                  </a:extLst>
                </a:gridCol>
                <a:gridCol w="1511302">
                  <a:extLst>
                    <a:ext uri="{9D8B030D-6E8A-4147-A177-3AD203B41FA5}">
                      <a16:colId xmlns:a16="http://schemas.microsoft.com/office/drawing/2014/main" xmlns="" val="1739812370"/>
                    </a:ext>
                  </a:extLst>
                </a:gridCol>
                <a:gridCol w="1777778">
                  <a:extLst>
                    <a:ext uri="{9D8B030D-6E8A-4147-A177-3AD203B41FA5}">
                      <a16:colId xmlns:a16="http://schemas.microsoft.com/office/drawing/2014/main" xmlns="" val="3156223499"/>
                    </a:ext>
                  </a:extLst>
                </a:gridCol>
                <a:gridCol w="1676263">
                  <a:extLst>
                    <a:ext uri="{9D8B030D-6E8A-4147-A177-3AD203B41FA5}">
                      <a16:colId xmlns:a16="http://schemas.microsoft.com/office/drawing/2014/main" xmlns="" val="3031205818"/>
                    </a:ext>
                  </a:extLst>
                </a:gridCol>
                <a:gridCol w="1493537">
                  <a:extLst>
                    <a:ext uri="{9D8B030D-6E8A-4147-A177-3AD203B41FA5}">
                      <a16:colId xmlns:a16="http://schemas.microsoft.com/office/drawing/2014/main" xmlns="" val="1545114851"/>
                    </a:ext>
                  </a:extLst>
                </a:gridCol>
                <a:gridCol w="1771433">
                  <a:extLst>
                    <a:ext uri="{9D8B030D-6E8A-4147-A177-3AD203B41FA5}">
                      <a16:colId xmlns:a16="http://schemas.microsoft.com/office/drawing/2014/main" xmlns="" val="3142006005"/>
                    </a:ext>
                  </a:extLst>
                </a:gridCol>
              </a:tblGrid>
              <a:tr h="1032562">
                <a:tc>
                  <a:txBody>
                    <a:bodyPr/>
                    <a:lstStyle/>
                    <a:p>
                      <a:pPr>
                        <a:spcAft>
                          <a:spcPts val="0"/>
                        </a:spcAft>
                      </a:pPr>
                      <a:endParaRPr lang="ru-RU" dirty="0">
                        <a:effectLst/>
                      </a:endParaRPr>
                    </a:p>
                  </a:txBody>
                  <a:tcPr marL="68580" marR="68580" marT="0" marB="0"/>
                </a:tc>
                <a:tc>
                  <a:txBody>
                    <a:bodyPr/>
                    <a:lstStyle/>
                    <a:p>
                      <a:pPr>
                        <a:spcAft>
                          <a:spcPts val="0"/>
                        </a:spcAft>
                      </a:pPr>
                      <a:r>
                        <a:rPr lang="ru-RU" sz="1200" dirty="0">
                          <a:effectLst/>
                        </a:rPr>
                        <a:t>Наличие </a:t>
                      </a:r>
                      <a:endParaRPr lang="ru-RU">
                        <a:effectLst/>
                      </a:endParaRPr>
                    </a:p>
                    <a:p>
                      <a:pPr>
                        <a:spcAft>
                          <a:spcPts val="0"/>
                        </a:spcAft>
                      </a:pPr>
                      <a:r>
                        <a:rPr lang="ru-RU" sz="1200" dirty="0">
                          <a:effectLst/>
                        </a:rPr>
                        <a:t>заказа и</a:t>
                      </a:r>
                      <a:endParaRPr lang="ru-RU" dirty="0">
                        <a:effectLst/>
                      </a:endParaRPr>
                    </a:p>
                    <a:p>
                      <a:pPr>
                        <a:spcAft>
                          <a:spcPts val="0"/>
                        </a:spcAft>
                      </a:pPr>
                      <a:r>
                        <a:rPr lang="ru-RU" sz="1200" dirty="0">
                          <a:effectLst/>
                        </a:rPr>
                        <a:t>спроса</a:t>
                      </a:r>
                      <a:endParaRPr lang="ru-RU" dirty="0">
                        <a:effectLst/>
                      </a:endParaRPr>
                    </a:p>
                  </a:txBody>
                  <a:tcPr marL="68580" marR="68580" marT="0" marB="0"/>
                </a:tc>
                <a:tc>
                  <a:txBody>
                    <a:bodyPr/>
                    <a:lstStyle/>
                    <a:p>
                      <a:pPr>
                        <a:spcAft>
                          <a:spcPts val="0"/>
                        </a:spcAft>
                      </a:pPr>
                      <a:r>
                        <a:rPr lang="ru-RU" sz="1200" dirty="0">
                          <a:effectLst/>
                        </a:rPr>
                        <a:t>Наличие</a:t>
                      </a:r>
                      <a:endParaRPr lang="ru-RU" dirty="0">
                        <a:effectLst/>
                      </a:endParaRPr>
                    </a:p>
                    <a:p>
                      <a:pPr>
                        <a:spcAft>
                          <a:spcPts val="0"/>
                        </a:spcAft>
                      </a:pPr>
                      <a:r>
                        <a:rPr lang="ru-RU" sz="1200" dirty="0">
                          <a:effectLst/>
                        </a:rPr>
                        <a:t>мате-</a:t>
                      </a:r>
                      <a:endParaRPr lang="ru-RU" dirty="0">
                        <a:effectLst/>
                      </a:endParaRPr>
                    </a:p>
                    <a:p>
                      <a:pPr>
                        <a:spcAft>
                          <a:spcPts val="0"/>
                        </a:spcAft>
                      </a:pPr>
                      <a:r>
                        <a:rPr lang="ru-RU" sz="1200" dirty="0">
                          <a:effectLst/>
                        </a:rPr>
                        <a:t>риала</a:t>
                      </a:r>
                      <a:endParaRPr lang="ru-RU" dirty="0">
                        <a:effectLst/>
                      </a:endParaRPr>
                    </a:p>
                  </a:txBody>
                  <a:tcPr marL="68580" marR="68580" marT="0" marB="0"/>
                </a:tc>
                <a:tc>
                  <a:txBody>
                    <a:bodyPr/>
                    <a:lstStyle/>
                    <a:p>
                      <a:pPr>
                        <a:spcAft>
                          <a:spcPts val="0"/>
                        </a:spcAft>
                      </a:pPr>
                      <a:r>
                        <a:rPr lang="ru-RU" sz="1200" dirty="0">
                          <a:effectLst/>
                        </a:rPr>
                        <a:t>Наличие нужного  </a:t>
                      </a:r>
                      <a:r>
                        <a:rPr lang="ru-RU" sz="1200" dirty="0" err="1">
                          <a:effectLst/>
                        </a:rPr>
                        <a:t>оборудова-ния</a:t>
                      </a:r>
                      <a:endParaRPr lang="ru-RU" dirty="0" err="1">
                        <a:effectLst/>
                      </a:endParaRPr>
                    </a:p>
                  </a:txBody>
                  <a:tcPr marL="68580" marR="68580" marT="0" marB="0"/>
                </a:tc>
                <a:tc>
                  <a:txBody>
                    <a:bodyPr/>
                    <a:lstStyle/>
                    <a:p>
                      <a:pPr>
                        <a:spcAft>
                          <a:spcPts val="0"/>
                        </a:spcAft>
                      </a:pPr>
                      <a:r>
                        <a:rPr lang="ru-RU" sz="1200" dirty="0" err="1">
                          <a:effectLst/>
                        </a:rPr>
                        <a:t>Достаточ-ность</a:t>
                      </a:r>
                      <a:r>
                        <a:rPr lang="ru-RU" sz="1200" dirty="0">
                          <a:effectLst/>
                        </a:rPr>
                        <a:t> </a:t>
                      </a:r>
                      <a:endParaRPr lang="ru-RU">
                        <a:effectLst/>
                      </a:endParaRPr>
                    </a:p>
                    <a:p>
                      <a:pPr>
                        <a:spcAft>
                          <a:spcPts val="0"/>
                        </a:spcAft>
                      </a:pPr>
                      <a:r>
                        <a:rPr lang="ru-RU" sz="1200" dirty="0">
                          <a:effectLst/>
                        </a:rPr>
                        <a:t>знаний и </a:t>
                      </a:r>
                      <a:endParaRPr lang="ru-RU">
                        <a:effectLst/>
                      </a:endParaRPr>
                    </a:p>
                    <a:p>
                      <a:pPr>
                        <a:spcAft>
                          <a:spcPts val="0"/>
                        </a:spcAft>
                      </a:pPr>
                      <a:r>
                        <a:rPr lang="ru-RU" sz="1200" dirty="0">
                          <a:effectLst/>
                        </a:rPr>
                        <a:t>умений</a:t>
                      </a:r>
                      <a:endParaRPr lang="ru-RU" dirty="0">
                        <a:effectLst/>
                      </a:endParaRPr>
                    </a:p>
                  </a:txBody>
                  <a:tcPr marL="68580" marR="68580" marT="0" marB="0"/>
                </a:tc>
                <a:tc>
                  <a:txBody>
                    <a:bodyPr/>
                    <a:lstStyle/>
                    <a:p>
                      <a:pPr>
                        <a:spcAft>
                          <a:spcPts val="0"/>
                        </a:spcAft>
                      </a:pPr>
                      <a:r>
                        <a:rPr lang="ru-RU" sz="1200" dirty="0" err="1">
                          <a:effectLst/>
                        </a:rPr>
                        <a:t>Возмож-ность</a:t>
                      </a:r>
                      <a:r>
                        <a:rPr lang="ru-RU" sz="1200" dirty="0">
                          <a:effectLst/>
                        </a:rPr>
                        <a:t>  </a:t>
                      </a:r>
                      <a:endParaRPr lang="ru-RU">
                        <a:effectLst/>
                      </a:endParaRPr>
                    </a:p>
                    <a:p>
                      <a:pPr>
                        <a:spcAft>
                          <a:spcPts val="0"/>
                        </a:spcAft>
                      </a:pPr>
                      <a:r>
                        <a:rPr lang="ru-RU" sz="1200" dirty="0">
                          <a:effectLst/>
                        </a:rPr>
                        <a:t>украшать</a:t>
                      </a:r>
                      <a:endParaRPr lang="ru-RU" dirty="0">
                        <a:effectLst/>
                      </a:endParaRPr>
                    </a:p>
                    <a:p>
                      <a:pPr>
                        <a:spcAft>
                          <a:spcPts val="0"/>
                        </a:spcAft>
                      </a:pPr>
                      <a:r>
                        <a:rPr lang="ru-RU" sz="1200" dirty="0">
                          <a:effectLst/>
                        </a:rPr>
                        <a:t>интерьер</a:t>
                      </a:r>
                      <a:endParaRPr lang="ru-RU" dirty="0">
                        <a:effectLst/>
                      </a:endParaRPr>
                    </a:p>
                  </a:txBody>
                  <a:tcPr marL="68580" marR="68580" marT="0" marB="0"/>
                </a:tc>
                <a:tc>
                  <a:txBody>
                    <a:bodyPr/>
                    <a:lstStyle/>
                    <a:p>
                      <a:pPr>
                        <a:spcAft>
                          <a:spcPts val="0"/>
                        </a:spcAft>
                      </a:pPr>
                      <a:r>
                        <a:rPr lang="ru-RU" sz="1200" dirty="0" err="1">
                          <a:effectLst/>
                        </a:rPr>
                        <a:t>Оригиналь-ность</a:t>
                      </a:r>
                      <a:r>
                        <a:rPr lang="ru-RU" sz="1200" dirty="0">
                          <a:effectLst/>
                        </a:rPr>
                        <a:t> идеи</a:t>
                      </a:r>
                      <a:endParaRPr lang="ru-RU" dirty="0">
                        <a:effectLst/>
                      </a:endParaRPr>
                    </a:p>
                  </a:txBody>
                  <a:tcPr marL="68580" marR="68580" marT="0" marB="0"/>
                </a:tc>
                <a:extLst>
                  <a:ext uri="{0D108BD9-81ED-4DB2-BD59-A6C34878D82A}">
                    <a16:rowId xmlns:a16="http://schemas.microsoft.com/office/drawing/2014/main" xmlns="" val="1332260638"/>
                  </a:ext>
                </a:extLst>
              </a:tr>
              <a:tr h="1154039">
                <a:tc>
                  <a:txBody>
                    <a:bodyPr/>
                    <a:lstStyle/>
                    <a:p>
                      <a:pPr>
                        <a:spcAft>
                          <a:spcPts val="0"/>
                        </a:spcAft>
                      </a:pPr>
                      <a:r>
                        <a:rPr lang="ru-RU" sz="1600" dirty="0">
                          <a:effectLst/>
                        </a:rPr>
                        <a:t>Тряпичные куклы </a:t>
                      </a:r>
                      <a:endParaRPr lang="ru-RU">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_</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extLst>
                  <a:ext uri="{0D108BD9-81ED-4DB2-BD59-A6C34878D82A}">
                    <a16:rowId xmlns:a16="http://schemas.microsoft.com/office/drawing/2014/main" xmlns="" val="2353879615"/>
                  </a:ext>
                </a:extLst>
              </a:tr>
              <a:tr h="1062930">
                <a:tc>
                  <a:txBody>
                    <a:bodyPr/>
                    <a:lstStyle/>
                    <a:p>
                      <a:pPr>
                        <a:spcAft>
                          <a:spcPts val="0"/>
                        </a:spcAft>
                      </a:pPr>
                      <a:r>
                        <a:rPr lang="ru-RU" sz="1600" dirty="0">
                          <a:effectLst/>
                        </a:rPr>
                        <a:t>Перчаточные</a:t>
                      </a:r>
                      <a:endParaRPr lang="ru-RU" dirty="0">
                        <a:effectLst/>
                      </a:endParaRPr>
                    </a:p>
                    <a:p>
                      <a:pPr>
                        <a:spcAft>
                          <a:spcPts val="0"/>
                        </a:spcAft>
                      </a:pPr>
                      <a:r>
                        <a:rPr lang="ru-RU" sz="1600" dirty="0">
                          <a:effectLst/>
                        </a:rPr>
                        <a:t>куклы</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extLst>
                  <a:ext uri="{0D108BD9-81ED-4DB2-BD59-A6C34878D82A}">
                    <a16:rowId xmlns:a16="http://schemas.microsoft.com/office/drawing/2014/main" xmlns="" val="593605170"/>
                  </a:ext>
                </a:extLst>
              </a:tr>
              <a:tr h="971822">
                <a:tc>
                  <a:txBody>
                    <a:bodyPr/>
                    <a:lstStyle/>
                    <a:p>
                      <a:pPr>
                        <a:spcAft>
                          <a:spcPts val="0"/>
                        </a:spcAft>
                      </a:pPr>
                      <a:r>
                        <a:rPr lang="ru-RU" sz="1600" dirty="0">
                          <a:effectLst/>
                        </a:rPr>
                        <a:t>Вязаные</a:t>
                      </a:r>
                      <a:endParaRPr lang="ru-RU" dirty="0">
                        <a:effectLst/>
                      </a:endParaRPr>
                    </a:p>
                    <a:p>
                      <a:pPr>
                        <a:spcAft>
                          <a:spcPts val="0"/>
                        </a:spcAft>
                      </a:pPr>
                      <a:r>
                        <a:rPr lang="ru-RU" sz="1600" dirty="0">
                          <a:effectLst/>
                        </a:rPr>
                        <a:t>куклы</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extLst>
                  <a:ext uri="{0D108BD9-81ED-4DB2-BD59-A6C34878D82A}">
                    <a16:rowId xmlns:a16="http://schemas.microsoft.com/office/drawing/2014/main" xmlns="" val="276435404"/>
                  </a:ext>
                </a:extLst>
              </a:tr>
              <a:tr h="1184409">
                <a:tc>
                  <a:txBody>
                    <a:bodyPr/>
                    <a:lstStyle/>
                    <a:p>
                      <a:pPr>
                        <a:spcAft>
                          <a:spcPts val="0"/>
                        </a:spcAft>
                      </a:pPr>
                      <a:r>
                        <a:rPr lang="ru-RU" sz="1600" dirty="0">
                          <a:effectLst/>
                        </a:rPr>
                        <a:t>Кукла- марионетка</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tc>
                  <a:txBody>
                    <a:bodyPr/>
                    <a:lstStyle/>
                    <a:p>
                      <a:pPr>
                        <a:spcAft>
                          <a:spcPts val="0"/>
                        </a:spcAft>
                      </a:pPr>
                      <a:r>
                        <a:rPr lang="ru-RU" sz="2800" dirty="0">
                          <a:effectLst/>
                        </a:rPr>
                        <a:t>+</a:t>
                      </a:r>
                      <a:endParaRPr lang="ru-RU" dirty="0">
                        <a:effectLst/>
                      </a:endParaRPr>
                    </a:p>
                  </a:txBody>
                  <a:tcPr marL="68580" marR="68580" marT="0" marB="0"/>
                </a:tc>
                <a:extLst>
                  <a:ext uri="{0D108BD9-81ED-4DB2-BD59-A6C34878D82A}">
                    <a16:rowId xmlns:a16="http://schemas.microsoft.com/office/drawing/2014/main" xmlns="" val="2974953085"/>
                  </a:ext>
                </a:extLst>
              </a:tr>
            </a:tbl>
          </a:graphicData>
        </a:graphic>
      </p:graphicFrame>
      <p:sp>
        <p:nvSpPr>
          <p:cNvPr id="6" name="TextBox 5">
            <a:extLst>
              <a:ext uri="{FF2B5EF4-FFF2-40B4-BE49-F238E27FC236}">
                <a16:creationId xmlns:a16="http://schemas.microsoft.com/office/drawing/2014/main" xmlns="" id="{D692FA04-DE85-4AA3-A660-544888BB8AC1}"/>
              </a:ext>
            </a:extLst>
          </p:cNvPr>
          <p:cNvSpPr txBox="1"/>
          <p:nvPr/>
        </p:nvSpPr>
        <p:spPr>
          <a:xfrm>
            <a:off x="1097845" y="-2768600"/>
            <a:ext cx="972819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sz="2800" b="1" i="1" dirty="0">
              <a:latin typeface="Times New Roman"/>
              <a:cs typeface="Times New Roman"/>
            </a:endParaRPr>
          </a:p>
        </p:txBody>
      </p:sp>
    </p:spTree>
    <p:extLst>
      <p:ext uri="{BB962C8B-B14F-4D97-AF65-F5344CB8AC3E}">
        <p14:creationId xmlns:p14="http://schemas.microsoft.com/office/powerpoint/2010/main" xmlns="" val="1191108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2FF8337E-4336-4170-8C07-D675E540FC44}"/>
              </a:ext>
            </a:extLst>
          </p:cNvPr>
          <p:cNvSpPr txBox="1"/>
          <p:nvPr/>
        </p:nvSpPr>
        <p:spPr>
          <a:xfrm>
            <a:off x="2279184" y="4512732"/>
            <a:ext cx="661070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4000" dirty="0">
                <a:latin typeface="Times New Roman"/>
                <a:cs typeface="Calibri"/>
              </a:rPr>
              <a:t>Моделирование</a:t>
            </a:r>
            <a:endParaRPr lang="ru-RU" dirty="0">
              <a:cs typeface="Calibri"/>
            </a:endParaRPr>
          </a:p>
        </p:txBody>
      </p:sp>
      <p:pic>
        <p:nvPicPr>
          <p:cNvPr id="5" name="Рисунок 5" descr="Изображение выглядит как кукла, игрушка&#10;&#10;Автоматически созданное описание">
            <a:extLst>
              <a:ext uri="{FF2B5EF4-FFF2-40B4-BE49-F238E27FC236}">
                <a16:creationId xmlns:a16="http://schemas.microsoft.com/office/drawing/2014/main" xmlns="" id="{9A611060-3A41-47CB-9D37-8AEC6317F84B}"/>
              </a:ext>
            </a:extLst>
          </p:cNvPr>
          <p:cNvPicPr>
            <a:picLocks noChangeAspect="1"/>
          </p:cNvPicPr>
          <p:nvPr/>
        </p:nvPicPr>
        <p:blipFill>
          <a:blip r:embed="rId2" cstate="print"/>
          <a:stretch>
            <a:fillRect/>
          </a:stretch>
        </p:blipFill>
        <p:spPr>
          <a:xfrm>
            <a:off x="2322489" y="-2355"/>
            <a:ext cx="5438347" cy="4379422"/>
          </a:xfrm>
          <a:prstGeom prst="rect">
            <a:avLst/>
          </a:prstGeom>
        </p:spPr>
      </p:pic>
      <p:pic>
        <p:nvPicPr>
          <p:cNvPr id="6" name="Рисунок 6" descr="Изображение выглядит как кукла, игрушка, малыш&#10;&#10;Автоматически созданное описание">
            <a:extLst>
              <a:ext uri="{FF2B5EF4-FFF2-40B4-BE49-F238E27FC236}">
                <a16:creationId xmlns:a16="http://schemas.microsoft.com/office/drawing/2014/main" xmlns="" id="{D7FF25B1-F84E-45D6-8D65-85A73A5B13C7}"/>
              </a:ext>
            </a:extLst>
          </p:cNvPr>
          <p:cNvPicPr>
            <a:picLocks noChangeAspect="1"/>
          </p:cNvPicPr>
          <p:nvPr/>
        </p:nvPicPr>
        <p:blipFill>
          <a:blip r:embed="rId3" cstate="print"/>
          <a:stretch>
            <a:fillRect/>
          </a:stretch>
        </p:blipFill>
        <p:spPr>
          <a:xfrm>
            <a:off x="7760663" y="1682"/>
            <a:ext cx="4429124" cy="4371614"/>
          </a:xfrm>
          <a:prstGeom prst="rect">
            <a:avLst/>
          </a:prstGeom>
        </p:spPr>
      </p:pic>
    </p:spTree>
    <p:extLst>
      <p:ext uri="{BB962C8B-B14F-4D97-AF65-F5344CB8AC3E}">
        <p14:creationId xmlns:p14="http://schemas.microsoft.com/office/powerpoint/2010/main" xmlns="" val="955998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A4BA240C-0843-491E-B0EE-2F4B63FD1C6F}"/>
              </a:ext>
            </a:extLst>
          </p:cNvPr>
          <p:cNvPicPr>
            <a:picLocks noChangeAspect="1"/>
          </p:cNvPicPr>
          <p:nvPr/>
        </p:nvPicPr>
        <p:blipFill>
          <a:blip r:embed="rId2" cstate="print"/>
          <a:stretch>
            <a:fillRect/>
          </a:stretch>
        </p:blipFill>
        <p:spPr>
          <a:xfrm>
            <a:off x="6578747" y="120771"/>
            <a:ext cx="4325375" cy="6602084"/>
          </a:xfrm>
          <a:prstGeom prst="rect">
            <a:avLst/>
          </a:prstGeom>
        </p:spPr>
      </p:pic>
      <p:sp>
        <p:nvSpPr>
          <p:cNvPr id="3" name="Заголовок 2">
            <a:extLst>
              <a:ext uri="{FF2B5EF4-FFF2-40B4-BE49-F238E27FC236}">
                <a16:creationId xmlns:a16="http://schemas.microsoft.com/office/drawing/2014/main" xmlns="" id="{E494CF70-CBDC-49EA-A051-A0433D88AEE1}"/>
              </a:ext>
            </a:extLst>
          </p:cNvPr>
          <p:cNvSpPr>
            <a:spLocks noGrp="1"/>
          </p:cNvSpPr>
          <p:nvPr>
            <p:ph type="title"/>
          </p:nvPr>
        </p:nvSpPr>
        <p:spPr>
          <a:xfrm>
            <a:off x="838200" y="365125"/>
            <a:ext cx="4419601" cy="1339940"/>
          </a:xfrm>
        </p:spPr>
        <p:txBody>
          <a:bodyPr/>
          <a:lstStyle/>
          <a:p>
            <a:r>
              <a:rPr lang="ru-RU" dirty="0">
                <a:latin typeface="Times New Roman"/>
                <a:cs typeface="Calibri Light"/>
              </a:rPr>
              <a:t>Готовая работа</a:t>
            </a:r>
            <a:endParaRPr lang="ru-RU" dirty="0">
              <a:cs typeface="Calibri Light"/>
            </a:endParaRPr>
          </a:p>
        </p:txBody>
      </p:sp>
    </p:spTree>
    <p:extLst>
      <p:ext uri="{BB962C8B-B14F-4D97-AF65-F5344CB8AC3E}">
        <p14:creationId xmlns:p14="http://schemas.microsoft.com/office/powerpoint/2010/main" xmlns="" val="937487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otalTime>8</TotalTime>
  <Words>92</Words>
  <Application>Microsoft Office PowerPoint</Application>
  <PresentationFormat>Произвольный</PresentationFormat>
  <Paragraphs>59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Parallax</vt:lpstr>
      <vt:lpstr>Бард в поисках своего вдохновения</vt:lpstr>
      <vt:lpstr>Введение</vt:lpstr>
      <vt:lpstr>Моя задача</vt:lpstr>
      <vt:lpstr>История</vt:lpstr>
      <vt:lpstr>История</vt:lpstr>
      <vt:lpstr>Таблица принятия решений:</vt:lpstr>
      <vt:lpstr>Слайд 7</vt:lpstr>
      <vt:lpstr>Готовая работа</vt:lpstr>
      <vt:lpstr>Слайд 9</vt:lpstr>
      <vt:lpstr>Этой куклы кто не знает ,лучше куклы не найдешь.Сразу глазки открывает ,только на руки берешь.И хоть слез у куклы нету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Елена</cp:lastModifiedBy>
  <cp:revision>202</cp:revision>
  <dcterms:created xsi:type="dcterms:W3CDTF">2021-12-13T15:11:56Z</dcterms:created>
  <dcterms:modified xsi:type="dcterms:W3CDTF">2021-12-14T03:10:55Z</dcterms:modified>
</cp:coreProperties>
</file>