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17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B5E1-31D8-47E0-8897-014D49778AC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7EBE8-F6BE-4B60-89D5-365305B708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71480"/>
            <a:ext cx="8286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СВОЯ ИГРА </a:t>
            </a:r>
          </a:p>
          <a:p>
            <a:pPr algn="ctr"/>
            <a:r>
              <a:rPr lang="ru-RU" sz="6000" b="1" dirty="0" smtClean="0"/>
              <a:t>СРЕДИ 5 КЛАССОВ</a:t>
            </a:r>
          </a:p>
          <a:p>
            <a:pPr algn="ctr"/>
            <a:endParaRPr lang="ru-RU" sz="6000" dirty="0" smtClean="0"/>
          </a:p>
          <a:p>
            <a:pPr algn="ctr"/>
            <a:r>
              <a:rPr lang="ru-RU" sz="6000" b="1" i="1" dirty="0" smtClean="0"/>
              <a:t>ПО ФУНКЦИОНАЛЬНОЙ ГРАМОТНОСТИ</a:t>
            </a:r>
            <a:endParaRPr lang="ru-RU" sz="60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8"/>
            <a:ext cx="83582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ЗАДАНИЕ 2</a:t>
            </a:r>
          </a:p>
          <a:p>
            <a:pPr algn="ctr"/>
            <a:r>
              <a:rPr lang="ru-RU" sz="2800" dirty="0" smtClean="0"/>
              <a:t>Обычно </a:t>
            </a:r>
            <a:r>
              <a:rPr lang="ru-RU" sz="2800" dirty="0"/>
              <a:t>зрелая земляника красная </a:t>
            </a:r>
            <a:r>
              <a:rPr lang="ru-RU" sz="2800" dirty="0" smtClean="0"/>
              <a:t>и очень </a:t>
            </a:r>
            <a:r>
              <a:rPr lang="ru-RU" sz="2800" dirty="0"/>
              <a:t>ароматная. Это очень полезная ягода, </a:t>
            </a:r>
            <a:r>
              <a:rPr lang="ru-RU" sz="2800" dirty="0" smtClean="0"/>
              <a:t>в ней </a:t>
            </a:r>
            <a:r>
              <a:rPr lang="ru-RU" sz="2800" dirty="0"/>
              <a:t>много разных витаминов (см. </a:t>
            </a:r>
            <a:r>
              <a:rPr lang="ru-RU" sz="2800" dirty="0" smtClean="0"/>
              <a:t>справочный материал</a:t>
            </a:r>
            <a:r>
              <a:rPr lang="ru-RU" sz="2800" dirty="0"/>
              <a:t>).</a:t>
            </a:r>
            <a:r>
              <a:rPr lang="ru-RU" dirty="0"/>
              <a:t/>
            </a:r>
            <a:br>
              <a:rPr lang="ru-RU" dirty="0"/>
            </a:br>
            <a:endParaRPr lang="ru-RU" b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2143116"/>
          <a:ext cx="742955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5397552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Витамин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Содержание витамина (мг) в ягодах земляники ( на 1000 г ягод)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600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 Е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 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4348" y="3714752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сутки пятикласснику нужно 100 мг витамина С. Катя</a:t>
            </a:r>
            <a:br>
              <a:rPr lang="ru-RU" sz="2400" dirty="0"/>
            </a:br>
            <a:r>
              <a:rPr lang="ru-RU" sz="2400" dirty="0"/>
              <a:t>съела кружку земляники, которая вмещает 200 г ягод.</a:t>
            </a:r>
            <a:br>
              <a:rPr lang="ru-RU" sz="2400" dirty="0"/>
            </a:br>
            <a:r>
              <a:rPr lang="ru-RU" sz="2400" dirty="0"/>
              <a:t>Получила ли она с помощью этого количества ягод дневную</a:t>
            </a:r>
            <a:br>
              <a:rPr lang="ru-RU" sz="2400" dirty="0"/>
            </a:br>
            <a:r>
              <a:rPr lang="ru-RU" sz="2400" dirty="0"/>
              <a:t>норму витамина С?</a:t>
            </a:r>
            <a:br>
              <a:rPr lang="ru-RU" sz="2400" dirty="0"/>
            </a:br>
            <a:r>
              <a:rPr lang="ru-RU" sz="2400" b="1" dirty="0" smtClean="0"/>
              <a:t>1 Получила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2 Не </a:t>
            </a:r>
            <a:r>
              <a:rPr lang="ru-RU" sz="2400" b="1" dirty="0"/>
              <a:t>получила</a:t>
            </a:r>
            <a:r>
              <a:rPr lang="ru-RU" sz="2400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/>
          </a:bodyPr>
          <a:lstStyle/>
          <a:p>
            <a:r>
              <a:rPr lang="ru-RU" dirty="0" smtClean="0"/>
              <a:t>РАУНД 3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«</a:t>
            </a:r>
            <a:r>
              <a:rPr lang="ru-RU" dirty="0" err="1"/>
              <a:t>Естественно-научная</a:t>
            </a:r>
            <a:r>
              <a:rPr lang="ru-RU" dirty="0"/>
              <a:t> грамотность – очевидное невероятное»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6797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14290"/>
            <a:ext cx="857252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ЗАДАНИЕ 1</a:t>
            </a:r>
          </a:p>
          <a:p>
            <a:r>
              <a:rPr lang="ru-RU" sz="2400" b="1" dirty="0"/>
              <a:t>Атмосферный воздух </a:t>
            </a:r>
            <a:r>
              <a:rPr lang="ru-RU" sz="2400" dirty="0"/>
              <a:t>– это источник дыхания человека, животных и растений. </a:t>
            </a:r>
            <a:r>
              <a:rPr lang="ru-RU" sz="2400" dirty="0" smtClean="0"/>
              <a:t>В процессе </a:t>
            </a:r>
            <a:r>
              <a:rPr lang="ru-RU" sz="2400" dirty="0"/>
              <a:t>дыхания происходит поступление атмосферного воздуха в живой организм </a:t>
            </a:r>
            <a:r>
              <a:rPr lang="ru-RU" sz="2400" dirty="0" smtClean="0"/>
              <a:t>и выдыхание </a:t>
            </a:r>
            <a:r>
              <a:rPr lang="ru-RU" sz="2400" dirty="0"/>
              <a:t>отработанных газов и паров.</a:t>
            </a:r>
            <a:r>
              <a:rPr lang="ru-RU" sz="2400" dirty="0" smtClean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Какие </a:t>
            </a:r>
            <a:r>
              <a:rPr lang="ru-RU" sz="2000" dirty="0"/>
              <a:t>газы атмосферы участвуют в дыхательных</a:t>
            </a:r>
            <a:br>
              <a:rPr lang="ru-RU" sz="2000" dirty="0"/>
            </a:br>
            <a:r>
              <a:rPr lang="ru-RU" sz="2000" dirty="0"/>
              <a:t>процессах в живых организмах?</a:t>
            </a:r>
            <a:br>
              <a:rPr lang="ru-RU" sz="2000" dirty="0"/>
            </a:br>
            <a:r>
              <a:rPr lang="ru-RU" sz="2000" i="1" dirty="0"/>
              <a:t>Отметьте </a:t>
            </a:r>
            <a:r>
              <a:rPr lang="ru-RU" sz="2000" b="1" i="1" dirty="0"/>
              <a:t>два </a:t>
            </a:r>
            <a:r>
              <a:rPr lang="ru-RU" sz="2000" i="1" dirty="0"/>
              <a:t>верных </a:t>
            </a:r>
            <a:r>
              <a:rPr lang="ru-RU" sz="2000" i="1" dirty="0" smtClean="0"/>
              <a:t>варианта</a:t>
            </a:r>
          </a:p>
          <a:p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b="1" dirty="0" smtClean="0"/>
              <a:t>1  Азот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2  Углекислый </a:t>
            </a:r>
            <a:r>
              <a:rPr lang="ru-RU" sz="2000" b="1" dirty="0"/>
              <a:t>газ</a:t>
            </a:r>
            <a:br>
              <a:rPr lang="ru-RU" sz="2000" b="1" dirty="0"/>
            </a:br>
            <a:r>
              <a:rPr lang="ru-RU" sz="2000" b="1" dirty="0" smtClean="0"/>
              <a:t>3 Кислород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4  Водород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5  Гелий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285992"/>
            <a:ext cx="480271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878687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ЗАДАНИЕ 2</a:t>
            </a:r>
          </a:p>
          <a:p>
            <a:r>
              <a:rPr lang="ru-RU" dirty="0" smtClean="0"/>
              <a:t>Каждый </a:t>
            </a:r>
            <a:r>
              <a:rPr lang="ru-RU" dirty="0"/>
              <a:t>из газов в составе воздуха обладает своими особыми свойствами.</a:t>
            </a:r>
            <a:br>
              <a:rPr lang="ru-RU" dirty="0"/>
            </a:br>
            <a:r>
              <a:rPr lang="ru-RU" dirty="0"/>
              <a:t>Например, газы могут быть тяжелее или легче. Если взять вес 1 литра газа, то он</a:t>
            </a:r>
            <a:br>
              <a:rPr lang="ru-RU" dirty="0"/>
            </a:br>
            <a:r>
              <a:rPr lang="ru-RU" dirty="0"/>
              <a:t>будет различаться для разных газов. Вот как будет увеличиваться (слева направо)</a:t>
            </a:r>
            <a:br>
              <a:rPr lang="ru-RU" dirty="0"/>
            </a:br>
            <a:r>
              <a:rPr lang="ru-RU" dirty="0"/>
              <a:t>вес литра газа, входящего в состав воздуха:</a:t>
            </a:r>
            <a:br>
              <a:rPr lang="ru-RU" dirty="0"/>
            </a:br>
            <a:r>
              <a:rPr lang="ru-RU" b="1" dirty="0"/>
              <a:t>Водород </a:t>
            </a:r>
            <a:r>
              <a:rPr lang="ru-RU" dirty="0"/>
              <a:t>⇒ </a:t>
            </a:r>
            <a:r>
              <a:rPr lang="ru-RU" b="1" dirty="0"/>
              <a:t>Гелий </a:t>
            </a:r>
            <a:r>
              <a:rPr lang="ru-RU" dirty="0"/>
              <a:t>⇒ </a:t>
            </a:r>
            <a:r>
              <a:rPr lang="ru-RU" b="1" dirty="0"/>
              <a:t>Водяной пар </a:t>
            </a:r>
            <a:r>
              <a:rPr lang="ru-RU" dirty="0"/>
              <a:t>⇒ </a:t>
            </a:r>
            <a:r>
              <a:rPr lang="ru-RU" b="1" dirty="0"/>
              <a:t>Азот </a:t>
            </a:r>
            <a:r>
              <a:rPr lang="ru-RU" dirty="0"/>
              <a:t>⇒ </a:t>
            </a:r>
            <a:r>
              <a:rPr lang="ru-RU" b="1" dirty="0"/>
              <a:t>Воздух </a:t>
            </a:r>
            <a:r>
              <a:rPr lang="ru-RU" dirty="0"/>
              <a:t>⇒ </a:t>
            </a:r>
            <a:r>
              <a:rPr lang="ru-RU" b="1" dirty="0"/>
              <a:t>Кислород </a:t>
            </a:r>
            <a:r>
              <a:rPr lang="ru-RU" dirty="0"/>
              <a:t>⇒ </a:t>
            </a:r>
            <a:r>
              <a:rPr lang="ru-RU" b="1" dirty="0"/>
              <a:t>Углекислый газ.</a:t>
            </a:r>
            <a:br>
              <a:rPr lang="ru-RU" b="1" dirty="0"/>
            </a:br>
            <a:r>
              <a:rPr lang="ru-RU" dirty="0"/>
              <a:t>С этим свойством газов</a:t>
            </a:r>
            <a:r>
              <a:rPr lang="ru-RU" dirty="0" smtClean="0"/>
              <a:t>, содержащихся </a:t>
            </a:r>
            <a:r>
              <a:rPr lang="ru-RU" dirty="0"/>
              <a:t>в воздухе, </a:t>
            </a:r>
            <a:r>
              <a:rPr lang="ru-RU" dirty="0" smtClean="0"/>
              <a:t>часто приходится </a:t>
            </a:r>
            <a:r>
              <a:rPr lang="ru-RU" dirty="0"/>
              <a:t>сталкиваться в жизни</a:t>
            </a:r>
            <a:r>
              <a:rPr lang="ru-RU" dirty="0" smtClean="0"/>
              <a:t>. Вам</a:t>
            </a:r>
            <a:r>
              <a:rPr lang="ru-RU" dirty="0"/>
              <a:t>, наверное, </a:t>
            </a:r>
            <a:r>
              <a:rPr lang="ru-RU" dirty="0" smtClean="0"/>
              <a:t>приходилось путешествовать </a:t>
            </a:r>
            <a:r>
              <a:rPr lang="ru-RU" dirty="0"/>
              <a:t>в поезде. Если в </a:t>
            </a:r>
            <a:r>
              <a:rPr lang="ru-RU" dirty="0" smtClean="0"/>
              <a:t>купе отключён </a:t>
            </a:r>
            <a:r>
              <a:rPr lang="ru-RU" dirty="0"/>
              <a:t>кондиционер и закрыта дверь</a:t>
            </a:r>
            <a:r>
              <a:rPr lang="ru-RU" dirty="0" smtClean="0"/>
              <a:t>, то </a:t>
            </a:r>
            <a:r>
              <a:rPr lang="ru-RU" dirty="0"/>
              <a:t>скоро пассажиры </a:t>
            </a:r>
            <a:r>
              <a:rPr lang="ru-RU" dirty="0" smtClean="0"/>
              <a:t>начинают испытывать </a:t>
            </a:r>
            <a:r>
              <a:rPr lang="ru-RU" dirty="0"/>
              <a:t>затруднение дыхания, </a:t>
            </a:r>
            <a:r>
              <a:rPr lang="ru-RU" dirty="0" smtClean="0"/>
              <a:t>им становится </a:t>
            </a:r>
            <a:r>
              <a:rPr lang="ru-RU" dirty="0"/>
              <a:t>«душно».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dirty="0"/>
              <a:t>На какой полке (верхней или нижней) в закрытом купе</a:t>
            </a:r>
            <a:br>
              <a:rPr lang="ru-RU" sz="2000" dirty="0"/>
            </a:br>
            <a:r>
              <a:rPr lang="ru-RU" sz="2000" dirty="0"/>
              <a:t>поезда станет трудно дышать</a:t>
            </a:r>
            <a:r>
              <a:rPr lang="ru-RU" sz="2000" dirty="0" smtClean="0"/>
              <a:t>?</a:t>
            </a:r>
          </a:p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1 </a:t>
            </a:r>
            <a:r>
              <a:rPr lang="ru-RU" sz="2000" b="1" dirty="0"/>
              <a:t>на верхней</a:t>
            </a:r>
            <a:br>
              <a:rPr lang="ru-RU" sz="2000" b="1" dirty="0"/>
            </a:br>
            <a:r>
              <a:rPr lang="ru-RU" sz="2000" b="1" dirty="0" smtClean="0"/>
              <a:t>2 </a:t>
            </a:r>
            <a:r>
              <a:rPr lang="ru-RU" sz="2000" b="1" dirty="0"/>
              <a:t>на нижней</a:t>
            </a:r>
            <a:r>
              <a:rPr lang="ru-RU" sz="2000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857496"/>
            <a:ext cx="2857520" cy="19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66"/>
            <a:ext cx="821537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ЗАДАНИЕ 3</a:t>
            </a:r>
          </a:p>
          <a:p>
            <a:r>
              <a:rPr lang="ru-RU" sz="2000" dirty="0" smtClean="0"/>
              <a:t>Углекислый </a:t>
            </a:r>
            <a:r>
              <a:rPr lang="ru-RU" sz="2000" dirty="0"/>
              <a:t>газ, как и кислород, играет большую роль в природных</a:t>
            </a:r>
            <a:br>
              <a:rPr lang="ru-RU" sz="2000" dirty="0"/>
            </a:br>
            <a:r>
              <a:rPr lang="ru-RU" sz="2000" dirty="0"/>
              <a:t>процессах на Земле. Увеличение количества углекислого газа в атмосфере </a:t>
            </a:r>
            <a:r>
              <a:rPr lang="ru-RU" sz="2000" dirty="0" smtClean="0"/>
              <a:t>может приводить </a:t>
            </a:r>
            <a:r>
              <a:rPr lang="ru-RU" sz="2000" dirty="0"/>
              <a:t>к изменениям климата. Учёные считают это явление опасным. </a:t>
            </a:r>
            <a:r>
              <a:rPr lang="ru-RU" sz="2000" dirty="0" smtClean="0"/>
              <a:t>В окружающем </a:t>
            </a:r>
            <a:r>
              <a:rPr lang="ru-RU" sz="2000" dirty="0"/>
              <a:t>мире постоянно протекают явления как увеличивающие, так </a:t>
            </a:r>
            <a:r>
              <a:rPr lang="ru-RU" sz="2000" dirty="0" smtClean="0"/>
              <a:t>и уменьшающие </a:t>
            </a:r>
            <a:r>
              <a:rPr lang="ru-RU" sz="2000" dirty="0"/>
              <a:t>содержание углекислого газа в атмосфере.</a:t>
            </a:r>
            <a:r>
              <a:rPr lang="ru-RU" sz="2000" dirty="0" smtClean="0"/>
              <a:t> </a:t>
            </a:r>
          </a:p>
          <a:p>
            <a:endParaRPr lang="ru-RU" sz="2000" dirty="0"/>
          </a:p>
          <a:p>
            <a:r>
              <a:rPr lang="ru-RU" sz="2000" dirty="0"/>
              <a:t>Какие процессы в природе могут уменьшать</a:t>
            </a:r>
            <a:br>
              <a:rPr lang="ru-RU" sz="2000" dirty="0"/>
            </a:br>
            <a:r>
              <a:rPr lang="ru-RU" sz="2000" dirty="0"/>
              <a:t>содержание углекислого газа в воздухе?</a:t>
            </a:r>
            <a:br>
              <a:rPr lang="ru-RU" sz="2000" dirty="0"/>
            </a:br>
            <a:r>
              <a:rPr lang="ru-RU" sz="2000" i="1" dirty="0"/>
              <a:t>Отметьте </a:t>
            </a:r>
            <a:r>
              <a:rPr lang="ru-RU" sz="2000" b="1" i="1" dirty="0"/>
              <a:t>два </a:t>
            </a:r>
            <a:r>
              <a:rPr lang="ru-RU" sz="2000" i="1" dirty="0"/>
              <a:t>верных варианта ответа</a:t>
            </a:r>
            <a:r>
              <a:rPr lang="ru-RU" sz="2000" i="1" dirty="0" smtClean="0"/>
              <a:t>.</a:t>
            </a:r>
          </a:p>
          <a:p>
            <a:endParaRPr lang="ru-RU" i="1" dirty="0"/>
          </a:p>
          <a:p>
            <a:r>
              <a:rPr lang="ru-RU" i="1" dirty="0"/>
              <a:t/>
            </a:r>
            <a:br>
              <a:rPr lang="ru-RU" i="1" dirty="0"/>
            </a:br>
            <a:r>
              <a:rPr lang="ru-RU" b="1" dirty="0" smtClean="0"/>
              <a:t>1 </a:t>
            </a:r>
            <a:r>
              <a:rPr lang="ru-RU" b="1" dirty="0"/>
              <a:t>Растворение газов в океане</a:t>
            </a:r>
            <a:br>
              <a:rPr lang="ru-RU" b="1" dirty="0"/>
            </a:br>
            <a:r>
              <a:rPr lang="ru-RU" b="1" dirty="0" smtClean="0"/>
              <a:t>2 </a:t>
            </a:r>
            <a:r>
              <a:rPr lang="ru-RU" b="1" dirty="0"/>
              <a:t>Извержения вулканов</a:t>
            </a:r>
            <a:br>
              <a:rPr lang="ru-RU" b="1" dirty="0"/>
            </a:br>
            <a:r>
              <a:rPr lang="ru-RU" b="1" dirty="0" smtClean="0"/>
              <a:t>3 </a:t>
            </a:r>
            <a:r>
              <a:rPr lang="ru-RU" b="1" dirty="0"/>
              <a:t>Дыхание живых организмов</a:t>
            </a:r>
            <a:br>
              <a:rPr lang="ru-RU" b="1" dirty="0"/>
            </a:br>
            <a:r>
              <a:rPr lang="ru-RU" b="1" dirty="0" smtClean="0"/>
              <a:t>4 </a:t>
            </a:r>
            <a:r>
              <a:rPr lang="ru-RU" b="1" dirty="0"/>
              <a:t>Увеличение площади лесов на планете</a:t>
            </a:r>
            <a:br>
              <a:rPr lang="ru-RU" b="1" dirty="0"/>
            </a:br>
            <a:r>
              <a:rPr lang="ru-RU" b="1" dirty="0" smtClean="0"/>
              <a:t>5 </a:t>
            </a:r>
            <a:r>
              <a:rPr lang="ru-RU" b="1" dirty="0"/>
              <a:t>Природные лесные пожары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66"/>
            <a:ext cx="82153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algn="ctr"/>
            <a:endParaRPr lang="ru-RU" sz="4400" dirty="0">
              <a:solidFill>
                <a:prstClr val="black"/>
              </a:solidFill>
              <a:ea typeface="+mj-ea"/>
              <a:cs typeface="+mj-cs"/>
            </a:endParaRPr>
          </a:p>
          <a:p>
            <a:pPr algn="ctr"/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РАУНД 4</a:t>
            </a: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dirty="0"/>
              <a:t>«Финансовая грамотность благосостояние жизни человека»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428605"/>
            <a:ext cx="807249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ЗАДАНИЕ 1</a:t>
            </a:r>
          </a:p>
          <a:p>
            <a:pPr algn="ctr"/>
            <a:endParaRPr lang="ru-RU" b="1" i="1" dirty="0" smtClean="0"/>
          </a:p>
          <a:p>
            <a:r>
              <a:rPr lang="ru-RU" sz="2000" dirty="0"/>
              <a:t>– Серёжа, фильм мне очень понравился. Я узнала, </a:t>
            </a:r>
            <a:r>
              <a:rPr lang="ru-RU" sz="2000" dirty="0" smtClean="0"/>
              <a:t>что раньше</a:t>
            </a:r>
            <a:r>
              <a:rPr lang="ru-RU" sz="2000" dirty="0"/>
              <a:t>, оказывается, роль денег выполняли ракушки, – </a:t>
            </a:r>
            <a:r>
              <a:rPr lang="ru-RU" sz="2000" dirty="0" smtClean="0"/>
              <a:t>с воодушевлением </a:t>
            </a:r>
            <a:r>
              <a:rPr lang="ru-RU" sz="2000" dirty="0"/>
              <a:t>сказала Вика.</a:t>
            </a:r>
            <a:br>
              <a:rPr lang="ru-RU" sz="2000" dirty="0"/>
            </a:br>
            <a:r>
              <a:rPr lang="ru-RU" sz="2000" dirty="0"/>
              <a:t>– И не только ракушки. Это мог быть, к примеру, мех </a:t>
            </a:r>
            <a:r>
              <a:rPr lang="ru-RU" sz="2000" dirty="0" smtClean="0"/>
              <a:t>или зерно</a:t>
            </a:r>
            <a:r>
              <a:rPr lang="ru-RU" sz="2000" dirty="0"/>
              <a:t>. Такие деньги называют товарными, – </a:t>
            </a:r>
            <a:r>
              <a:rPr lang="ru-RU" sz="2000" dirty="0" smtClean="0"/>
              <a:t>ответил Серёжа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</a:p>
          <a:p>
            <a:endParaRPr lang="ru-RU" sz="2000" dirty="0"/>
          </a:p>
          <a:p>
            <a:r>
              <a:rPr lang="ru-RU" dirty="0"/>
              <a:t>Какое из утверждений о товарных деньгах верное</a:t>
            </a:r>
            <a:r>
              <a:rPr lang="ru-RU" dirty="0" smtClean="0"/>
              <a:t>?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Отметьте </a:t>
            </a:r>
            <a:r>
              <a:rPr lang="ru-RU" b="1" i="1" dirty="0"/>
              <a:t>один </a:t>
            </a:r>
            <a:r>
              <a:rPr lang="ru-RU" i="1" dirty="0"/>
              <a:t>верный вариант ответа</a:t>
            </a:r>
            <a:r>
              <a:rPr lang="ru-RU" i="1" dirty="0" smtClean="0"/>
              <a:t>.</a:t>
            </a:r>
          </a:p>
          <a:p>
            <a:r>
              <a:rPr lang="ru-RU" b="1" i="1" dirty="0"/>
              <a:t/>
            </a:r>
            <a:br>
              <a:rPr lang="ru-RU" b="1" i="1" dirty="0"/>
            </a:br>
            <a:r>
              <a:rPr lang="ru-RU" b="1" dirty="0" smtClean="0"/>
              <a:t>1  </a:t>
            </a:r>
            <a:r>
              <a:rPr lang="ru-RU" b="1" dirty="0"/>
              <a:t>Товарные деньги – это платежи, осуществляемые </a:t>
            </a:r>
            <a:r>
              <a:rPr lang="ru-RU" b="1" dirty="0" smtClean="0"/>
              <a:t>без использования </a:t>
            </a:r>
            <a:r>
              <a:rPr lang="ru-RU" b="1" dirty="0"/>
              <a:t>наличных денег, исключительно </a:t>
            </a:r>
            <a:r>
              <a:rPr lang="ru-RU" b="1" dirty="0" smtClean="0"/>
              <a:t>через интернет.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2  Товарные </a:t>
            </a:r>
            <a:r>
              <a:rPr lang="ru-RU" b="1" dirty="0"/>
              <a:t>деньги – это вид денег, представляющий </a:t>
            </a:r>
            <a:r>
              <a:rPr lang="ru-RU" b="1" dirty="0" smtClean="0"/>
              <a:t>собой реальные </a:t>
            </a:r>
            <a:r>
              <a:rPr lang="ru-RU" b="1" dirty="0"/>
              <a:t>товары, которые можно обменять на другие</a:t>
            </a:r>
            <a:r>
              <a:rPr lang="ru-RU" b="1" dirty="0" smtClean="0"/>
              <a:t>.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3  Товарные </a:t>
            </a:r>
            <a:r>
              <a:rPr lang="ru-RU" b="1" dirty="0"/>
              <a:t>деньги – это вид денег в бумажной форме</a:t>
            </a:r>
            <a:r>
              <a:rPr lang="ru-RU" b="1" dirty="0" smtClean="0"/>
              <a:t>.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4  Товарные </a:t>
            </a:r>
            <a:r>
              <a:rPr lang="ru-RU" b="1" dirty="0"/>
              <a:t>деньги – это вид денег в монетной форме.</a:t>
            </a:r>
            <a:r>
              <a:rPr lang="ru-RU" b="1" dirty="0" smtClean="0"/>
              <a:t> </a:t>
            </a:r>
            <a:endParaRPr lang="ru-RU" b="1" i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428604"/>
            <a:ext cx="8001056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ЗАДАНИЕ 2</a:t>
            </a:r>
          </a:p>
          <a:p>
            <a:r>
              <a:rPr lang="ru-RU" sz="2000" dirty="0" smtClean="0"/>
              <a:t>– </a:t>
            </a:r>
            <a:r>
              <a:rPr lang="ru-RU" sz="2000" dirty="0"/>
              <a:t>А какой способ оплаты ты считаешь самым удобным? </a:t>
            </a:r>
            <a:r>
              <a:rPr lang="ru-RU" sz="2000" dirty="0" smtClean="0"/>
              <a:t>– спросил </a:t>
            </a:r>
            <a:r>
              <a:rPr lang="ru-RU" sz="2000" dirty="0"/>
              <a:t>Серёжа.</a:t>
            </a:r>
            <a:br>
              <a:rPr lang="ru-RU" sz="2000" dirty="0"/>
            </a:br>
            <a:r>
              <a:rPr lang="ru-RU" sz="2000" dirty="0"/>
              <a:t>– Мне кажется, удобно расплачиваться банковской картой</a:t>
            </a:r>
            <a:r>
              <a:rPr lang="ru-RU" sz="2000" dirty="0" smtClean="0"/>
              <a:t>. Достал </a:t>
            </a:r>
            <a:r>
              <a:rPr lang="ru-RU" sz="2000" dirty="0"/>
              <a:t>и быстро расплатился, – ответила Вика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Вика </a:t>
            </a:r>
            <a:r>
              <a:rPr lang="ru-RU" sz="2000" dirty="0"/>
              <a:t>считает, что оплачивать покупки банковской </a:t>
            </a:r>
            <a:r>
              <a:rPr lang="ru-RU" sz="2000" dirty="0" smtClean="0"/>
              <a:t>картой удобно </a:t>
            </a:r>
            <a:r>
              <a:rPr lang="ru-RU" sz="2000" dirty="0"/>
              <a:t>и быстро. Что ещё можно отнести к </a:t>
            </a:r>
            <a:r>
              <a:rPr lang="ru-RU" sz="2000" dirty="0" smtClean="0"/>
              <a:t>преимуществам использования </a:t>
            </a:r>
            <a:r>
              <a:rPr lang="ru-RU" sz="2000" dirty="0"/>
              <a:t>банковской карты</a:t>
            </a:r>
            <a:r>
              <a:rPr lang="ru-RU" sz="2000" dirty="0" smtClean="0"/>
              <a:t>?</a:t>
            </a:r>
          </a:p>
          <a:p>
            <a:r>
              <a:rPr lang="ru-RU" i="1" dirty="0" smtClean="0"/>
              <a:t>Отметьте </a:t>
            </a:r>
            <a:r>
              <a:rPr lang="ru-RU" b="1" i="1" dirty="0"/>
              <a:t>все </a:t>
            </a:r>
            <a:r>
              <a:rPr lang="ru-RU" i="1" dirty="0"/>
              <a:t>верные варианты ответа.</a:t>
            </a:r>
            <a:br>
              <a:rPr lang="ru-RU" i="1" dirty="0"/>
            </a:br>
            <a:r>
              <a:rPr lang="ru-RU" b="1" dirty="0" smtClean="0"/>
              <a:t>1  Банковскую </a:t>
            </a:r>
            <a:r>
              <a:rPr lang="ru-RU" b="1" dirty="0"/>
              <a:t>карту принимают не во всех магазинах </a:t>
            </a:r>
            <a:r>
              <a:rPr lang="ru-RU" b="1" dirty="0" smtClean="0"/>
              <a:t>и киосках.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2   </a:t>
            </a:r>
            <a:r>
              <a:rPr lang="ru-RU" b="1" dirty="0"/>
              <a:t>Банковской картой можно расплатиться и в </a:t>
            </a:r>
            <a:r>
              <a:rPr lang="ru-RU" b="1" dirty="0" smtClean="0"/>
              <a:t>обычном магазине</a:t>
            </a:r>
            <a:r>
              <a:rPr lang="ru-RU" b="1" dirty="0"/>
              <a:t>, и в </a:t>
            </a:r>
            <a:r>
              <a:rPr lang="ru-RU" b="1" dirty="0" err="1"/>
              <a:t>интернет-магазине</a:t>
            </a:r>
            <a:r>
              <a:rPr lang="ru-RU" b="1" dirty="0" smtClean="0"/>
              <a:t>.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3  В </a:t>
            </a:r>
            <a:r>
              <a:rPr lang="ru-RU" b="1" dirty="0"/>
              <a:t>некоторых банкоматах при снятии денег с </a:t>
            </a:r>
            <a:r>
              <a:rPr lang="ru-RU" b="1" dirty="0" smtClean="0"/>
              <a:t>карты взимается </a:t>
            </a:r>
            <a:r>
              <a:rPr lang="ru-RU" b="1" dirty="0"/>
              <a:t>дополнительная плата</a:t>
            </a:r>
            <a:r>
              <a:rPr lang="ru-RU" b="1" dirty="0" smtClean="0"/>
              <a:t>. 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4  Нужно </a:t>
            </a:r>
            <a:r>
              <a:rPr lang="ru-RU" b="1" dirty="0"/>
              <a:t>следить за остатком денег на банковской карте</a:t>
            </a:r>
            <a:r>
              <a:rPr lang="ru-RU" b="1" dirty="0" smtClean="0"/>
              <a:t>, чтобы </a:t>
            </a:r>
            <a:r>
              <a:rPr lang="ru-RU" b="1" dirty="0"/>
              <a:t>не попасть в неприятную ситуацию, когда </a:t>
            </a:r>
            <a:r>
              <a:rPr lang="ru-RU" b="1" dirty="0" smtClean="0"/>
              <a:t>не хватает </a:t>
            </a:r>
            <a:r>
              <a:rPr lang="ru-RU" b="1" dirty="0"/>
              <a:t>средств на покупку</a:t>
            </a:r>
            <a:r>
              <a:rPr lang="ru-RU" b="1" dirty="0" smtClean="0"/>
              <a:t>.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5  Потеряв </a:t>
            </a:r>
            <a:r>
              <a:rPr lang="ru-RU" b="1" dirty="0"/>
              <a:t>банковскую карту, можно позвонить в банк </a:t>
            </a:r>
            <a:r>
              <a:rPr lang="ru-RU" b="1" dirty="0" smtClean="0"/>
              <a:t>и заблокировать </a:t>
            </a:r>
            <a:r>
              <a:rPr lang="ru-RU" b="1" dirty="0"/>
              <a:t>её, чтобы с карты не сняли деньги.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821537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ЗАДАНИЕ 2</a:t>
            </a:r>
          </a:p>
          <a:p>
            <a:r>
              <a:rPr lang="ru-RU" sz="2400" dirty="0" smtClean="0"/>
              <a:t>– </a:t>
            </a:r>
            <a:r>
              <a:rPr lang="ru-RU" sz="2400" dirty="0"/>
              <a:t>Сейчас так много видов денег и способов оплаты! </a:t>
            </a:r>
            <a:r>
              <a:rPr lang="ru-RU" sz="2400" dirty="0" smtClean="0"/>
              <a:t>– воскликнула </a:t>
            </a:r>
            <a:r>
              <a:rPr lang="ru-RU" sz="2400" dirty="0"/>
              <a:t>Вика. – Непонятно, какой способ оплаты и </a:t>
            </a:r>
            <a:r>
              <a:rPr lang="ru-RU" sz="2400" dirty="0" smtClean="0"/>
              <a:t>в каком </a:t>
            </a:r>
            <a:r>
              <a:rPr lang="ru-RU" sz="2400" dirty="0"/>
              <a:t>случае лучше использовать.</a:t>
            </a:r>
            <a:r>
              <a:rPr lang="ru-RU" sz="2400" dirty="0" smtClean="0"/>
              <a:t> </a:t>
            </a:r>
          </a:p>
          <a:p>
            <a:endParaRPr lang="ru-RU" sz="2400" dirty="0"/>
          </a:p>
          <a:p>
            <a:r>
              <a:rPr lang="ru-RU" sz="2400" dirty="0"/>
              <a:t>Помогите Вике сопоставить действия с видом оплаты.</a:t>
            </a:r>
            <a:br>
              <a:rPr lang="ru-RU" sz="2400" dirty="0"/>
            </a:br>
            <a:r>
              <a:rPr lang="ru-RU" sz="2400" dirty="0"/>
              <a:t>Определите, с каким способом оплаты связано </a:t>
            </a:r>
            <a:r>
              <a:rPr lang="ru-RU" sz="2400" dirty="0" smtClean="0"/>
              <a:t>каждое действие.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500438"/>
            <a:ext cx="50196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РАУНД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1857364"/>
            <a:ext cx="75724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/>
              <a:t>«Глобальные компетенции – жемчужина мудрости»</a:t>
            </a:r>
            <a:endParaRPr lang="ru-RU" sz="5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285992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НАГРАЖДЕНИЕ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6215106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ЗАДАНИЕ 1</a:t>
            </a:r>
            <a:br>
              <a:rPr lang="ru-RU" sz="3600" b="1" i="1" dirty="0" smtClean="0"/>
            </a:br>
            <a:r>
              <a:rPr lang="ru-RU" sz="3600" dirty="0" smtClean="0"/>
              <a:t>Руслан </a:t>
            </a:r>
            <a:r>
              <a:rPr lang="ru-RU" sz="3600" dirty="0"/>
              <a:t>сказал своим бывшим одноклассникам, что надеется</a:t>
            </a:r>
            <a:br>
              <a:rPr lang="ru-RU" sz="3600" dirty="0"/>
            </a:br>
            <a:r>
              <a:rPr lang="ru-RU" sz="3600" dirty="0"/>
              <a:t>познакомиться с ребятами разных национальностей и с </a:t>
            </a:r>
            <a:r>
              <a:rPr lang="ru-RU" sz="3600" dirty="0" smtClean="0"/>
              <a:t>традициями и обычаями </a:t>
            </a:r>
            <a:r>
              <a:rPr lang="ru-RU" sz="3600" dirty="0"/>
              <a:t>их народов. Когда он будет учиться в новом </a:t>
            </a:r>
            <a:r>
              <a:rPr lang="ru-RU" sz="3600" dirty="0" smtClean="0"/>
              <a:t>классе, это поможет </a:t>
            </a:r>
            <a:r>
              <a:rPr lang="ru-RU" sz="3600" dirty="0"/>
              <a:t>ему лучше общаться с новыми друзьями. Ниже </a:t>
            </a:r>
            <a:r>
              <a:rPr lang="ru-RU" sz="3600" dirty="0" smtClean="0"/>
              <a:t>приведены мнения </a:t>
            </a:r>
            <a:r>
              <a:rPr lang="ru-RU" sz="3600" dirty="0"/>
              <a:t>бывших одноклассников Руслана по этой теме. Какие мнения</a:t>
            </a:r>
            <a:br>
              <a:rPr lang="ru-RU" sz="3600" dirty="0"/>
            </a:br>
            <a:r>
              <a:rPr lang="ru-RU" sz="3600" dirty="0"/>
              <a:t>похожи на мнение Руслана?</a:t>
            </a:r>
            <a:r>
              <a:rPr lang="ru-RU" sz="36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14290"/>
            <a:ext cx="842968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/>
              <a:t>Отметьте </a:t>
            </a:r>
            <a:r>
              <a:rPr lang="ru-RU" sz="2200" b="1" i="1" dirty="0"/>
              <a:t>все </a:t>
            </a:r>
            <a:r>
              <a:rPr lang="ru-RU" sz="2200" i="1" dirty="0"/>
              <a:t>верные варианты ответа</a:t>
            </a:r>
            <a:r>
              <a:rPr lang="ru-RU" sz="2200" i="1" dirty="0" smtClean="0"/>
              <a:t>.</a:t>
            </a:r>
          </a:p>
          <a:p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dirty="0" smtClean="0"/>
              <a:t>1 В </a:t>
            </a:r>
            <a:r>
              <a:rPr lang="ru-RU" sz="2200" dirty="0"/>
              <a:t>новом классе ребята могут быть одной национальности, а не 23. </a:t>
            </a:r>
            <a:r>
              <a:rPr lang="ru-RU" sz="2200" dirty="0" smtClean="0"/>
              <a:t>Это же </a:t>
            </a:r>
            <a:r>
              <a:rPr lang="ru-RU" sz="2200" dirty="0"/>
              <a:t>написано про всю школу</a:t>
            </a:r>
            <a:r>
              <a:rPr lang="ru-RU" sz="2200" dirty="0" smtClean="0"/>
              <a:t>.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2 Учителя </a:t>
            </a:r>
            <a:r>
              <a:rPr lang="ru-RU" sz="2200" dirty="0"/>
              <a:t>требуют знания одинаково от всех</a:t>
            </a:r>
            <a:r>
              <a:rPr lang="ru-RU" sz="2200" dirty="0" smtClean="0"/>
              <a:t>.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3  Если </a:t>
            </a:r>
            <a:r>
              <a:rPr lang="ru-RU" sz="2200" dirty="0"/>
              <a:t>в школе висит такой плакат, в ней проводят мероприятия о</a:t>
            </a:r>
            <a:br>
              <a:rPr lang="ru-RU" sz="2200" dirty="0"/>
            </a:br>
            <a:r>
              <a:rPr lang="ru-RU" sz="2200" dirty="0"/>
              <a:t>традициях разных народов, они помогают узнать друг друга лучше</a:t>
            </a:r>
            <a:r>
              <a:rPr lang="ru-RU" sz="2200" dirty="0" smtClean="0"/>
              <a:t>.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4 Чем </a:t>
            </a:r>
            <a:r>
              <a:rPr lang="ru-RU" sz="2200" dirty="0"/>
              <a:t>больше ты знаешь про культуры других народов, тем лучше</a:t>
            </a:r>
            <a:br>
              <a:rPr lang="ru-RU" sz="2200" dirty="0"/>
            </a:br>
            <a:r>
              <a:rPr lang="ru-RU" sz="2200" dirty="0"/>
              <a:t>понимаешь людей</a:t>
            </a:r>
            <a:r>
              <a:rPr lang="ru-RU" sz="2200" dirty="0" smtClean="0"/>
              <a:t>.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5 Можно </a:t>
            </a:r>
            <a:r>
              <a:rPr lang="ru-RU" sz="2200" dirty="0"/>
              <a:t>не знать национальные традиции и обычаи, дружбе это не</a:t>
            </a:r>
            <a:br>
              <a:rPr lang="ru-RU" sz="2200" dirty="0"/>
            </a:br>
            <a:r>
              <a:rPr lang="ru-RU" sz="2200" dirty="0"/>
              <a:t>помешает</a:t>
            </a:r>
            <a:r>
              <a:rPr lang="ru-RU" sz="2200" dirty="0" smtClean="0"/>
              <a:t>.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6 Мы </a:t>
            </a:r>
            <a:r>
              <a:rPr lang="ru-RU" sz="2200" dirty="0"/>
              <a:t>живем в многонациональной стране, уметь общаться и дружить </a:t>
            </a:r>
            <a:r>
              <a:rPr lang="ru-RU" sz="2200" dirty="0" smtClean="0"/>
              <a:t>с представителями </a:t>
            </a:r>
            <a:r>
              <a:rPr lang="ru-RU" sz="2200" dirty="0"/>
              <a:t>разных национальностей очень ценно.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807249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ЗАДАНИЕ 2</a:t>
            </a:r>
          </a:p>
          <a:p>
            <a:pPr algn="ctr"/>
            <a:endParaRPr lang="ru-RU" sz="3200" b="1" i="1" dirty="0" smtClean="0"/>
          </a:p>
          <a:p>
            <a:r>
              <a:rPr lang="ru-RU" sz="3200" dirty="0" smtClean="0"/>
              <a:t>Многие </a:t>
            </a:r>
            <a:r>
              <a:rPr lang="ru-RU" sz="3200" dirty="0"/>
              <a:t>друзья Руслана говорили: </a:t>
            </a:r>
            <a:endParaRPr lang="ru-RU" sz="3200" dirty="0" smtClean="0"/>
          </a:p>
          <a:p>
            <a:r>
              <a:rPr lang="ru-RU" sz="3200" dirty="0" smtClean="0"/>
              <a:t>«</a:t>
            </a:r>
            <a:r>
              <a:rPr lang="ru-RU" sz="3200" dirty="0"/>
              <a:t>Если учиться в школе </a:t>
            </a:r>
            <a:r>
              <a:rPr lang="ru-RU" sz="3200" dirty="0" smtClean="0"/>
              <a:t>с представителями </a:t>
            </a:r>
            <a:r>
              <a:rPr lang="ru-RU" sz="3200" dirty="0"/>
              <a:t>разных народов, можно узнать от них много нового </a:t>
            </a:r>
            <a:r>
              <a:rPr lang="ru-RU" sz="3200" dirty="0" smtClean="0"/>
              <a:t>и интересного</a:t>
            </a:r>
            <a:r>
              <a:rPr lang="ru-RU" sz="3200" dirty="0"/>
              <a:t>, чего не узнаешь в школе, где ребят </a:t>
            </a:r>
            <a:r>
              <a:rPr lang="ru-RU" sz="3200" dirty="0" smtClean="0"/>
              <a:t>других национальностей </a:t>
            </a:r>
            <a:r>
              <a:rPr lang="ru-RU" sz="3200" dirty="0"/>
              <a:t>мало».</a:t>
            </a:r>
            <a:r>
              <a:rPr lang="ru-RU" sz="32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0"/>
            <a:ext cx="742955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/>
              <a:t>Отметьте </a:t>
            </a:r>
            <a:r>
              <a:rPr lang="ru-RU" sz="2400" b="1" i="1" dirty="0"/>
              <a:t>все </a:t>
            </a:r>
            <a:r>
              <a:rPr lang="ru-RU" sz="2400" i="1" dirty="0"/>
              <a:t>верные варианты ответа</a:t>
            </a:r>
            <a:r>
              <a:rPr lang="ru-RU" sz="2400" i="1" dirty="0" smtClean="0"/>
              <a:t>.</a:t>
            </a:r>
          </a:p>
          <a:p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dirty="0" smtClean="0"/>
              <a:t>1 Ребята </a:t>
            </a:r>
            <a:r>
              <a:rPr lang="ru-RU" sz="2400" dirty="0"/>
              <a:t>рассказывают о детских играх других народов и учат играть </a:t>
            </a:r>
            <a:r>
              <a:rPr lang="ru-RU" sz="2400" dirty="0" smtClean="0"/>
              <a:t>в них.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2 </a:t>
            </a:r>
            <a:r>
              <a:rPr lang="ru-RU" sz="2400" dirty="0"/>
              <a:t>Сейчас все одеты одинаково, смотрят одни фильмы, читают </a:t>
            </a:r>
            <a:r>
              <a:rPr lang="ru-RU" sz="2400" dirty="0" smtClean="0"/>
              <a:t>одни книги.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3 Дети </a:t>
            </a:r>
            <a:r>
              <a:rPr lang="ru-RU" sz="2400" dirty="0"/>
              <a:t>других национальностей могут хуже знать русский язык </a:t>
            </a:r>
            <a:r>
              <a:rPr lang="ru-RU" sz="2400" dirty="0" smtClean="0"/>
              <a:t>и учиться </a:t>
            </a:r>
            <a:r>
              <a:rPr lang="ru-RU" sz="2400" dirty="0"/>
              <a:t>хуже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4 Ребята </a:t>
            </a:r>
            <a:r>
              <a:rPr lang="ru-RU" sz="2400" dirty="0"/>
              <a:t>при общении узнают, что у представителей </a:t>
            </a:r>
            <a:r>
              <a:rPr lang="ru-RU" sz="2400" dirty="0" smtClean="0"/>
              <a:t>разных национальностей </a:t>
            </a:r>
            <a:r>
              <a:rPr lang="ru-RU" sz="2400" dirty="0"/>
              <a:t>много общего, например, уважение к старшим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5 Опыт </a:t>
            </a:r>
            <a:r>
              <a:rPr lang="ru-RU" sz="2400" dirty="0"/>
              <a:t>общения с ребятами из разных народов позволит </a:t>
            </a:r>
            <a:r>
              <a:rPr lang="ru-RU" sz="2400" dirty="0" smtClean="0"/>
              <a:t>легче путешествовать </a:t>
            </a:r>
            <a:r>
              <a:rPr lang="ru-RU" sz="2400" dirty="0"/>
              <a:t>по России и по разным странам.</a:t>
            </a:r>
            <a:r>
              <a:rPr lang="ru-RU" sz="24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842968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/>
              <a:t>ЗАДАНИЕ 3</a:t>
            </a:r>
          </a:p>
          <a:p>
            <a:endParaRPr lang="ru-RU" sz="3200" b="1" i="1" dirty="0" smtClean="0"/>
          </a:p>
          <a:p>
            <a:pPr algn="ctr"/>
            <a:r>
              <a:rPr lang="ru-RU" sz="3200" dirty="0" smtClean="0"/>
              <a:t>Какие </a:t>
            </a:r>
            <a:r>
              <a:rPr lang="ru-RU" sz="3200" dirty="0"/>
              <a:t>действия помогут Руслану самостоятельно приготовить </a:t>
            </a:r>
            <a:r>
              <a:rPr lang="ru-RU" sz="3200" dirty="0" smtClean="0"/>
              <a:t>и принести </a:t>
            </a:r>
            <a:r>
              <a:rPr lang="ru-RU" sz="3200" dirty="0"/>
              <a:t>национальное блюдо, которое могли бы </a:t>
            </a:r>
            <a:r>
              <a:rPr lang="ru-RU" sz="3200" dirty="0" smtClean="0"/>
              <a:t>попробовать большинство </a:t>
            </a:r>
            <a:r>
              <a:rPr lang="ru-RU" sz="3200" dirty="0"/>
              <a:t>одноклассников</a:t>
            </a:r>
            <a:r>
              <a:rPr lang="ru-RU" sz="3200" dirty="0" smtClean="0"/>
              <a:t>?</a:t>
            </a:r>
          </a:p>
          <a:p>
            <a:pPr algn="ctr"/>
            <a:endParaRPr lang="ru-RU" sz="3200" dirty="0"/>
          </a:p>
          <a:p>
            <a:pPr algn="ctr"/>
            <a:r>
              <a:rPr lang="ru-RU" sz="3200" u="sng" dirty="0"/>
              <a:t>з</a:t>
            </a:r>
            <a:r>
              <a:rPr lang="ru-RU" sz="3200" u="sng" dirty="0" smtClean="0"/>
              <a:t>апишите ответ на бланках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714908"/>
          </a:xfrm>
        </p:spPr>
        <p:txBody>
          <a:bodyPr>
            <a:normAutofit/>
          </a:bodyPr>
          <a:lstStyle/>
          <a:p>
            <a:r>
              <a:rPr lang="ru-RU" dirty="0" smtClean="0"/>
              <a:t>РАУНД 2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«Математическая </a:t>
            </a:r>
            <a:r>
              <a:rPr lang="ru-RU" dirty="0"/>
              <a:t>грамотность. Царица наук»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ЗАДАНИЕ 1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857232"/>
            <a:ext cx="850112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Девочки решили посадить сорт ягод с самым </a:t>
            </a:r>
            <a:r>
              <a:rPr lang="ru-RU" sz="2800" dirty="0" smtClean="0"/>
              <a:t>длинным сроком </a:t>
            </a:r>
            <a:r>
              <a:rPr lang="ru-RU" sz="2800" dirty="0"/>
              <a:t>плодоношения, с мелкими ягодами и </a:t>
            </a:r>
            <a:r>
              <a:rPr lang="ru-RU" sz="2800" dirty="0" smtClean="0"/>
              <a:t>наибольшей высотой </a:t>
            </a:r>
            <a:r>
              <a:rPr lang="ru-RU" sz="2800" dirty="0"/>
              <a:t>куста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Какой сорт ягод подходит под требования девочек</a:t>
            </a:r>
            <a:r>
              <a:rPr lang="ru-RU" sz="2800" dirty="0" smtClean="0"/>
              <a:t>?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/>
              <a:t>Отметьте </a:t>
            </a:r>
            <a:r>
              <a:rPr lang="ru-RU" sz="2800" b="1" i="1" dirty="0"/>
              <a:t>один </a:t>
            </a:r>
            <a:r>
              <a:rPr lang="ru-RU" sz="2800" i="1" dirty="0"/>
              <a:t>верный вариант ответа</a:t>
            </a:r>
            <a:r>
              <a:rPr lang="ru-RU" sz="2800" i="1" dirty="0" smtClean="0"/>
              <a:t>.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 </a:t>
            </a:r>
            <a:r>
              <a:rPr lang="ru-RU" sz="2800" dirty="0" err="1" smtClean="0"/>
              <a:t>Золотинка</a:t>
            </a:r>
            <a:endParaRPr lang="ru-RU" sz="2800" dirty="0" smtClean="0"/>
          </a:p>
          <a:p>
            <a:r>
              <a:rPr lang="ru-RU" sz="2800" dirty="0" smtClean="0"/>
              <a:t>2 </a:t>
            </a:r>
            <a:r>
              <a:rPr lang="ru-RU" sz="2800" dirty="0"/>
              <a:t>Золотой </a:t>
            </a:r>
            <a:r>
              <a:rPr lang="ru-RU" sz="2800" dirty="0" smtClean="0"/>
              <a:t>десерт</a:t>
            </a:r>
          </a:p>
          <a:p>
            <a:r>
              <a:rPr lang="ru-RU" sz="2800" dirty="0" smtClean="0"/>
              <a:t>3 </a:t>
            </a:r>
            <a:r>
              <a:rPr lang="ru-RU" sz="2800" dirty="0"/>
              <a:t>Жёлтое </a:t>
            </a:r>
            <a:r>
              <a:rPr lang="ru-RU" sz="2800" dirty="0" smtClean="0"/>
              <a:t>чудо</a:t>
            </a:r>
          </a:p>
          <a:p>
            <a:r>
              <a:rPr lang="ru-RU" sz="2800" dirty="0" smtClean="0"/>
              <a:t>4 </a:t>
            </a:r>
            <a:r>
              <a:rPr lang="ru-RU" sz="2800" dirty="0"/>
              <a:t>Капелька</a:t>
            </a:r>
            <a:r>
              <a:rPr lang="ru-RU" sz="28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319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  1 РАУНД </vt:lpstr>
      <vt:lpstr> ЗАДАНИЕ 1 Руслан сказал своим бывшим одноклассникам, что надеется познакомиться с ребятами разных национальностей и с традициями и обычаями их народов. Когда он будет учиться в новом классе, это поможет ему лучше общаться с новыми друзьями. Ниже приведены мнения бывших одноклассников Руслана по этой теме. Какие мнения похожи на мнение Руслана?  </vt:lpstr>
      <vt:lpstr>Слайд 4</vt:lpstr>
      <vt:lpstr>Слайд 5</vt:lpstr>
      <vt:lpstr>Слайд 6</vt:lpstr>
      <vt:lpstr>Слайд 7</vt:lpstr>
      <vt:lpstr>РАУНД 2  «Математическая грамотность. Царица наук»</vt:lpstr>
      <vt:lpstr>ЗАДАНИЕ 1 </vt:lpstr>
      <vt:lpstr>Слайд 10</vt:lpstr>
      <vt:lpstr>РАУНД 3  «Естественно-научная грамотность – очевидное невероятное»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2022-11-09T14:16:57Z</dcterms:created>
  <dcterms:modified xsi:type="dcterms:W3CDTF">2022-11-09T15:58:57Z</dcterms:modified>
</cp:coreProperties>
</file>