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80" r:id="rId4"/>
    <p:sldId id="277" r:id="rId5"/>
    <p:sldId id="278" r:id="rId6"/>
    <p:sldId id="258" r:id="rId7"/>
    <p:sldId id="276" r:id="rId8"/>
    <p:sldId id="279" r:id="rId9"/>
    <p:sldId id="275" r:id="rId10"/>
    <p:sldId id="274" r:id="rId11"/>
    <p:sldId id="273" r:id="rId12"/>
    <p:sldId id="272" r:id="rId13"/>
    <p:sldId id="271" r:id="rId14"/>
    <p:sldId id="270" r:id="rId15"/>
    <p:sldId id="269" r:id="rId16"/>
    <p:sldId id="268" r:id="rId17"/>
    <p:sldId id="266" r:id="rId18"/>
    <p:sldId id="267" r:id="rId19"/>
    <p:sldId id="265" r:id="rId20"/>
    <p:sldId id="264" r:id="rId21"/>
    <p:sldId id="263" r:id="rId22"/>
    <p:sldId id="262" r:id="rId23"/>
    <p:sldId id="260" r:id="rId24"/>
    <p:sldId id="261" r:id="rId25"/>
    <p:sldId id="259"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49" y="5349903"/>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2"/>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28B90723-9F37-4F98-B885-D163EA794E01}" type="datetimeFigureOut">
              <a:rPr lang="ru-RU" smtClean="0"/>
              <a:t>08.04.2023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4203739-070A-4824-A91D-FB43DA99742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8B90723-9F37-4F98-B885-D163EA794E01}" type="datetimeFigureOut">
              <a:rPr lang="ru-RU" smtClean="0"/>
              <a:t>08.04.2023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203739-070A-4824-A91D-FB43DA99742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7"/>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7"/>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8B90723-9F37-4F98-B885-D163EA794E01}" type="datetimeFigureOut">
              <a:rPr lang="ru-RU" smtClean="0"/>
              <a:t>08.04.2023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203739-070A-4824-A91D-FB43DA99742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28B90723-9F37-4F98-B885-D163EA794E01}" type="datetimeFigureOut">
              <a:rPr lang="ru-RU" smtClean="0"/>
              <a:t>08.04.2023</a:t>
            </a:fld>
            <a:endParaRPr lang="ru-RU"/>
          </a:p>
        </p:txBody>
      </p:sp>
      <p:sp>
        <p:nvSpPr>
          <p:cNvPr id="19" name="Нижний колонтитул 18"/>
          <p:cNvSpPr>
            <a:spLocks noGrp="1"/>
          </p:cNvSpPr>
          <p:nvPr>
            <p:ph type="ftr" sz="quarter" idx="11"/>
          </p:nvPr>
        </p:nvSpPr>
        <p:spPr>
          <a:xfrm>
            <a:off x="3581400" y="76201"/>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4203739-070A-4824-A91D-FB43DA99742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49" y="3444903"/>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28B90723-9F37-4F98-B885-D163EA794E01}" type="datetimeFigureOut">
              <a:rPr lang="ru-RU" smtClean="0"/>
              <a:t>08.04.2023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4203739-070A-4824-A91D-FB43DA99742F}" type="slidenum">
              <a:rPr lang="ru-RU" smtClean="0"/>
              <a:t>‹#›</a:t>
            </a:fld>
            <a:endParaRPr lang="ru-RU"/>
          </a:p>
        </p:txBody>
      </p:sp>
      <p:sp>
        <p:nvSpPr>
          <p:cNvPr id="8" name="Заголовок 7"/>
          <p:cNvSpPr>
            <a:spLocks noGrp="1"/>
          </p:cNvSpPr>
          <p:nvPr>
            <p:ph type="title"/>
          </p:nvPr>
        </p:nvSpPr>
        <p:spPr>
          <a:xfrm>
            <a:off x="180475" y="2947086"/>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28B90723-9F37-4F98-B885-D163EA794E01}" type="datetimeFigureOut">
              <a:rPr lang="ru-RU" smtClean="0"/>
              <a:t>08.04.2023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4203739-070A-4824-A91D-FB43DA99742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1"/>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5"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6"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5" y="1316038"/>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1" y="1316038"/>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28B90723-9F37-4F98-B885-D163EA794E01}" type="datetimeFigureOut">
              <a:rPr lang="ru-RU" smtClean="0"/>
              <a:t>08.04.2023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4203739-070A-4824-A91D-FB43DA99742F}" type="slidenum">
              <a:rPr lang="ru-RU" smtClean="0"/>
              <a:t>‹#›</a:t>
            </a:fld>
            <a:endParaRPr lang="ru-RU"/>
          </a:p>
        </p:txBody>
      </p:sp>
      <p:sp>
        <p:nvSpPr>
          <p:cNvPr id="11" name="Прямая соединительная линия 10"/>
          <p:cNvSpPr>
            <a:spLocks noChangeShapeType="1"/>
          </p:cNvSpPr>
          <p:nvPr/>
        </p:nvSpPr>
        <p:spPr bwMode="auto">
          <a:xfrm>
            <a:off x="514349" y="6019801"/>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28B90723-9F37-4F98-B885-D163EA794E01}" type="datetimeFigureOut">
              <a:rPr lang="ru-RU" smtClean="0"/>
              <a:t>08.04.2023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203739-070A-4824-A91D-FB43DA99742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28B90723-9F37-4F98-B885-D163EA794E01}" type="datetimeFigureOut">
              <a:rPr lang="ru-RU" smtClean="0"/>
              <a:t>08.04.2023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203739-070A-4824-A91D-FB43DA99742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49" y="5849118"/>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1"/>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1"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1"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28B90723-9F37-4F98-B885-D163EA794E01}" type="datetimeFigureOut">
              <a:rPr lang="ru-RU" smtClean="0"/>
              <a:t>08.04.2023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203739-070A-4824-A91D-FB43DA99742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28B90723-9F37-4F98-B885-D163EA794E01}" type="datetimeFigureOut">
              <a:rPr lang="ru-RU" smtClean="0"/>
              <a:t>08.04.2023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4203739-070A-4824-A91D-FB43DA99742F}"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9"/>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49" y="1050899"/>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3"/>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1"/>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28B90723-9F37-4F98-B885-D163EA794E01}" type="datetimeFigureOut">
              <a:rPr lang="ru-RU" smtClean="0"/>
              <a:t>08.04.2023</a:t>
            </a:fld>
            <a:endParaRPr lang="ru-RU"/>
          </a:p>
        </p:txBody>
      </p:sp>
      <p:sp>
        <p:nvSpPr>
          <p:cNvPr id="28" name="Нижний колонтитул 27"/>
          <p:cNvSpPr>
            <a:spLocks noGrp="1"/>
          </p:cNvSpPr>
          <p:nvPr>
            <p:ph type="ftr" sz="quarter" idx="3"/>
          </p:nvPr>
        </p:nvSpPr>
        <p:spPr>
          <a:xfrm>
            <a:off x="3124200" y="76201"/>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1"/>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4203739-070A-4824-A91D-FB43DA99742F}"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49" y="1050899"/>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49" y="1057987"/>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07504" y="620688"/>
            <a:ext cx="8881048" cy="2376264"/>
          </a:xfrm>
        </p:spPr>
        <p:txBody>
          <a:bodyPr>
            <a:noAutofit/>
          </a:bodyPr>
          <a:lstStyle/>
          <a:p>
            <a:pPr algn="r"/>
            <a:r>
              <a:rPr lang="ru-RU" sz="5400" b="1" cap="none"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
            </a:r>
            <a:br>
              <a:rPr lang="ru-RU" sz="5400" b="1" cap="none"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br>
            <a:r>
              <a:rPr lang="ru-RU" sz="5400" b="1" cap="none"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
            </a:r>
            <a:br>
              <a:rPr lang="ru-RU" sz="5400" b="1" cap="none"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br>
            <a:r>
              <a:rPr lang="ru-RU" sz="5400" b="1" cap="none" dirty="0" smtClean="0">
                <a:ln w="10541" cmpd="sng">
                  <a:solidFill>
                    <a:srgbClr val="7D7D7D">
                      <a:tint val="100000"/>
                      <a:shade val="100000"/>
                      <a:satMod val="110000"/>
                    </a:srgbClr>
                  </a:solidFill>
                  <a:prstDash val="solid"/>
                </a:ln>
                <a:solidFill>
                  <a:sysClr val="windowText" lastClr="000000"/>
                </a:solidFill>
                <a:effectLst/>
              </a:rPr>
              <a:t>Практики, применяемые в работе с обучающимися, склонными к суициду.</a:t>
            </a:r>
            <a:br>
              <a:rPr lang="ru-RU" sz="5400" b="1" cap="none" dirty="0" smtClean="0">
                <a:ln w="10541" cmpd="sng">
                  <a:solidFill>
                    <a:srgbClr val="7D7D7D">
                      <a:tint val="100000"/>
                      <a:shade val="100000"/>
                      <a:satMod val="110000"/>
                    </a:srgbClr>
                  </a:solidFill>
                  <a:prstDash val="solid"/>
                </a:ln>
                <a:solidFill>
                  <a:sysClr val="windowText" lastClr="000000"/>
                </a:solidFill>
                <a:effectLst/>
              </a:rPr>
            </a:br>
            <a:r>
              <a:rPr lang="ru-RU" sz="5400" b="1" cap="none" dirty="0" smtClean="0">
                <a:ln w="10541" cmpd="sng">
                  <a:solidFill>
                    <a:srgbClr val="7D7D7D">
                      <a:tint val="100000"/>
                      <a:shade val="100000"/>
                      <a:satMod val="110000"/>
                    </a:srgbClr>
                  </a:solidFill>
                  <a:prstDash val="solid"/>
                </a:ln>
                <a:solidFill>
                  <a:sysClr val="windowText" lastClr="000000"/>
                </a:solidFill>
                <a:effectLst/>
              </a:rPr>
              <a:t/>
            </a:r>
            <a:br>
              <a:rPr lang="ru-RU" sz="5400" b="1" cap="none" dirty="0" smtClean="0">
                <a:ln w="10541" cmpd="sng">
                  <a:solidFill>
                    <a:srgbClr val="7D7D7D">
                      <a:tint val="100000"/>
                      <a:shade val="100000"/>
                      <a:satMod val="110000"/>
                    </a:srgbClr>
                  </a:solidFill>
                  <a:prstDash val="solid"/>
                </a:ln>
                <a:solidFill>
                  <a:sysClr val="windowText" lastClr="000000"/>
                </a:solidFill>
                <a:effectLst/>
              </a:rPr>
            </a:br>
            <a:r>
              <a:rPr lang="ru-RU" sz="2000" b="1" cap="none" dirty="0" smtClean="0">
                <a:ln w="10541" cmpd="sng">
                  <a:solidFill>
                    <a:srgbClr val="7D7D7D">
                      <a:tint val="100000"/>
                      <a:shade val="100000"/>
                      <a:satMod val="110000"/>
                    </a:srgbClr>
                  </a:solidFill>
                  <a:prstDash val="solid"/>
                </a:ln>
                <a:solidFill>
                  <a:sysClr val="windowText" lastClr="000000"/>
                </a:solidFill>
                <a:effectLst/>
              </a:rPr>
              <a:t>Автор работы:</a:t>
            </a:r>
            <a:br>
              <a:rPr lang="ru-RU" sz="2000" b="1" cap="none" dirty="0" smtClean="0">
                <a:ln w="10541" cmpd="sng">
                  <a:solidFill>
                    <a:srgbClr val="7D7D7D">
                      <a:tint val="100000"/>
                      <a:shade val="100000"/>
                      <a:satMod val="110000"/>
                    </a:srgbClr>
                  </a:solidFill>
                  <a:prstDash val="solid"/>
                </a:ln>
                <a:solidFill>
                  <a:sysClr val="windowText" lastClr="000000"/>
                </a:solidFill>
                <a:effectLst/>
              </a:rPr>
            </a:br>
            <a:r>
              <a:rPr lang="ru-RU" sz="2000" b="1" cap="none" dirty="0" smtClean="0">
                <a:ln w="10541" cmpd="sng">
                  <a:solidFill>
                    <a:srgbClr val="7D7D7D">
                      <a:tint val="100000"/>
                      <a:shade val="100000"/>
                      <a:satMod val="110000"/>
                    </a:srgbClr>
                  </a:solidFill>
                  <a:prstDash val="solid"/>
                </a:ln>
                <a:solidFill>
                  <a:sysClr val="windowText" lastClr="000000"/>
                </a:solidFill>
                <a:effectLst/>
              </a:rPr>
              <a:t>п</a:t>
            </a:r>
            <a:r>
              <a:rPr lang="ru-RU" sz="2000" b="1" cap="none" dirty="0" smtClean="0">
                <a:ln w="10541" cmpd="sng">
                  <a:solidFill>
                    <a:srgbClr val="7D7D7D">
                      <a:tint val="100000"/>
                      <a:shade val="100000"/>
                      <a:satMod val="110000"/>
                    </a:srgbClr>
                  </a:solidFill>
                  <a:prstDash val="solid"/>
                </a:ln>
                <a:solidFill>
                  <a:sysClr val="windowText" lastClr="000000"/>
                </a:solidFill>
                <a:effectLst/>
              </a:rPr>
              <a:t>едагог-психолог</a:t>
            </a:r>
            <a:br>
              <a:rPr lang="ru-RU" sz="2000" b="1" cap="none" dirty="0" smtClean="0">
                <a:ln w="10541" cmpd="sng">
                  <a:solidFill>
                    <a:srgbClr val="7D7D7D">
                      <a:tint val="100000"/>
                      <a:shade val="100000"/>
                      <a:satMod val="110000"/>
                    </a:srgbClr>
                  </a:solidFill>
                  <a:prstDash val="solid"/>
                </a:ln>
                <a:solidFill>
                  <a:sysClr val="windowText" lastClr="000000"/>
                </a:solidFill>
                <a:effectLst/>
              </a:rPr>
            </a:br>
            <a:r>
              <a:rPr lang="ru-RU" sz="2000" b="1" cap="none" dirty="0" err="1" smtClean="0">
                <a:ln w="10541" cmpd="sng">
                  <a:solidFill>
                    <a:srgbClr val="7D7D7D">
                      <a:tint val="100000"/>
                      <a:shade val="100000"/>
                      <a:satMod val="110000"/>
                    </a:srgbClr>
                  </a:solidFill>
                  <a:prstDash val="solid"/>
                </a:ln>
                <a:solidFill>
                  <a:sysClr val="windowText" lastClr="000000"/>
                </a:solidFill>
                <a:effectLst/>
              </a:rPr>
              <a:t>Малекина</a:t>
            </a:r>
            <a:r>
              <a:rPr lang="ru-RU" sz="2000" b="1" cap="none" dirty="0" smtClean="0">
                <a:ln w="10541" cmpd="sng">
                  <a:solidFill>
                    <a:srgbClr val="7D7D7D">
                      <a:tint val="100000"/>
                      <a:shade val="100000"/>
                      <a:satMod val="110000"/>
                    </a:srgbClr>
                  </a:solidFill>
                  <a:prstDash val="solid"/>
                </a:ln>
                <a:solidFill>
                  <a:sysClr val="windowText" lastClr="000000"/>
                </a:solidFill>
                <a:effectLst/>
              </a:rPr>
              <a:t/>
            </a:r>
            <a:br>
              <a:rPr lang="ru-RU" sz="2000" b="1" cap="none" dirty="0" smtClean="0">
                <a:ln w="10541" cmpd="sng">
                  <a:solidFill>
                    <a:srgbClr val="7D7D7D">
                      <a:tint val="100000"/>
                      <a:shade val="100000"/>
                      <a:satMod val="110000"/>
                    </a:srgbClr>
                  </a:solidFill>
                  <a:prstDash val="solid"/>
                </a:ln>
                <a:solidFill>
                  <a:sysClr val="windowText" lastClr="000000"/>
                </a:solidFill>
                <a:effectLst/>
              </a:rPr>
            </a:br>
            <a:r>
              <a:rPr lang="ru-RU" sz="2000" b="1" cap="none" dirty="0" smtClean="0">
                <a:ln w="10541" cmpd="sng">
                  <a:solidFill>
                    <a:srgbClr val="7D7D7D">
                      <a:tint val="100000"/>
                      <a:shade val="100000"/>
                      <a:satMod val="110000"/>
                    </a:srgbClr>
                  </a:solidFill>
                  <a:prstDash val="solid"/>
                </a:ln>
                <a:solidFill>
                  <a:sysClr val="windowText" lastClr="000000"/>
                </a:solidFill>
                <a:effectLst/>
              </a:rPr>
              <a:t> Гузель </a:t>
            </a:r>
            <a:r>
              <a:rPr lang="ru-RU" sz="2000" b="1" cap="none" dirty="0" err="1" smtClean="0">
                <a:ln w="10541" cmpd="sng">
                  <a:solidFill>
                    <a:srgbClr val="7D7D7D">
                      <a:tint val="100000"/>
                      <a:shade val="100000"/>
                      <a:satMod val="110000"/>
                    </a:srgbClr>
                  </a:solidFill>
                  <a:prstDash val="solid"/>
                </a:ln>
                <a:solidFill>
                  <a:sysClr val="windowText" lastClr="000000"/>
                </a:solidFill>
                <a:effectLst/>
              </a:rPr>
              <a:t>Мунировна</a:t>
            </a:r>
            <a:endParaRPr lang="ru-RU" sz="2000" b="1" cap="none" dirty="0">
              <a:ln w="10541" cmpd="sng">
                <a:solidFill>
                  <a:srgbClr val="7D7D7D">
                    <a:tint val="100000"/>
                    <a:shade val="100000"/>
                    <a:satMod val="110000"/>
                  </a:srgbClr>
                </a:solidFill>
                <a:prstDash val="solid"/>
              </a:ln>
              <a:solidFill>
                <a:sysClr val="windowText" lastClr="000000"/>
              </a:solidFill>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742" y="3429000"/>
            <a:ext cx="3954016" cy="263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0645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3"/>
            <a:ext cx="8881048" cy="1224136"/>
          </a:xfrm>
        </p:spPr>
        <p:txBody>
          <a:bodyPr>
            <a:normAutofit fontScale="90000"/>
          </a:bodyPr>
          <a:lstStyle/>
          <a:p>
            <a:r>
              <a:rPr lang="ru-RU" dirty="0" smtClean="0">
                <a:effectLst/>
              </a:rPr>
              <a:t/>
            </a:r>
            <a:br>
              <a:rPr lang="ru-RU" dirty="0" smtClean="0">
                <a:effectLst/>
              </a:rPr>
            </a:br>
            <a:r>
              <a:rPr lang="ru-RU" dirty="0">
                <a:effectLst/>
              </a:rPr>
              <a:t/>
            </a:r>
            <a:br>
              <a:rPr lang="ru-RU" dirty="0">
                <a:effectLst/>
              </a:rPr>
            </a:br>
            <a:r>
              <a:rPr lang="ru-RU" dirty="0">
                <a:effectLst/>
              </a:rPr>
              <a:t/>
            </a:r>
            <a:br>
              <a:rPr lang="ru-RU" dirty="0">
                <a:effectLst/>
              </a:rPr>
            </a:br>
            <a:r>
              <a:rPr lang="ru-RU" dirty="0" smtClean="0">
                <a:effectLst/>
              </a:rPr>
              <a:t/>
            </a:r>
            <a:br>
              <a:rPr lang="ru-RU" dirty="0" smtClean="0">
                <a:effectLst/>
              </a:rPr>
            </a:br>
            <a:r>
              <a:rPr lang="ru-RU" dirty="0" smtClean="0">
                <a:effectLst/>
              </a:rPr>
              <a:t/>
            </a:r>
            <a:br>
              <a:rPr lang="ru-RU" dirty="0" smtClean="0">
                <a:effectLst/>
              </a:rPr>
            </a:br>
            <a:r>
              <a:rPr lang="ru-RU" dirty="0">
                <a:effectLst/>
              </a:rPr>
              <a:t/>
            </a:r>
            <a:br>
              <a:rPr lang="ru-RU" dirty="0">
                <a:effectLst/>
              </a:rPr>
            </a:br>
            <a:r>
              <a:rPr lang="ru-RU" dirty="0" smtClean="0">
                <a:effectLst/>
              </a:rPr>
              <a:t/>
            </a:r>
            <a:br>
              <a:rPr lang="ru-RU" dirty="0" smtClean="0">
                <a:effectLst/>
              </a:rPr>
            </a:br>
            <a:r>
              <a:rPr lang="ru-RU" dirty="0">
                <a:effectLst/>
              </a:rPr>
              <a:t/>
            </a:r>
            <a:br>
              <a:rPr lang="ru-RU" dirty="0">
                <a:effectLst/>
              </a:rPr>
            </a:br>
            <a:r>
              <a:rPr lang="ru-RU" dirty="0" smtClean="0">
                <a:effectLst/>
              </a:rPr>
              <a:t/>
            </a:r>
            <a:br>
              <a:rPr lang="ru-RU" dirty="0" smtClean="0">
                <a:effectLst/>
              </a:rPr>
            </a:br>
            <a:r>
              <a:rPr lang="ru-RU" dirty="0">
                <a:effectLst/>
              </a:rPr>
              <a:t/>
            </a:r>
            <a:br>
              <a:rPr lang="ru-RU" dirty="0">
                <a:effectLst/>
              </a:rPr>
            </a:br>
            <a:r>
              <a:rPr lang="ru-RU" dirty="0" smtClean="0">
                <a:effectLst/>
              </a:rPr>
              <a:t/>
            </a:r>
            <a:br>
              <a:rPr lang="ru-RU" dirty="0" smtClean="0">
                <a:effectLst/>
              </a:rPr>
            </a:br>
            <a:r>
              <a:rPr lang="ru-RU" dirty="0">
                <a:effectLst/>
              </a:rPr>
              <a:t/>
            </a:r>
            <a:br>
              <a:rPr lang="ru-RU" dirty="0">
                <a:effectLst/>
              </a:rPr>
            </a:br>
            <a:r>
              <a:rPr lang="ru-RU" dirty="0" smtClean="0">
                <a:effectLst/>
              </a:rPr>
              <a:t/>
            </a:r>
            <a:br>
              <a:rPr lang="ru-RU" dirty="0" smtClean="0">
                <a:effectLst/>
              </a:rPr>
            </a:br>
            <a:r>
              <a:rPr lang="ru-RU" dirty="0">
                <a:effectLst/>
              </a:rPr>
              <a:t/>
            </a:r>
            <a:br>
              <a:rPr lang="ru-RU" dirty="0">
                <a:effectLst/>
              </a:rPr>
            </a:br>
            <a:r>
              <a:rPr lang="ru-RU" sz="3100" dirty="0" smtClean="0">
                <a:effectLst/>
              </a:rPr>
              <a:t>    Анализ </a:t>
            </a:r>
            <a:r>
              <a:rPr lang="ru-RU" sz="3100" dirty="0">
                <a:effectLst/>
              </a:rPr>
              <a:t>причин суицида в психиатрии</a:t>
            </a:r>
            <a:r>
              <a:rPr lang="ru-RU" sz="3100" dirty="0" smtClean="0">
                <a:effectLst/>
              </a:rPr>
              <a:t>,</a:t>
            </a:r>
            <a:br>
              <a:rPr lang="ru-RU" sz="3100" dirty="0" smtClean="0">
                <a:effectLst/>
              </a:rPr>
            </a:br>
            <a:r>
              <a:rPr lang="ru-RU" sz="3100" dirty="0" smtClean="0">
                <a:effectLst/>
              </a:rPr>
              <a:t>                      психологии </a:t>
            </a:r>
            <a:r>
              <a:rPr lang="ru-RU" sz="3100" dirty="0">
                <a:effectLst/>
              </a:rPr>
              <a:t>и философии</a:t>
            </a:r>
            <a:r>
              <a:rPr lang="ru-RU" dirty="0">
                <a:effectLst/>
              </a:rPr>
              <a:t/>
            </a:r>
            <a:br>
              <a:rPr lang="ru-RU" dirty="0">
                <a:effectLst/>
              </a:rPr>
            </a:br>
            <a:r>
              <a:rPr lang="ru-RU" dirty="0" smtClean="0">
                <a:effectLst/>
              </a:rPr>
              <a:t/>
            </a:r>
            <a:br>
              <a:rPr lang="ru-RU" dirty="0" smtClean="0">
                <a:effectLst/>
              </a:rPr>
            </a:br>
            <a:r>
              <a:rPr lang="ru-RU" sz="1300" b="1" dirty="0">
                <a:effectLst/>
              </a:rPr>
              <a:t>Суицид – понятие глубокое и сложное. </a:t>
            </a:r>
            <a:r>
              <a:rPr lang="ru-RU" sz="1300" dirty="0">
                <a:effectLst/>
              </a:rPr>
              <a:t>Оно уходит своими корнями в социально-психиатрический и психоаналитический анализ проблемы. Причина суицида – это все то, что вызывает и обусловливает желание человека покончить с собой. Это может быть </a:t>
            </a:r>
            <a:r>
              <a:rPr lang="ru-RU" sz="1300" dirty="0" err="1">
                <a:effectLst/>
              </a:rPr>
              <a:t>внутриличностный</a:t>
            </a:r>
            <a:r>
              <a:rPr lang="ru-RU" sz="1300" dirty="0">
                <a:effectLst/>
              </a:rPr>
              <a:t> конфликт, который приводит к глубокой депрессии. Это может быть конфликт, возникший при взаимодействии человека с социальной средой. Это могут быть и белее глобальные социальные конфликты, такие как: экономические кризисы, войны, революции и т. д., которые подрывают веру человека в стабильность своей жизни.</a:t>
            </a:r>
            <a:br>
              <a:rPr lang="ru-RU" sz="1300" dirty="0">
                <a:effectLst/>
              </a:rPr>
            </a:br>
            <a:r>
              <a:rPr lang="ru-RU" sz="1300" dirty="0">
                <a:effectLst/>
              </a:rPr>
              <a:t>Суицид как философская проблема имеет длительную историю рассмотрения. Более ста лет назад, в 1874 году, </a:t>
            </a:r>
            <a:r>
              <a:rPr lang="ru-RU" sz="1300" b="1" i="1" dirty="0">
                <a:effectLst/>
              </a:rPr>
              <a:t>философ В.С. Соловьёв, </a:t>
            </a:r>
            <a:r>
              <a:rPr lang="ru-RU" sz="1300" dirty="0">
                <a:effectLst/>
              </a:rPr>
              <a:t>размышляя над ростом числа самоубийств, обращал внимание, что самоубийства не могут быть удовлетворительно объяснены из одних внешних причин. Соловьёв отмечал, что бывают случаи, когда без всякого внешнего повода, в самой счастливой обстановке люди сильные и здоровые равнодушно лишают себя жизни, объявляя, что жить не стоит. Он указывал, что сокровища непосредственной жизни имеют цену лишь тогда, когда за ними стоит безусловная цель. Если же это содержание, эта цель перестали существовать для человека, а интересы материальной жизни обнаружили между тем всё своё ничтожество, то единственный выход из сложившийся ситуации- самоубийство. Причиной этого явления, по мнению Соловьеву, в том, что человеку жить не из чего, что с исчезновением глубоких убеждений пустеет мир внутренний и теряет свою красоту мир внешний. </a:t>
            </a:r>
            <a:r>
              <a:rPr lang="ru-RU" sz="1300" dirty="0" smtClean="0">
                <a:effectLst/>
              </a:rPr>
              <a:t/>
            </a:r>
            <a:br>
              <a:rPr lang="ru-RU" sz="1300" dirty="0" smtClean="0">
                <a:effectLst/>
              </a:rPr>
            </a:br>
            <a:r>
              <a:rPr lang="ru-RU" sz="1300" dirty="0" smtClean="0">
                <a:effectLst/>
              </a:rPr>
              <a:t>По </a:t>
            </a:r>
            <a:r>
              <a:rPr lang="ru-RU" sz="1300" dirty="0">
                <a:effectLst/>
              </a:rPr>
              <a:t>мнению </a:t>
            </a:r>
            <a:r>
              <a:rPr lang="ru-RU" sz="1300" b="1" i="1" dirty="0" smtClean="0">
                <a:effectLst/>
              </a:rPr>
              <a:t>з. Фрейда</a:t>
            </a:r>
            <a:r>
              <a:rPr lang="ru-RU" sz="1300" b="1" i="1" dirty="0">
                <a:effectLst/>
              </a:rPr>
              <a:t>, </a:t>
            </a:r>
            <a:r>
              <a:rPr lang="ru-RU" sz="1300" dirty="0">
                <a:effectLst/>
              </a:rPr>
              <a:t>затяжная депрессия приводит человека к полнейшему отчуждению от окружающей действительности, что является одной из основных причин самоубийства. </a:t>
            </a:r>
            <a:br>
              <a:rPr lang="ru-RU" sz="1300" dirty="0">
                <a:effectLst/>
              </a:rPr>
            </a:br>
            <a:r>
              <a:rPr lang="ru-RU" sz="1300" dirty="0">
                <a:effectLst/>
              </a:rPr>
              <a:t>К проблеме отчуждения человека и роли философии в преодолении этого отчуждения обращались многие философы 20 века. Одним из них был </a:t>
            </a:r>
            <a:r>
              <a:rPr lang="ru-RU" sz="1300" b="1" i="1" dirty="0">
                <a:effectLst/>
              </a:rPr>
              <a:t>немецко-французский мыслитель А. </a:t>
            </a:r>
            <a:r>
              <a:rPr lang="ru-RU" sz="1300" b="1" i="1" dirty="0" err="1">
                <a:effectLst/>
              </a:rPr>
              <a:t>Швейцер</a:t>
            </a:r>
            <a:r>
              <a:rPr lang="ru-RU" sz="1300" b="1" i="1" dirty="0">
                <a:effectLst/>
              </a:rPr>
              <a:t>, </a:t>
            </a:r>
            <a:r>
              <a:rPr lang="ru-RU" sz="1300" dirty="0">
                <a:effectLst/>
              </a:rPr>
              <a:t>который видел в развитии цивилизации не только положительные стороны, но и многие негативные моменты. Изменился, как он считает, весь образ жизни человека. Многие индивиды живут только как рабочая сила, а не как люди, что ведёт к умиранию в них духовного начала. Для работы над самим собою, над саморазвитием необходимо время и сосредоточенность, которых недостаточно человеку. Абсолютная праздность, развлечение и желание забыться становится для него физической потребностью. Не познания и совершенствования ищет он, а развлечения, и притом такого, какое требует минимального духовного напряжения. Бездумье стало для человека второй натурой, что приводит к конечном счёте к деградации, к бескультурью, к духовной истощенности. Всё это ведёт к потери жизненных </a:t>
            </a:r>
            <a:r>
              <a:rPr lang="ru-RU" sz="1300" dirty="0" smtClean="0">
                <a:effectLst/>
              </a:rPr>
              <a:t>ориентиров.</a:t>
            </a:r>
            <a:r>
              <a:rPr lang="ru-RU" dirty="0">
                <a:effectLst/>
              </a:rPr>
              <a:t/>
            </a:r>
            <a:br>
              <a:rPr lang="ru-RU" dirty="0">
                <a:effectLst/>
              </a:rPr>
            </a:br>
            <a:r>
              <a:rPr lang="ru-RU" dirty="0" smtClean="0">
                <a:effectLst/>
              </a:rPr>
              <a:t/>
            </a:r>
            <a:br>
              <a:rPr lang="ru-RU" dirty="0" smtClean="0">
                <a:effectLst/>
              </a:rPr>
            </a:br>
            <a:r>
              <a:rPr lang="ru-RU" dirty="0">
                <a:effectLst/>
              </a:rPr>
              <a:t/>
            </a:r>
            <a:br>
              <a:rPr lang="ru-RU" dirty="0">
                <a:effectLst/>
              </a:rPr>
            </a:br>
            <a:endParaRPr lang="ru-RU" dirty="0"/>
          </a:p>
        </p:txBody>
      </p:sp>
    </p:spTree>
    <p:extLst>
      <p:ext uri="{BB962C8B-B14F-4D97-AF65-F5344CB8AC3E}">
        <p14:creationId xmlns:p14="http://schemas.microsoft.com/office/powerpoint/2010/main" val="3515045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8737032" cy="1181816"/>
          </a:xfrm>
        </p:spPr>
        <p:txBody>
          <a:bodyPr>
            <a:normAutofit fontScale="90000"/>
          </a:bodyPr>
          <a:lstStyle/>
          <a:p>
            <a:r>
              <a:rPr lang="ru-RU" sz="1300" i="1" dirty="0" smtClean="0">
                <a:effectLst/>
              </a:rPr>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smtClean="0">
                <a:effectLst/>
              </a:rPr>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a:effectLst/>
              </a:rPr>
              <a:t> </a:t>
            </a:r>
            <a:r>
              <a:rPr lang="ru-RU" sz="1300" i="1" dirty="0" smtClean="0">
                <a:effectLst/>
              </a:rPr>
              <a:t>              </a:t>
            </a:r>
            <a:br>
              <a:rPr lang="ru-RU" sz="1300" i="1" dirty="0" smtClean="0">
                <a:effectLst/>
              </a:rPr>
            </a:br>
            <a:r>
              <a:rPr lang="ru-RU" sz="1300" i="1" dirty="0">
                <a:effectLst/>
              </a:rPr>
              <a:t/>
            </a:r>
            <a:br>
              <a:rPr lang="ru-RU" sz="1300" i="1" dirty="0">
                <a:effectLst/>
              </a:rPr>
            </a:br>
            <a:r>
              <a:rPr lang="ru-RU" sz="1300" i="1" dirty="0" smtClean="0">
                <a:effectLst/>
              </a:rPr>
              <a:t/>
            </a:r>
            <a:br>
              <a:rPr lang="ru-RU" sz="1300" i="1" dirty="0" smtClean="0">
                <a:effectLst/>
              </a:rPr>
            </a:br>
            <a:r>
              <a:rPr lang="ru-RU" sz="1300" i="1" dirty="0" smtClean="0">
                <a:effectLst/>
              </a:rPr>
              <a:t>                                </a:t>
            </a:r>
            <a:r>
              <a:rPr lang="ru-RU" sz="3100" i="1" dirty="0" smtClean="0">
                <a:effectLst/>
              </a:rPr>
              <a:t>Психоаналитический</a:t>
            </a:r>
            <a:r>
              <a:rPr lang="ru-RU" sz="3100" dirty="0">
                <a:effectLst/>
              </a:rPr>
              <a:t> </a:t>
            </a:r>
            <a:r>
              <a:rPr lang="ru-RU" sz="3100" i="1" dirty="0">
                <a:effectLst/>
              </a:rPr>
              <a:t>подход</a:t>
            </a:r>
            <a:r>
              <a:rPr lang="ru-RU" sz="3100" dirty="0">
                <a:effectLst/>
              </a:rPr>
              <a:t> </a:t>
            </a:r>
            <a:r>
              <a:rPr lang="ru-RU" sz="3100" i="1" dirty="0">
                <a:effectLst/>
              </a:rPr>
              <a:t>в</a:t>
            </a:r>
            <a:r>
              <a:rPr lang="ru-RU" sz="3100" dirty="0">
                <a:effectLst/>
              </a:rPr>
              <a:t> </a:t>
            </a:r>
            <a:r>
              <a:rPr lang="ru-RU" sz="3100" dirty="0" smtClean="0">
                <a:effectLst/>
              </a:rPr>
              <a:t/>
            </a:r>
            <a:br>
              <a:rPr lang="ru-RU" sz="3100" dirty="0" smtClean="0">
                <a:effectLst/>
              </a:rPr>
            </a:br>
            <a:r>
              <a:rPr lang="ru-RU" sz="3100" dirty="0" smtClean="0">
                <a:effectLst/>
              </a:rPr>
              <a:t>                   </a:t>
            </a:r>
            <a:r>
              <a:rPr lang="ru-RU" sz="3100" i="1" dirty="0" smtClean="0">
                <a:effectLst/>
              </a:rPr>
              <a:t>изучении</a:t>
            </a:r>
            <a:r>
              <a:rPr lang="ru-RU" sz="3100" dirty="0">
                <a:effectLst/>
              </a:rPr>
              <a:t> </a:t>
            </a:r>
            <a:r>
              <a:rPr lang="ru-RU" sz="3100" i="1" dirty="0">
                <a:effectLst/>
              </a:rPr>
              <a:t>причин</a:t>
            </a:r>
            <a:r>
              <a:rPr lang="ru-RU" sz="3100" dirty="0">
                <a:effectLst/>
              </a:rPr>
              <a:t> </a:t>
            </a:r>
            <a:r>
              <a:rPr lang="ru-RU" sz="3100" i="1" dirty="0">
                <a:effectLst/>
              </a:rPr>
              <a:t>суицида</a:t>
            </a:r>
            <a:r>
              <a:rPr lang="ru-RU" sz="1300" dirty="0">
                <a:effectLst/>
              </a:rPr>
              <a:t/>
            </a:r>
            <a:br>
              <a:rPr lang="ru-RU" sz="1300" dirty="0">
                <a:effectLst/>
              </a:rPr>
            </a:br>
            <a:r>
              <a:rPr lang="ru-RU" sz="1300" dirty="0" smtClean="0">
                <a:effectLst/>
              </a:rPr>
              <a:t/>
            </a:r>
            <a:br>
              <a:rPr lang="ru-RU" sz="1300" dirty="0" smtClean="0">
                <a:effectLst/>
              </a:rPr>
            </a:br>
            <a:r>
              <a:rPr lang="ru-RU" sz="1300" dirty="0">
                <a:effectLst/>
              </a:rPr>
              <a:t/>
            </a:r>
            <a:br>
              <a:rPr lang="ru-RU" sz="1300" dirty="0">
                <a:effectLst/>
              </a:rPr>
            </a:br>
            <a:r>
              <a:rPr lang="ru-RU" sz="1300" dirty="0" smtClean="0">
                <a:effectLst/>
              </a:rPr>
              <a:t/>
            </a:r>
            <a:br>
              <a:rPr lang="ru-RU" sz="1300" dirty="0" smtClean="0">
                <a:effectLst/>
              </a:rPr>
            </a:br>
            <a:r>
              <a:rPr lang="ru-RU" sz="1300" dirty="0" smtClean="0">
                <a:effectLst/>
              </a:rPr>
              <a:t>С </a:t>
            </a:r>
            <a:r>
              <a:rPr lang="ru-RU" sz="1300" dirty="0">
                <a:effectLst/>
              </a:rPr>
              <a:t>зарождением новой области знаний- суицидологи, основоположником которой принято считать Э. Дюркгейма. изучение проблем суицида со стадии философский размышлений перешло на новый уровень-объяснение с научной точки зрения, затрагивающее изучение психического состояния человека.</a:t>
            </a:r>
            <a:br>
              <a:rPr lang="ru-RU" sz="1300" dirty="0">
                <a:effectLst/>
              </a:rPr>
            </a:br>
            <a:r>
              <a:rPr lang="ru-RU" sz="1300" dirty="0">
                <a:effectLst/>
              </a:rPr>
              <a:t>Учёные Э. </a:t>
            </a:r>
            <a:r>
              <a:rPr lang="ru-RU" sz="1300" dirty="0" err="1">
                <a:effectLst/>
              </a:rPr>
              <a:t>Шнедман</a:t>
            </a:r>
            <a:r>
              <a:rPr lang="ru-RU" sz="1300" dirty="0">
                <a:effectLst/>
              </a:rPr>
              <a:t> и Н. </a:t>
            </a:r>
            <a:r>
              <a:rPr lang="ru-RU" sz="1300" dirty="0" err="1">
                <a:effectLst/>
              </a:rPr>
              <a:t>Фарбероу</a:t>
            </a:r>
            <a:r>
              <a:rPr lang="ru-RU" sz="1300" dirty="0">
                <a:effectLst/>
              </a:rPr>
              <a:t> в основу своих исследований положили психоаналитический подход к пониманию самоубийства. По их мнению, суицидальная попытка часто представляет собой вид психологической драмы. Осуществление суицидального намерения может быть вынужденным и представлять собой «крик о помощи» или игру со </a:t>
            </a:r>
            <a:r>
              <a:rPr lang="ru-RU" sz="1300" dirty="0" smtClean="0">
                <a:effectLst/>
              </a:rPr>
              <a:t>смертью. Т</a:t>
            </a:r>
            <a:br>
              <a:rPr lang="ru-RU" sz="1300" dirty="0" smtClean="0">
                <a:effectLst/>
              </a:rPr>
            </a:br>
            <a:r>
              <a:rPr lang="ru-RU" sz="1300" dirty="0" err="1" smtClean="0">
                <a:effectLst/>
              </a:rPr>
              <a:t>аким</a:t>
            </a:r>
            <a:r>
              <a:rPr lang="ru-RU" sz="1300" dirty="0" smtClean="0">
                <a:effectLst/>
              </a:rPr>
              <a:t> </a:t>
            </a:r>
            <a:r>
              <a:rPr lang="ru-RU" sz="1300" dirty="0">
                <a:effectLst/>
              </a:rPr>
              <a:t>образом, они предложили классификацию суицидальных больных, разделив их на</a:t>
            </a:r>
            <a:r>
              <a:rPr lang="ru-RU" sz="1300" dirty="0" smtClean="0">
                <a:effectLst/>
              </a:rPr>
              <a:t>:</a:t>
            </a:r>
            <a:br>
              <a:rPr lang="ru-RU" sz="1300" dirty="0" smtClean="0">
                <a:effectLst/>
              </a:rPr>
            </a:br>
            <a:r>
              <a:rPr lang="ru-RU" sz="1300" dirty="0">
                <a:effectLst/>
              </a:rPr>
              <a:t/>
            </a:r>
            <a:br>
              <a:rPr lang="ru-RU" sz="1300" dirty="0">
                <a:effectLst/>
              </a:rPr>
            </a:br>
            <a:r>
              <a:rPr lang="ru-RU" sz="1300" dirty="0">
                <a:effectLst/>
              </a:rPr>
              <a:t>‒ больных, которые совершают суициды для обретения лучшей жизни (избавление от тяжёлой депрессии);</a:t>
            </a:r>
            <a:br>
              <a:rPr lang="ru-RU" sz="1300" dirty="0">
                <a:effectLst/>
              </a:rPr>
            </a:br>
            <a:r>
              <a:rPr lang="ru-RU" sz="1300" dirty="0">
                <a:effectLst/>
              </a:rPr>
              <a:t>‒ больных, совершающих самоубийства в результате заболевания психозом;</a:t>
            </a:r>
            <a:br>
              <a:rPr lang="ru-RU" sz="1300" dirty="0">
                <a:effectLst/>
              </a:rPr>
            </a:br>
            <a:r>
              <a:rPr lang="ru-RU" sz="1300" dirty="0">
                <a:effectLst/>
              </a:rPr>
              <a:t>‒ больных, совершающих самоубийства в качестве мести любимому человеку;</a:t>
            </a:r>
            <a:br>
              <a:rPr lang="ru-RU" sz="1300" dirty="0">
                <a:effectLst/>
              </a:rPr>
            </a:br>
            <a:r>
              <a:rPr lang="ru-RU" sz="1300" dirty="0">
                <a:effectLst/>
              </a:rPr>
              <a:t>‒ больных, старых, немощных, для которых суицид – избавление</a:t>
            </a:r>
            <a:r>
              <a:rPr lang="ru-RU" sz="1300" dirty="0" smtClean="0">
                <a:effectLst/>
              </a:rPr>
              <a:t>.</a:t>
            </a:r>
            <a:br>
              <a:rPr lang="ru-RU" sz="1300" dirty="0" smtClean="0">
                <a:effectLst/>
              </a:rPr>
            </a:br>
            <a:r>
              <a:rPr lang="ru-RU" sz="1300" dirty="0">
                <a:effectLst/>
              </a:rPr>
              <a:t/>
            </a:r>
            <a:br>
              <a:rPr lang="ru-RU" sz="1300" dirty="0">
                <a:effectLst/>
              </a:rPr>
            </a:br>
            <a:r>
              <a:rPr lang="ru-RU" sz="1300" dirty="0">
                <a:effectLst/>
              </a:rPr>
              <a:t>Значительным исследованием, проливающим свет на психологические основы суицида, является работа </a:t>
            </a:r>
            <a:r>
              <a:rPr lang="ru-RU" sz="1300" b="1" i="1" dirty="0">
                <a:effectLst/>
              </a:rPr>
              <a:t>Н.В. </a:t>
            </a:r>
            <a:r>
              <a:rPr lang="ru-RU" sz="1300" b="1" i="1" dirty="0" err="1">
                <a:effectLst/>
              </a:rPr>
              <a:t>Конончук</a:t>
            </a:r>
            <a:r>
              <a:rPr lang="ru-RU" sz="1300" b="1" i="1" dirty="0">
                <a:effectLst/>
              </a:rPr>
              <a:t>. </a:t>
            </a:r>
            <a:r>
              <a:rPr lang="ru-RU" sz="1300" dirty="0">
                <a:effectLst/>
              </a:rPr>
              <a:t>Она исследовала 85 женщин, довершивших попытку самоубийства путем отравления, с диагнозом «острая аффективная суицидальная реакция», и выделила следующие общие для всей группы особенности психологического смысла суицида: отсутствие истинного желания умереть; неумение лексически точно сформулировать свои переживания (</a:t>
            </a:r>
            <a:r>
              <a:rPr lang="ru-RU" sz="1300" dirty="0" err="1">
                <a:effectLst/>
              </a:rPr>
              <a:t>вербализовать</a:t>
            </a:r>
            <a:r>
              <a:rPr lang="ru-RU" sz="1300" dirty="0">
                <a:effectLst/>
              </a:rPr>
              <a:t> их), а соответственно и неумение на них эмоционально реагировать. </a:t>
            </a:r>
            <a:r>
              <a:rPr lang="ru-RU" sz="1300" dirty="0" smtClean="0">
                <a:effectLst/>
              </a:rPr>
              <a:t/>
            </a:r>
            <a:br>
              <a:rPr lang="ru-RU" sz="1300" dirty="0" smtClean="0">
                <a:effectLst/>
              </a:rPr>
            </a:br>
            <a:r>
              <a:rPr lang="ru-RU" sz="1300" dirty="0">
                <a:effectLst/>
              </a:rPr>
              <a:t/>
            </a:r>
            <a:br>
              <a:rPr lang="ru-RU" sz="1300" dirty="0">
                <a:effectLst/>
              </a:rPr>
            </a:br>
            <a:r>
              <a:rPr lang="ru-RU" sz="1300" dirty="0" err="1" smtClean="0">
                <a:effectLst/>
              </a:rPr>
              <a:t>Коночук</a:t>
            </a:r>
            <a:r>
              <a:rPr lang="ru-RU" sz="1300" dirty="0" smtClean="0">
                <a:effectLst/>
              </a:rPr>
              <a:t> </a:t>
            </a:r>
            <a:r>
              <a:rPr lang="ru-RU" sz="1300" dirty="0">
                <a:effectLst/>
              </a:rPr>
              <a:t>сделала вывод, что практически в любом суицидальном поведении присутствуют три компонента: </a:t>
            </a:r>
            <a:r>
              <a:rPr lang="ru-RU" sz="1300" dirty="0" smtClean="0">
                <a:effectLst/>
              </a:rPr>
              <a:t/>
            </a:r>
            <a:br>
              <a:rPr lang="ru-RU" sz="1300" dirty="0" smtClean="0">
                <a:effectLst/>
              </a:rPr>
            </a:br>
            <a:r>
              <a:rPr lang="ru-RU" sz="1300" dirty="0" smtClean="0">
                <a:effectLst/>
              </a:rPr>
              <a:t>1) аффективное </a:t>
            </a:r>
            <a:r>
              <a:rPr lang="ru-RU" sz="1300" dirty="0" err="1">
                <a:effectLst/>
              </a:rPr>
              <a:t>отреагирование</a:t>
            </a:r>
            <a:r>
              <a:rPr lang="ru-RU" sz="1300" dirty="0">
                <a:effectLst/>
              </a:rPr>
              <a:t> на отрицательные эмоции, </a:t>
            </a:r>
            <a:r>
              <a:rPr lang="ru-RU" sz="1300" dirty="0" smtClean="0">
                <a:effectLst/>
              </a:rPr>
              <a:t/>
            </a:r>
            <a:br>
              <a:rPr lang="ru-RU" sz="1300" dirty="0" smtClean="0">
                <a:effectLst/>
              </a:rPr>
            </a:br>
            <a:r>
              <a:rPr lang="ru-RU" sz="1300" dirty="0" smtClean="0">
                <a:effectLst/>
              </a:rPr>
              <a:t>2) попытка </a:t>
            </a:r>
            <a:r>
              <a:rPr lang="ru-RU" sz="1300" dirty="0">
                <a:effectLst/>
              </a:rPr>
              <a:t>уйти от реального разрешения </a:t>
            </a:r>
            <a:r>
              <a:rPr lang="ru-RU" sz="1300" dirty="0" smtClean="0">
                <a:effectLst/>
              </a:rPr>
              <a:t>ситуации,</a:t>
            </a:r>
            <a:br>
              <a:rPr lang="ru-RU" sz="1300" dirty="0" smtClean="0">
                <a:effectLst/>
              </a:rPr>
            </a:br>
            <a:r>
              <a:rPr lang="ru-RU" sz="1300" dirty="0" smtClean="0">
                <a:effectLst/>
              </a:rPr>
              <a:t>3) «крик </a:t>
            </a:r>
            <a:r>
              <a:rPr lang="ru-RU" sz="1300" dirty="0">
                <a:effectLst/>
              </a:rPr>
              <a:t>о помощи»</a:t>
            </a:r>
            <a:r>
              <a:rPr lang="ru-RU" dirty="0">
                <a:effectLst/>
              </a:rPr>
              <a:t/>
            </a:r>
            <a:br>
              <a:rPr lang="ru-RU" dirty="0">
                <a:effectLst/>
              </a:rPr>
            </a:br>
            <a:endParaRPr lang="ru-RU" dirty="0"/>
          </a:p>
        </p:txBody>
      </p:sp>
    </p:spTree>
    <p:extLst>
      <p:ext uri="{BB962C8B-B14F-4D97-AF65-F5344CB8AC3E}">
        <p14:creationId xmlns:p14="http://schemas.microsoft.com/office/powerpoint/2010/main" val="17370561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3"/>
            <a:ext cx="8881048" cy="576063"/>
          </a:xfrm>
        </p:spPr>
        <p:txBody>
          <a:bodyPr>
            <a:normAutofit fontScale="90000"/>
          </a:bodyPr>
          <a:lstStyle/>
          <a:p>
            <a:r>
              <a:rPr lang="ru-RU" sz="2800" i="1" dirty="0" smtClean="0">
                <a:effectLst/>
              </a:rPr>
              <a:t/>
            </a:r>
            <a:br>
              <a:rPr lang="ru-RU" sz="2800" i="1" dirty="0" smtClean="0">
                <a:effectLst/>
              </a:rPr>
            </a:br>
            <a:r>
              <a:rPr lang="ru-RU" sz="2800" i="1" dirty="0">
                <a:effectLst/>
              </a:rPr>
              <a:t/>
            </a:r>
            <a:br>
              <a:rPr lang="ru-RU" sz="2800" i="1" dirty="0">
                <a:effectLst/>
              </a:rPr>
            </a:br>
            <a:r>
              <a:rPr lang="ru-RU" sz="2800" i="1" dirty="0" smtClean="0">
                <a:effectLst/>
              </a:rPr>
              <a:t/>
            </a:r>
            <a:br>
              <a:rPr lang="ru-RU" sz="2800" i="1" dirty="0" smtClean="0">
                <a:effectLst/>
              </a:rPr>
            </a:br>
            <a:r>
              <a:rPr lang="ru-RU" sz="2800" i="1" dirty="0">
                <a:effectLst/>
              </a:rPr>
              <a:t/>
            </a:r>
            <a:br>
              <a:rPr lang="ru-RU" sz="2800" i="1" dirty="0">
                <a:effectLst/>
              </a:rPr>
            </a:br>
            <a:r>
              <a:rPr lang="ru-RU" sz="2800" i="1" dirty="0" smtClean="0">
                <a:effectLst/>
              </a:rPr>
              <a:t/>
            </a:r>
            <a:br>
              <a:rPr lang="ru-RU" sz="2800" i="1" dirty="0" smtClean="0">
                <a:effectLst/>
              </a:rPr>
            </a:br>
            <a:r>
              <a:rPr lang="ru-RU" sz="2800" i="1" dirty="0">
                <a:effectLst/>
              </a:rPr>
              <a:t/>
            </a:r>
            <a:br>
              <a:rPr lang="ru-RU" sz="2800" i="1" dirty="0">
                <a:effectLst/>
              </a:rPr>
            </a:br>
            <a:r>
              <a:rPr lang="ru-RU" sz="2800" i="1" dirty="0" smtClean="0">
                <a:effectLst/>
              </a:rPr>
              <a:t/>
            </a:r>
            <a:br>
              <a:rPr lang="ru-RU" sz="2800" i="1" dirty="0" smtClean="0">
                <a:effectLst/>
              </a:rPr>
            </a:br>
            <a:r>
              <a:rPr lang="ru-RU" sz="2800" i="1" dirty="0" smtClean="0">
                <a:effectLst/>
              </a:rPr>
              <a:t/>
            </a:r>
            <a:br>
              <a:rPr lang="ru-RU" sz="2800" i="1" dirty="0" smtClean="0">
                <a:effectLst/>
              </a:rPr>
            </a:br>
            <a:r>
              <a:rPr lang="ru-RU" sz="2800" i="1" dirty="0" smtClean="0">
                <a:effectLst/>
              </a:rPr>
              <a:t>                 </a:t>
            </a:r>
            <a:br>
              <a:rPr lang="ru-RU" sz="2800" i="1" dirty="0" smtClean="0">
                <a:effectLst/>
              </a:rPr>
            </a:br>
            <a:r>
              <a:rPr lang="ru-RU" sz="2800" i="1" dirty="0" smtClean="0">
                <a:effectLst/>
              </a:rPr>
              <a:t/>
            </a:r>
            <a:br>
              <a:rPr lang="ru-RU" sz="2800" i="1" dirty="0" smtClean="0">
                <a:effectLst/>
              </a:rPr>
            </a:br>
            <a:r>
              <a:rPr lang="ru-RU" sz="2800" i="1" dirty="0">
                <a:effectLst/>
              </a:rPr>
              <a:t/>
            </a:r>
            <a:br>
              <a:rPr lang="ru-RU" sz="2800" i="1" dirty="0">
                <a:effectLst/>
              </a:rPr>
            </a:br>
            <a:r>
              <a:rPr lang="ru-RU" sz="2800" i="1" dirty="0" smtClean="0">
                <a:effectLst/>
              </a:rPr>
              <a:t/>
            </a:r>
            <a:br>
              <a:rPr lang="ru-RU" sz="2800" i="1" dirty="0" smtClean="0">
                <a:effectLst/>
              </a:rPr>
            </a:br>
            <a:r>
              <a:rPr lang="ru-RU" sz="2800" i="1" dirty="0" smtClean="0">
                <a:effectLst/>
              </a:rPr>
              <a:t/>
            </a:r>
            <a:br>
              <a:rPr lang="ru-RU" sz="2800" i="1" dirty="0" smtClean="0">
                <a:effectLst/>
              </a:rPr>
            </a:br>
            <a:r>
              <a:rPr lang="ru-RU" sz="2800" i="1" dirty="0">
                <a:effectLst/>
              </a:rPr>
              <a:t/>
            </a:r>
            <a:br>
              <a:rPr lang="ru-RU" sz="2800" i="1" dirty="0">
                <a:effectLst/>
              </a:rPr>
            </a:br>
            <a:r>
              <a:rPr lang="ru-RU" sz="2800" i="1" dirty="0" smtClean="0">
                <a:effectLst/>
              </a:rPr>
              <a:t/>
            </a:r>
            <a:br>
              <a:rPr lang="ru-RU" sz="2800" i="1" dirty="0" smtClean="0">
                <a:effectLst/>
              </a:rPr>
            </a:br>
            <a:r>
              <a:rPr lang="ru-RU" sz="2800" i="1" dirty="0">
                <a:effectLst/>
              </a:rPr>
              <a:t> </a:t>
            </a:r>
            <a:r>
              <a:rPr lang="ru-RU" sz="2800" i="1" dirty="0" smtClean="0">
                <a:effectLst/>
              </a:rPr>
              <a:t>             Причины</a:t>
            </a:r>
            <a:r>
              <a:rPr lang="ru-RU" sz="2800" dirty="0">
                <a:effectLst/>
              </a:rPr>
              <a:t> </a:t>
            </a:r>
            <a:r>
              <a:rPr lang="ru-RU" sz="2800" i="1" dirty="0">
                <a:effectLst/>
              </a:rPr>
              <a:t>суицида</a:t>
            </a:r>
            <a:r>
              <a:rPr lang="ru-RU" sz="2800" dirty="0">
                <a:effectLst/>
              </a:rPr>
              <a:t> </a:t>
            </a:r>
            <a:r>
              <a:rPr lang="ru-RU" sz="2800" i="1" dirty="0">
                <a:effectLst/>
              </a:rPr>
              <a:t>в</a:t>
            </a:r>
            <a:r>
              <a:rPr lang="ru-RU" sz="2800" dirty="0">
                <a:effectLst/>
              </a:rPr>
              <a:t> </a:t>
            </a:r>
            <a:r>
              <a:rPr lang="ru-RU" sz="2800" i="1" dirty="0">
                <a:effectLst/>
              </a:rPr>
              <a:t>современном</a:t>
            </a:r>
            <a:r>
              <a:rPr lang="ru-RU" sz="2800" dirty="0">
                <a:effectLst/>
              </a:rPr>
              <a:t> </a:t>
            </a:r>
            <a:r>
              <a:rPr lang="ru-RU" sz="2800" i="1" dirty="0">
                <a:effectLst/>
              </a:rPr>
              <a:t>мире</a:t>
            </a:r>
            <a:r>
              <a:rPr lang="ru-RU" sz="2800" dirty="0" smtClean="0">
                <a:effectLst/>
              </a:rPr>
              <a:t>.</a:t>
            </a:r>
            <a:br>
              <a:rPr lang="ru-RU" sz="2800" dirty="0" smtClean="0">
                <a:effectLst/>
              </a:rPr>
            </a:br>
            <a:r>
              <a:rPr lang="ru-RU" sz="2800" dirty="0" smtClean="0">
                <a:effectLst/>
              </a:rPr>
              <a:t/>
            </a:r>
            <a:br>
              <a:rPr lang="ru-RU" sz="2800" dirty="0" smtClean="0">
                <a:effectLst/>
              </a:rPr>
            </a:br>
            <a:r>
              <a:rPr lang="ru-RU" sz="1300" dirty="0" smtClean="0">
                <a:effectLst/>
              </a:rPr>
              <a:t>основные </a:t>
            </a:r>
            <a:r>
              <a:rPr lang="ru-RU" sz="1300" dirty="0">
                <a:effectLst/>
              </a:rPr>
              <a:t>причины суицидального поведения человека кроются в социальной атмосфере, окружающей его. Непонимание людей, </a:t>
            </a:r>
            <a:r>
              <a:rPr lang="ru-RU" sz="1300" dirty="0" err="1">
                <a:effectLst/>
              </a:rPr>
              <a:t>нескладывание</a:t>
            </a:r>
            <a:r>
              <a:rPr lang="ru-RU" sz="1300" dirty="0">
                <a:effectLst/>
              </a:rPr>
              <a:t> отношений с противоположным полом, проблемы с </a:t>
            </a:r>
            <a:r>
              <a:rPr lang="ru-RU" sz="1300" dirty="0" smtClean="0">
                <a:effectLst/>
              </a:rPr>
              <a:t>самореализацией, одиночество-всё </a:t>
            </a:r>
            <a:r>
              <a:rPr lang="ru-RU" sz="1300" dirty="0">
                <a:effectLst/>
              </a:rPr>
              <a:t>это неподъёмным грузом накладывается на человека, который в конце концов задаётся вопросом: стоит ли жить в мире, который приносит лишь боль и разочарование. </a:t>
            </a:r>
            <a:r>
              <a:rPr lang="ru-RU" sz="1300" dirty="0" smtClean="0">
                <a:effectLst/>
              </a:rPr>
              <a:t/>
            </a:r>
            <a:br>
              <a:rPr lang="ru-RU" sz="1300" dirty="0" smtClean="0">
                <a:effectLst/>
              </a:rPr>
            </a:br>
            <a:r>
              <a:rPr lang="ru-RU" sz="1300" dirty="0" smtClean="0">
                <a:effectLst/>
              </a:rPr>
              <a:t>Можно </a:t>
            </a:r>
            <a:r>
              <a:rPr lang="ru-RU" sz="1300" dirty="0">
                <a:effectLst/>
              </a:rPr>
              <a:t>сделать утешительный вывод, что, если люди идут на контакт и хотят поговорить о своих переживаниях, возможно есть шанс остановить их и найти выход. Ведь все эти форумы являются своеобразным личным дневником, который помогает человеку, написав свои мысли, самому задуматься над ними</a:t>
            </a:r>
            <a:r>
              <a:rPr lang="ru-RU" sz="1300" dirty="0" smtClean="0">
                <a:effectLst/>
              </a:rPr>
              <a:t>.</a:t>
            </a:r>
            <a:br>
              <a:rPr lang="ru-RU" sz="1300" dirty="0" smtClean="0">
                <a:effectLst/>
              </a:rPr>
            </a:br>
            <a:r>
              <a:rPr lang="ru-RU" sz="1300" b="1" i="1" dirty="0" smtClean="0">
                <a:effectLst/>
              </a:rPr>
              <a:t>Жизненная </a:t>
            </a:r>
            <a:r>
              <a:rPr lang="ru-RU" sz="1300" b="1" i="1" dirty="0">
                <a:effectLst/>
              </a:rPr>
              <a:t>цель для </a:t>
            </a:r>
            <a:r>
              <a:rPr lang="ru-RU" sz="1300" b="1" i="1" dirty="0" smtClean="0">
                <a:effectLst/>
              </a:rPr>
              <a:t>человека - </a:t>
            </a:r>
            <a:r>
              <a:rPr lang="ru-RU" sz="1300" b="1" i="1" dirty="0">
                <a:effectLst/>
              </a:rPr>
              <a:t>фонарь в кромешной тьме</a:t>
            </a:r>
            <a:r>
              <a:rPr lang="ru-RU" sz="1300" dirty="0">
                <a:effectLst/>
              </a:rPr>
              <a:t> нашей жизни, и понятно, что, когда этот фонарь тухнет, человек просто теряется. </a:t>
            </a:r>
            <a:r>
              <a:rPr lang="ru-RU" sz="1300" dirty="0" smtClean="0">
                <a:effectLst/>
              </a:rPr>
              <a:t/>
            </a:r>
            <a:br>
              <a:rPr lang="ru-RU" sz="1300" dirty="0" smtClean="0">
                <a:effectLst/>
              </a:rPr>
            </a:br>
            <a:r>
              <a:rPr lang="ru-RU" sz="1300" dirty="0" smtClean="0">
                <a:effectLst/>
              </a:rPr>
              <a:t>Человек</a:t>
            </a:r>
            <a:r>
              <a:rPr lang="ru-RU" sz="1300" dirty="0">
                <a:effectLst/>
              </a:rPr>
              <a:t>, движимый целью, никогда не свернёт со своего пути, не остановится, не повернёт обратно. Он всегда найдёт в себе силы и мужество преодолеть все невзгоды</a:t>
            </a:r>
            <a:r>
              <a:rPr lang="ru-RU" sz="1300" dirty="0" smtClean="0">
                <a:effectLst/>
              </a:rPr>
              <a:t>.</a:t>
            </a:r>
            <a:r>
              <a:rPr lang="ru-RU" sz="1300" dirty="0">
                <a:effectLst/>
              </a:rPr>
              <a:t> огромное влияние на человека оказывает окружающая социальная среда: </a:t>
            </a:r>
            <a:r>
              <a:rPr lang="ru-RU" sz="1300" dirty="0" smtClean="0">
                <a:effectLst/>
              </a:rPr>
              <a:t/>
            </a:r>
            <a:br>
              <a:rPr lang="ru-RU" sz="1300" dirty="0" smtClean="0">
                <a:effectLst/>
              </a:rPr>
            </a:br>
            <a:r>
              <a:rPr lang="ru-RU" sz="1300" dirty="0" smtClean="0">
                <a:effectLst/>
              </a:rPr>
              <a:t>от </a:t>
            </a:r>
            <a:r>
              <a:rPr lang="ru-RU" sz="1300" dirty="0">
                <a:effectLst/>
              </a:rPr>
              <a:t>общения со сверстниками </a:t>
            </a:r>
            <a:r>
              <a:rPr lang="ru-RU" sz="1300" dirty="0" smtClean="0">
                <a:effectLst/>
              </a:rPr>
              <a:t/>
            </a:r>
            <a:br>
              <a:rPr lang="ru-RU" sz="1300" dirty="0" smtClean="0">
                <a:effectLst/>
              </a:rPr>
            </a:br>
            <a:r>
              <a:rPr lang="ru-RU" sz="1300" dirty="0" smtClean="0">
                <a:effectLst/>
              </a:rPr>
              <a:t>до </a:t>
            </a:r>
            <a:r>
              <a:rPr lang="ru-RU" sz="1300" dirty="0">
                <a:effectLst/>
              </a:rPr>
              <a:t>политического </a:t>
            </a:r>
            <a:r>
              <a:rPr lang="ru-RU" sz="1300" dirty="0" smtClean="0">
                <a:effectLst/>
              </a:rPr>
              <a:t>состояния</a:t>
            </a:r>
            <a:br>
              <a:rPr lang="ru-RU" sz="1300" dirty="0" smtClean="0">
                <a:effectLst/>
              </a:rPr>
            </a:br>
            <a:r>
              <a:rPr lang="ru-RU" sz="1300" dirty="0" smtClean="0">
                <a:effectLst/>
              </a:rPr>
              <a:t> </a:t>
            </a:r>
            <a:r>
              <a:rPr lang="ru-RU" sz="1300" dirty="0">
                <a:effectLst/>
              </a:rPr>
              <a:t>в стране. </a:t>
            </a:r>
            <a:r>
              <a:rPr lang="ru-RU" sz="1300" dirty="0" smtClean="0">
                <a:effectLst/>
              </a:rPr>
              <a:t/>
            </a:r>
            <a:br>
              <a:rPr lang="ru-RU" sz="1300" dirty="0" smtClean="0">
                <a:effectLst/>
              </a:rPr>
            </a:br>
            <a:r>
              <a:rPr lang="ru-RU" sz="1300" dirty="0" smtClean="0">
                <a:effectLst/>
              </a:rPr>
              <a:t>Решение проблемы</a:t>
            </a:r>
            <a:br>
              <a:rPr lang="ru-RU" sz="1300" dirty="0" smtClean="0">
                <a:effectLst/>
              </a:rPr>
            </a:br>
            <a:r>
              <a:rPr lang="ru-RU" sz="1300" dirty="0" smtClean="0">
                <a:effectLst/>
              </a:rPr>
              <a:t> </a:t>
            </a:r>
            <a:r>
              <a:rPr lang="ru-RU" sz="1300" dirty="0">
                <a:effectLst/>
              </a:rPr>
              <a:t>мы </a:t>
            </a:r>
            <a:r>
              <a:rPr lang="ru-RU" sz="1300" dirty="0" smtClean="0">
                <a:effectLst/>
              </a:rPr>
              <a:t>видим</a:t>
            </a:r>
            <a:br>
              <a:rPr lang="ru-RU" sz="1300" dirty="0" smtClean="0">
                <a:effectLst/>
              </a:rPr>
            </a:br>
            <a:r>
              <a:rPr lang="ru-RU" sz="1300" dirty="0" smtClean="0">
                <a:effectLst/>
              </a:rPr>
              <a:t> </a:t>
            </a:r>
            <a:r>
              <a:rPr lang="ru-RU" sz="1300" b="1" i="1" dirty="0">
                <a:effectLst/>
              </a:rPr>
              <a:t>лишь в духовном </a:t>
            </a:r>
            <a:r>
              <a:rPr lang="ru-RU" sz="1300" b="1" i="1" dirty="0" smtClean="0">
                <a:effectLst/>
              </a:rPr>
              <a:t/>
            </a:r>
            <a:br>
              <a:rPr lang="ru-RU" sz="1300" b="1" i="1" dirty="0" smtClean="0">
                <a:effectLst/>
              </a:rPr>
            </a:br>
            <a:r>
              <a:rPr lang="ru-RU" sz="1300" b="1" i="1" dirty="0" smtClean="0">
                <a:effectLst/>
              </a:rPr>
              <a:t>воспитании </a:t>
            </a:r>
            <a:r>
              <a:rPr lang="ru-RU" sz="1300" b="1" i="1" dirty="0">
                <a:effectLst/>
              </a:rPr>
              <a:t>человека</a:t>
            </a:r>
            <a:r>
              <a:rPr lang="ru-RU" sz="1300" dirty="0">
                <a:effectLst/>
              </a:rPr>
              <a:t>. </a:t>
            </a:r>
            <a:r>
              <a:rPr lang="ru-RU" sz="1300" dirty="0" smtClean="0">
                <a:effectLst/>
              </a:rPr>
              <a:t/>
            </a:r>
            <a:br>
              <a:rPr lang="ru-RU" sz="1300" dirty="0" smtClean="0">
                <a:effectLst/>
              </a:rPr>
            </a:br>
            <a:r>
              <a:rPr lang="ru-RU" sz="1300" dirty="0" smtClean="0">
                <a:effectLst/>
              </a:rPr>
              <a:t>Это </a:t>
            </a:r>
            <a:r>
              <a:rPr lang="ru-RU" sz="1300" dirty="0">
                <a:effectLst/>
              </a:rPr>
              <a:t>задача, в первую очередь, </a:t>
            </a:r>
            <a:r>
              <a:rPr lang="ru-RU" sz="1300" dirty="0" smtClean="0">
                <a:effectLst/>
              </a:rPr>
              <a:t/>
            </a:r>
            <a:br>
              <a:rPr lang="ru-RU" sz="1300" dirty="0" smtClean="0">
                <a:effectLst/>
              </a:rPr>
            </a:br>
            <a:r>
              <a:rPr lang="ru-RU" sz="1300" dirty="0" smtClean="0">
                <a:effectLst/>
              </a:rPr>
              <a:t>семьи</a:t>
            </a:r>
            <a:r>
              <a:rPr lang="ru-RU" sz="1300" dirty="0">
                <a:effectLst/>
              </a:rPr>
              <a:t>, второстепенно – школы, </a:t>
            </a:r>
            <a:r>
              <a:rPr lang="ru-RU" sz="1300" dirty="0" smtClean="0">
                <a:effectLst/>
              </a:rPr>
              <a:t/>
            </a:r>
            <a:br>
              <a:rPr lang="ru-RU" sz="1300" dirty="0" smtClean="0">
                <a:effectLst/>
              </a:rPr>
            </a:br>
            <a:r>
              <a:rPr lang="ru-RU" sz="1300" dirty="0" smtClean="0">
                <a:effectLst/>
              </a:rPr>
              <a:t>кроме </a:t>
            </a:r>
            <a:r>
              <a:rPr lang="ru-RU" sz="1300" dirty="0">
                <a:effectLst/>
              </a:rPr>
              <a:t>того, мы считаем, </a:t>
            </a:r>
            <a:r>
              <a:rPr lang="ru-RU" sz="1300" dirty="0" smtClean="0">
                <a:effectLst/>
              </a:rPr>
              <a:t/>
            </a:r>
            <a:br>
              <a:rPr lang="ru-RU" sz="1300" dirty="0" smtClean="0">
                <a:effectLst/>
              </a:rPr>
            </a:br>
            <a:r>
              <a:rPr lang="ru-RU" sz="1300" dirty="0" smtClean="0">
                <a:effectLst/>
              </a:rPr>
              <a:t>что </a:t>
            </a:r>
            <a:r>
              <a:rPr lang="ru-RU" sz="1300" dirty="0">
                <a:effectLst/>
              </a:rPr>
              <a:t>человек сам обязан </a:t>
            </a:r>
            <a:r>
              <a:rPr lang="ru-RU" sz="1300" dirty="0" smtClean="0">
                <a:effectLst/>
              </a:rPr>
              <a:t>себя</a:t>
            </a:r>
            <a:br>
              <a:rPr lang="ru-RU" sz="1300" dirty="0" smtClean="0">
                <a:effectLst/>
              </a:rPr>
            </a:br>
            <a:r>
              <a:rPr lang="ru-RU" sz="1300" dirty="0" smtClean="0">
                <a:effectLst/>
              </a:rPr>
              <a:t> </a:t>
            </a:r>
            <a:r>
              <a:rPr lang="ru-RU" sz="1300" dirty="0">
                <a:effectLst/>
              </a:rPr>
              <a:t>духовно обогащать, </a:t>
            </a:r>
            <a:r>
              <a:rPr lang="ru-RU" sz="1300" dirty="0" smtClean="0">
                <a:effectLst/>
              </a:rPr>
              <a:t/>
            </a:r>
            <a:br>
              <a:rPr lang="ru-RU" sz="1300" dirty="0" smtClean="0">
                <a:effectLst/>
              </a:rPr>
            </a:br>
            <a:r>
              <a:rPr lang="ru-RU" sz="1300" dirty="0" smtClean="0">
                <a:effectLst/>
              </a:rPr>
              <a:t>создавать </a:t>
            </a:r>
            <a:r>
              <a:rPr lang="ru-RU" sz="1300" dirty="0">
                <a:effectLst/>
              </a:rPr>
              <a:t>в </a:t>
            </a:r>
            <a:r>
              <a:rPr lang="ru-RU" sz="1300" dirty="0" smtClean="0">
                <a:effectLst/>
              </a:rPr>
              <a:t>себе</a:t>
            </a:r>
            <a:br>
              <a:rPr lang="ru-RU" sz="1300" dirty="0" smtClean="0">
                <a:effectLst/>
              </a:rPr>
            </a:br>
            <a:r>
              <a:rPr lang="ru-RU" sz="1300" dirty="0" smtClean="0">
                <a:effectLst/>
              </a:rPr>
              <a:t> </a:t>
            </a:r>
            <a:r>
              <a:rPr lang="ru-RU" sz="1300" dirty="0">
                <a:effectLst/>
              </a:rPr>
              <a:t>нравственный стержень, </a:t>
            </a:r>
            <a:r>
              <a:rPr lang="ru-RU" sz="1300" dirty="0" smtClean="0">
                <a:effectLst/>
              </a:rPr>
              <a:t/>
            </a:r>
            <a:br>
              <a:rPr lang="ru-RU" sz="1300" dirty="0" smtClean="0">
                <a:effectLst/>
              </a:rPr>
            </a:br>
            <a:r>
              <a:rPr lang="ru-RU" sz="1300" dirty="0" smtClean="0">
                <a:effectLst/>
              </a:rPr>
              <a:t>который станет</a:t>
            </a:r>
            <a:br>
              <a:rPr lang="ru-RU" sz="1300" dirty="0" smtClean="0">
                <a:effectLst/>
              </a:rPr>
            </a:br>
            <a:r>
              <a:rPr lang="ru-RU" sz="1300" dirty="0" smtClean="0">
                <a:effectLst/>
              </a:rPr>
              <a:t> </a:t>
            </a:r>
            <a:r>
              <a:rPr lang="ru-RU" sz="1300" dirty="0">
                <a:effectLst/>
              </a:rPr>
              <a:t>самым главным </a:t>
            </a:r>
            <a:r>
              <a:rPr lang="ru-RU" sz="1300" dirty="0" smtClean="0">
                <a:effectLst/>
              </a:rPr>
              <a:t/>
            </a:r>
            <a:br>
              <a:rPr lang="ru-RU" sz="1300" dirty="0" smtClean="0">
                <a:effectLst/>
              </a:rPr>
            </a:br>
            <a:r>
              <a:rPr lang="ru-RU" sz="1300" dirty="0" smtClean="0">
                <a:effectLst/>
              </a:rPr>
              <a:t>помощником</a:t>
            </a:r>
            <a:br>
              <a:rPr lang="ru-RU" sz="1300" dirty="0" smtClean="0">
                <a:effectLst/>
              </a:rPr>
            </a:br>
            <a:r>
              <a:rPr lang="ru-RU" sz="1300" dirty="0" smtClean="0">
                <a:effectLst/>
              </a:rPr>
              <a:t> </a:t>
            </a:r>
            <a:r>
              <a:rPr lang="ru-RU" sz="1300" dirty="0">
                <a:effectLst/>
              </a:rPr>
              <a:t>в жизни.</a:t>
            </a:r>
            <a:endParaRPr lang="ru-RU" sz="13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8345" y="3068960"/>
            <a:ext cx="6124465"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77895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smtClean="0"/>
              <a:t>СП </a:t>
            </a:r>
            <a:r>
              <a:rPr lang="ru-RU" sz="1800" dirty="0"/>
              <a:t>не является прямым следствием психического расстройства. Большинство людей, даже с тяжелой психопатологией, никогда не совершают суицидальных действий. В то же время некоторые люди, ранее не страдавшие психическими расстройствами, но попавшие в тяжелую социально-психологическую ситуацию, могут совершать суицидальные попытки и суициды. Обычно провоцирующим фактором СП, даже при наличии психического расстройства, является конфликт или кризис. Например, для многих людей установление диагноза тяжелого заболевания (онкология, СПИД) или смерть любимого человека может провоцировать мысли о суициде. Для человека, страдающего шизофренией, суицидальный акт может быть следствием тяжелого страха, который связан с бредовой уверенностью, что его «преследуют» или «хотят убить». В этом случае кризис носит «</a:t>
            </a:r>
            <a:r>
              <a:rPr lang="ru-RU" sz="1800" dirty="0" err="1"/>
              <a:t>внутрипсихический</a:t>
            </a:r>
            <a:r>
              <a:rPr lang="ru-RU" sz="1800" dirty="0"/>
              <a:t>» </a:t>
            </a:r>
            <a:r>
              <a:rPr lang="ru-RU" sz="1800" dirty="0" smtClean="0"/>
              <a:t>характер И ЭТИМ ЗАНИМАЮТСЯ В СПЕЦИАЛИЗИРОВАННОМ ЛЕЧЕБНОМ ЗАВЕДЕНИИ ТАКИЕ СПЕЦИАЛИСТЫ, КАК ПСИХИАТР.</a:t>
            </a:r>
            <a:endParaRPr lang="ru-RU" sz="1800" dirty="0"/>
          </a:p>
        </p:txBody>
      </p:sp>
    </p:spTree>
    <p:extLst>
      <p:ext uri="{BB962C8B-B14F-4D97-AF65-F5344CB8AC3E}">
        <p14:creationId xmlns:p14="http://schemas.microsoft.com/office/powerpoint/2010/main" val="3783019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28642240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2838983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2304256" cy="6480720"/>
          </a:xfrm>
        </p:spPr>
        <p:txBody>
          <a:bodyPr>
            <a:normAutofit/>
          </a:bodyPr>
          <a:lstStyle/>
          <a:p>
            <a:r>
              <a:rPr lang="ru-RU" sz="1300" b="1" dirty="0" smtClean="0">
                <a:latin typeface="Times New Roman" panose="02020603050405020304" pitchFamily="18" charset="0"/>
                <a:cs typeface="Times New Roman" panose="02020603050405020304" pitchFamily="18" charset="0"/>
              </a:rPr>
              <a:t>МЕТОД </a:t>
            </a:r>
            <a:r>
              <a:rPr lang="ru-RU" sz="1300" b="1" dirty="0">
                <a:latin typeface="Times New Roman" panose="02020603050405020304" pitchFamily="18" charset="0"/>
                <a:cs typeface="Times New Roman" panose="02020603050405020304" pitchFamily="18" charset="0"/>
              </a:rPr>
              <a:t>ШЕСТИ ШЛЯП ЭДВАРДА ДЕ БОНО </a:t>
            </a:r>
            <a:r>
              <a:rPr lang="ru-RU" sz="1300" b="1" dirty="0" smtClean="0">
                <a:latin typeface="Times New Roman" panose="02020603050405020304" pitchFamily="18" charset="0"/>
                <a:cs typeface="Times New Roman" panose="02020603050405020304" pitchFamily="18" charset="0"/>
              </a:rPr>
              <a:t/>
            </a:r>
            <a:br>
              <a:rPr lang="ru-RU" sz="1300" b="1" dirty="0" smtClean="0">
                <a:latin typeface="Times New Roman" panose="02020603050405020304" pitchFamily="18" charset="0"/>
                <a:cs typeface="Times New Roman" panose="02020603050405020304" pitchFamily="18" charset="0"/>
              </a:rPr>
            </a:br>
            <a:r>
              <a:rPr lang="ru-RU" sz="1300" dirty="0">
                <a:latin typeface="Times New Roman" panose="02020603050405020304" pitchFamily="18" charset="0"/>
                <a:cs typeface="Times New Roman" panose="02020603050405020304" pitchFamily="18" charset="0"/>
              </a:rPr>
              <a:t/>
            </a:r>
            <a:br>
              <a:rPr lang="ru-RU" sz="1300" dirty="0">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Цель: поиски оптимального решения из кризисной ситуации (с помощью МАК)</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
            </a:r>
            <a:br>
              <a:rPr lang="ru-RU" sz="1100" dirty="0">
                <a:solidFill>
                  <a:schemeClr val="tx1"/>
                </a:solidFill>
                <a:latin typeface="Times New Roman" panose="02020603050405020304" pitchFamily="18" charset="0"/>
                <a:cs typeface="Times New Roman" panose="02020603050405020304" pitchFamily="18" charset="0"/>
              </a:rPr>
            </a:br>
            <a:r>
              <a:rPr lang="ru-RU" sz="1100" dirty="0">
                <a:solidFill>
                  <a:schemeClr val="tx1"/>
                </a:solidFill>
                <a:latin typeface="Times New Roman" panose="02020603050405020304" pitchFamily="18" charset="0"/>
                <a:cs typeface="Times New Roman" panose="02020603050405020304" pitchFamily="18" charset="0"/>
              </a:rPr>
              <a:t>Метод шести шляп Эдварда Де </a:t>
            </a:r>
            <a:r>
              <a:rPr lang="ru-RU" sz="1100" dirty="0" err="1">
                <a:solidFill>
                  <a:schemeClr val="tx1"/>
                </a:solidFill>
                <a:latin typeface="Times New Roman" panose="02020603050405020304" pitchFamily="18" charset="0"/>
                <a:cs typeface="Times New Roman" panose="02020603050405020304" pitchFamily="18" charset="0"/>
              </a:rPr>
              <a:t>Боно</a:t>
            </a:r>
            <a:r>
              <a:rPr lang="ru-RU" sz="1100" dirty="0">
                <a:solidFill>
                  <a:schemeClr val="tx1"/>
                </a:solidFill>
                <a:latin typeface="Times New Roman" panose="02020603050405020304" pitchFamily="18" charset="0"/>
                <a:cs typeface="Times New Roman" panose="02020603050405020304" pitchFamily="18" charset="0"/>
              </a:rPr>
              <a:t> – один из самых эффективных способов для поиска оптимального решения. Шляпы помогут навести порядок в голове, преодолеть стихийность в мыслях. Можно разложить проблемную ситуацию по полочкам и структурировать мысли. Идеи уживутся параллельно, и это поможет найти новое решение.  Определяется проблемная ситуация или задача. Психолог знакомит человека со шляпами, объясняя значение каждой из них, предлагает виртуально примерить поочередно каждую шляпу на себя и ответить на вопросы.</a:t>
            </a:r>
          </a:p>
        </p:txBody>
      </p:sp>
      <p:pic>
        <p:nvPicPr>
          <p:cNvPr id="3" name="Рисунок 2" descr="https://www.b17.ru/foto/uploaded/upl_1578168372_18089.jpg"/>
          <p:cNvPicPr/>
          <p:nvPr/>
        </p:nvPicPr>
        <p:blipFill>
          <a:blip r:embed="rId2">
            <a:extLst>
              <a:ext uri="{28A0092B-C50C-407E-A947-70E740481C1C}">
                <a14:useLocalDpi xmlns:a14="http://schemas.microsoft.com/office/drawing/2010/main" val="0"/>
              </a:ext>
            </a:extLst>
          </a:blip>
          <a:srcRect/>
          <a:stretch>
            <a:fillRect/>
          </a:stretch>
        </p:blipFill>
        <p:spPr bwMode="auto">
          <a:xfrm>
            <a:off x="2555778" y="404665"/>
            <a:ext cx="6440447" cy="6375995"/>
          </a:xfrm>
          <a:prstGeom prst="rect">
            <a:avLst/>
          </a:prstGeom>
          <a:noFill/>
          <a:ln>
            <a:noFill/>
          </a:ln>
        </p:spPr>
      </p:pic>
    </p:spTree>
    <p:extLst>
      <p:ext uri="{BB962C8B-B14F-4D97-AF65-F5344CB8AC3E}">
        <p14:creationId xmlns:p14="http://schemas.microsoft.com/office/powerpoint/2010/main" val="1484086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1606361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https://media1.ledevoir.com/images_galerie/nwd_428591_289696/imag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348880"/>
            <a:ext cx="6569746" cy="4205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50457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88083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809040" cy="1181816"/>
          </a:xfrm>
        </p:spPr>
        <p:txBody>
          <a:bodyPr>
            <a:normAutofit fontScale="90000"/>
          </a:bodyPr>
          <a:lstStyle/>
          <a:p>
            <a:r>
              <a:rPr lang="ru-RU" dirty="0" smtClean="0"/>
              <a:t/>
            </a:r>
            <a:br>
              <a:rPr lang="ru-RU" dirty="0" smtClean="0"/>
            </a:br>
            <a:r>
              <a:rPr lang="ru-RU" dirty="0" smtClean="0">
                <a:solidFill>
                  <a:sysClr val="windowText" lastClr="000000"/>
                </a:solidFill>
              </a:rPr>
              <a:t>Суицид </a:t>
            </a:r>
            <a:r>
              <a:rPr lang="ru-RU" dirty="0">
                <a:solidFill>
                  <a:sysClr val="windowText" lastClr="000000"/>
                </a:solidFill>
              </a:rPr>
              <a:t>(самоубийство) — это преднамеренное лишение себя жизни.</a:t>
            </a:r>
            <a:r>
              <a:rPr lang="ru-RU" dirty="0"/>
              <a:t/>
            </a:r>
            <a:br>
              <a:rPr lang="ru-RU" dirty="0"/>
            </a:br>
            <a:endParaRPr lang="ru-RU" dirty="0"/>
          </a:p>
        </p:txBody>
      </p:sp>
      <p:sp>
        <p:nvSpPr>
          <p:cNvPr id="3" name="Прямоугольник 2"/>
          <p:cNvSpPr/>
          <p:nvPr/>
        </p:nvSpPr>
        <p:spPr>
          <a:xfrm>
            <a:off x="179512" y="1340768"/>
            <a:ext cx="8136904" cy="4801314"/>
          </a:xfrm>
          <a:prstGeom prst="rect">
            <a:avLst/>
          </a:prstGeom>
        </p:spPr>
        <p:txBody>
          <a:bodyPr wrap="square">
            <a:spAutoFit/>
          </a:bodyPr>
          <a:lstStyle/>
          <a:p>
            <a:r>
              <a:rPr lang="ru-RU" dirty="0" smtClean="0"/>
              <a:t>Число </a:t>
            </a:r>
            <a:r>
              <a:rPr lang="ru-RU" dirty="0"/>
              <a:t>попыток суицида среди несовершеннолетних за последние три года увеличилось почти на 13%, с 3253 до 3675 случаев, а число повторных попыток на 92,5% (с 188 до 362 случаев). Об этом сообщается в докладе уполномоченного по правам ребенка Марии Львовой-Беловой за 2021 год.</a:t>
            </a:r>
            <a:r>
              <a:rPr lang="ru-RU" dirty="0"/>
              <a:t/>
            </a:r>
            <a:br>
              <a:rPr lang="ru-RU" dirty="0"/>
            </a:br>
            <a:r>
              <a:rPr lang="ru-RU" dirty="0"/>
              <a:t/>
            </a:r>
            <a:br>
              <a:rPr lang="ru-RU" dirty="0"/>
            </a:br>
            <a:r>
              <a:rPr lang="ru-RU" dirty="0"/>
              <a:t>Согласно данным Следственного комитета, в 2021 году число детских самоубийств возросло на 37,4% по сравнению с 2020 годом и составило 753 случая. В 2018 году СК зафиксировал 788 суицидов среди несовершеннолетних, в 2019-м — 737, а в 2020 году — 548, подчеркивается в докладе детского омбудсмена.</a:t>
            </a:r>
            <a:r>
              <a:rPr lang="ru-RU" dirty="0"/>
              <a:t/>
            </a:r>
            <a:br>
              <a:rPr lang="ru-RU" dirty="0"/>
            </a:br>
            <a:r>
              <a:rPr lang="ru-RU" dirty="0"/>
              <a:t/>
            </a:r>
            <a:br>
              <a:rPr lang="ru-RU" dirty="0"/>
            </a:br>
            <a:r>
              <a:rPr lang="ru-RU" dirty="0"/>
              <a:t>При этом статистические данные Росстата отличаются и показывают меньшее число случаев детских самоубийств. Так, их количество в 2020 году составило 311, а в 2019-м — 372. Как сообщили РБК в пресс-службе Росстата, в 2021 году в России совершили самоубийства 375 несовершеннолетних, из них 254 суицида среди подростков 15-17 лет</a:t>
            </a:r>
            <a:r>
              <a:rPr lang="ru-RU" dirty="0" smtClean="0"/>
              <a:t>.</a:t>
            </a:r>
            <a:endParaRPr lang="ru-RU" dirty="0"/>
          </a:p>
        </p:txBody>
      </p:sp>
    </p:spTree>
    <p:extLst>
      <p:ext uri="{BB962C8B-B14F-4D97-AF65-F5344CB8AC3E}">
        <p14:creationId xmlns:p14="http://schemas.microsoft.com/office/powerpoint/2010/main" val="5706353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21519723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24196907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12751187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20685430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3200" b="1" smtClean="0"/>
              <a:t>                             </a:t>
            </a:r>
            <a:r>
              <a:rPr lang="ru-RU" sz="3200" b="1" dirty="0" smtClean="0"/>
              <a:t>ЗАКЛЮЧЕНИЕ </a:t>
            </a:r>
            <a:r>
              <a:rPr lang="ru-RU" sz="3200" dirty="0" smtClean="0"/>
              <a:t/>
            </a:r>
            <a:br>
              <a:rPr lang="ru-RU" sz="3200" dirty="0" smtClean="0"/>
            </a:br>
            <a:r>
              <a:rPr lang="ru-RU" sz="1800" dirty="0"/>
              <a:t/>
            </a:r>
            <a:br>
              <a:rPr lang="ru-RU" sz="1800" dirty="0"/>
            </a:br>
            <a:r>
              <a:rPr lang="ru-RU" sz="1800" dirty="0" smtClean="0"/>
              <a:t/>
            </a:r>
            <a:br>
              <a:rPr lang="ru-RU" sz="1800" dirty="0" smtClean="0"/>
            </a:br>
            <a:r>
              <a:rPr lang="ru-RU" sz="1800" dirty="0" smtClean="0"/>
              <a:t>Суицидальное </a:t>
            </a:r>
            <a:r>
              <a:rPr lang="ru-RU" sz="1800" dirty="0"/>
              <a:t>поведение является сложным явлением, которое может быть направлено как на прерывание тяжелых душевных и/или физических страданий путем самоуничтожения (самоповреждения), так и на привлечение внимания к проблемам человека или изменение поведения значимых людей.</a:t>
            </a:r>
            <a:br>
              <a:rPr lang="ru-RU" sz="1800" dirty="0"/>
            </a:br>
            <a:r>
              <a:rPr lang="ru-RU" sz="1800" dirty="0"/>
              <a:t>Беседа </a:t>
            </a:r>
            <a:r>
              <a:rPr lang="ru-RU" sz="1800" dirty="0" smtClean="0"/>
              <a:t>и </a:t>
            </a:r>
            <a:r>
              <a:rPr lang="ru-RU" sz="1800" dirty="0"/>
              <a:t>оказываемая помощь основаны на сочувственном без моральных оценок принятии его эмоций вне зависимости от тяжести психопатологии и характера психического расстройства.</a:t>
            </a:r>
          </a:p>
        </p:txBody>
      </p:sp>
    </p:spTree>
    <p:extLst>
      <p:ext uri="{BB962C8B-B14F-4D97-AF65-F5344CB8AC3E}">
        <p14:creationId xmlns:p14="http://schemas.microsoft.com/office/powerpoint/2010/main" val="19514940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200" dirty="0" smtClean="0"/>
              <a:t/>
            </a:r>
            <a:br>
              <a:rPr lang="ru-RU" sz="1200" dirty="0" smtClean="0"/>
            </a:br>
            <a:r>
              <a:rPr lang="ru-RU" sz="1200" dirty="0" smtClean="0"/>
              <a:t>ИСПОЛЬЗУЕМЫЙ МАТЕРИАЛ:</a:t>
            </a:r>
            <a:br>
              <a:rPr lang="ru-RU" sz="1200" dirty="0" smtClean="0"/>
            </a:br>
            <a:r>
              <a:rPr lang="ru-RU" sz="1200" dirty="0"/>
              <a:t/>
            </a:r>
            <a:br>
              <a:rPr lang="ru-RU" sz="1200" dirty="0"/>
            </a:br>
            <a:r>
              <a:rPr lang="ru-RU" sz="1200" dirty="0" smtClean="0"/>
              <a:t>УЧРЕЖДЕНИЕ-РАЗРАБОТЧИК</a:t>
            </a:r>
            <a:r>
              <a:rPr lang="ru-RU" sz="1200" dirty="0"/>
              <a:t>: ГУО «Белорусская медицинская академия последипломного образования» АВТОРЫ: канд. мед. наук, доц. Е.В. </a:t>
            </a:r>
            <a:r>
              <a:rPr lang="ru-RU" sz="1200" dirty="0" err="1"/>
              <a:t>Ласый</a:t>
            </a:r>
            <a:r>
              <a:rPr lang="ru-RU" sz="1200" dirty="0"/>
              <a:t> Минск 2009</a:t>
            </a:r>
          </a:p>
        </p:txBody>
      </p:sp>
    </p:spTree>
    <p:extLst>
      <p:ext uri="{BB962C8B-B14F-4D97-AF65-F5344CB8AC3E}">
        <p14:creationId xmlns:p14="http://schemas.microsoft.com/office/powerpoint/2010/main" val="3774208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Прямоугольник 2"/>
          <p:cNvSpPr/>
          <p:nvPr/>
        </p:nvSpPr>
        <p:spPr>
          <a:xfrm>
            <a:off x="276354" y="2492896"/>
            <a:ext cx="6606480" cy="2862322"/>
          </a:xfrm>
          <a:prstGeom prst="rect">
            <a:avLst/>
          </a:prstGeom>
        </p:spPr>
        <p:txBody>
          <a:bodyPr wrap="square">
            <a:spAutoFit/>
          </a:bodyPr>
          <a:lstStyle/>
          <a:p>
            <a:r>
              <a:rPr lang="ru-RU" dirty="0"/>
              <a:t>Больше всего суицидов в прошлом году, по данным Росстата, было зафиксировано в Приволжском федеральном округе (84 случая), далее следует Сибирский (77 случаев) и Центральный (63 случая). Самое большое число самоубийств произошло в Московской области, где суицид совершил 21 ребенок. Для сравнения, в Москве таких случаев было четыре, а в Санкт-Петербурге — 10. Второй по количеству детских самоубийств стала республика Бурятия — там зафиксировали 20 суицидов, третьим — Пермский край (15 </a:t>
            </a:r>
            <a:r>
              <a:rPr lang="ru-RU"/>
              <a:t>случаев</a:t>
            </a:r>
            <a:r>
              <a:rPr lang="ru-RU" smtClean="0"/>
              <a:t>).</a:t>
            </a:r>
            <a:endParaRPr lang="ru-RU" dirty="0"/>
          </a:p>
        </p:txBody>
      </p:sp>
    </p:spTree>
    <p:extLst>
      <p:ext uri="{BB962C8B-B14F-4D97-AF65-F5344CB8AC3E}">
        <p14:creationId xmlns:p14="http://schemas.microsoft.com/office/powerpoint/2010/main" val="3433574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3746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effectLst/>
              </a:rPr>
              <a:t>Мы же каждый - КОСМОС.</a:t>
            </a:r>
            <a:endParaRPr lang="ru-RU" dirty="0"/>
          </a:p>
        </p:txBody>
      </p:sp>
      <p:sp>
        <p:nvSpPr>
          <p:cNvPr id="3" name="Прямоугольник 2"/>
          <p:cNvSpPr/>
          <p:nvPr/>
        </p:nvSpPr>
        <p:spPr>
          <a:xfrm>
            <a:off x="179512" y="1484784"/>
            <a:ext cx="3888432" cy="4247317"/>
          </a:xfrm>
          <a:prstGeom prst="rect">
            <a:avLst/>
          </a:prstGeom>
        </p:spPr>
        <p:txBody>
          <a:bodyPr wrap="square">
            <a:spAutoFit/>
          </a:bodyPr>
          <a:lstStyle/>
          <a:p>
            <a:r>
              <a:rPr lang="ru-RU" dirty="0"/>
              <a:t>Семья - это безопасное, уютное и психологически комфортное место, в котором хочется жить, возвращаться, отдавать тепло и жизненные ресурсы. Здесь вкусно вместе  завтракать и обедать, отмечать семейные праздники, вместе отдыхать и трудиться, здесь безопасно ругаться и сладко мириться, это место силы для каждого в семье. В такой семье каждый вкладывает усилия в её существование. </a:t>
            </a:r>
            <a:r>
              <a:rPr lang="ru-RU" b="1" dirty="0"/>
              <a:t>Тут не получится за чужой счет, именно КАЖДЫЙ.</a:t>
            </a:r>
          </a:p>
        </p:txBody>
      </p:sp>
      <p:sp>
        <p:nvSpPr>
          <p:cNvPr id="4" name="Прямоугольник 3"/>
          <p:cNvSpPr/>
          <p:nvPr/>
        </p:nvSpPr>
        <p:spPr>
          <a:xfrm>
            <a:off x="4283968" y="1412776"/>
            <a:ext cx="4572000" cy="3970318"/>
          </a:xfrm>
          <a:prstGeom prst="rect">
            <a:avLst/>
          </a:prstGeom>
        </p:spPr>
        <p:txBody>
          <a:bodyPr>
            <a:spAutoFit/>
          </a:bodyPr>
          <a:lstStyle/>
          <a:p>
            <a:r>
              <a:rPr lang="ru-RU" dirty="0" smtClean="0"/>
              <a:t>Бывает, что родители становятся лотереей </a:t>
            </a:r>
            <a:r>
              <a:rPr lang="ru-RU" dirty="0"/>
              <a:t>для своих </a:t>
            </a:r>
            <a:r>
              <a:rPr lang="ru-RU" dirty="0" smtClean="0"/>
              <a:t>детей…</a:t>
            </a:r>
          </a:p>
          <a:p>
            <a:endParaRPr lang="ru-RU" dirty="0" smtClean="0"/>
          </a:p>
          <a:p>
            <a:r>
              <a:rPr lang="ru-RU" dirty="0" smtClean="0"/>
              <a:t>Психотерапия </a:t>
            </a:r>
            <a:r>
              <a:rPr lang="ru-RU" dirty="0"/>
              <a:t>знает техники, примиряющие с действительностью, меняющие отношение человека к </a:t>
            </a:r>
            <a:r>
              <a:rPr lang="ru-RU" dirty="0" smtClean="0"/>
              <a:t>действительности.</a:t>
            </a:r>
          </a:p>
          <a:p>
            <a:r>
              <a:rPr lang="ru-RU" b="1" dirty="0"/>
              <a:t>Н</a:t>
            </a:r>
            <a:r>
              <a:rPr lang="ru-RU" b="1" dirty="0" smtClean="0"/>
              <a:t>о </a:t>
            </a:r>
            <a:r>
              <a:rPr lang="ru-RU" b="1" dirty="0"/>
              <a:t>позитивные перемены возможны только в том случае</a:t>
            </a:r>
            <a:r>
              <a:rPr lang="ru-RU" dirty="0"/>
              <a:t>, если </a:t>
            </a:r>
            <a:r>
              <a:rPr lang="ru-RU" dirty="0" smtClean="0"/>
              <a:t>человек, будь то взрослый или подросток, осознанно </a:t>
            </a:r>
            <a:r>
              <a:rPr lang="ru-RU" dirty="0"/>
              <a:t>стремится к этому, и не только стремится - если сам работает над своими проблемами, </a:t>
            </a:r>
            <a:r>
              <a:rPr lang="ru-RU" b="1" dirty="0"/>
              <a:t>если ДЕЙСТВУЕТ.</a:t>
            </a:r>
          </a:p>
        </p:txBody>
      </p:sp>
    </p:spTree>
    <p:extLst>
      <p:ext uri="{BB962C8B-B14F-4D97-AF65-F5344CB8AC3E}">
        <p14:creationId xmlns:p14="http://schemas.microsoft.com/office/powerpoint/2010/main" val="2030774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1733765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s://api.docs.cntd.ru/img/55/75/87/21/5/459c5b28-1b43-44b6-b290-2f5b3bb3003f/P017400000000.png"/>
          <p:cNvPicPr/>
          <p:nvPr/>
        </p:nvPicPr>
        <p:blipFill>
          <a:blip r:embed="rId2">
            <a:extLst>
              <a:ext uri="{28A0092B-C50C-407E-A947-70E740481C1C}">
                <a14:useLocalDpi xmlns:a14="http://schemas.microsoft.com/office/drawing/2010/main" val="0"/>
              </a:ext>
            </a:extLst>
          </a:blip>
          <a:srcRect/>
          <a:stretch>
            <a:fillRect/>
          </a:stretch>
        </p:blipFill>
        <p:spPr bwMode="auto">
          <a:xfrm>
            <a:off x="107504" y="260648"/>
            <a:ext cx="8928992" cy="6552728"/>
          </a:xfrm>
          <a:prstGeom prst="rect">
            <a:avLst/>
          </a:prstGeom>
          <a:noFill/>
          <a:ln>
            <a:noFill/>
          </a:ln>
        </p:spPr>
      </p:pic>
    </p:spTree>
    <p:extLst>
      <p:ext uri="{BB962C8B-B14F-4D97-AF65-F5344CB8AC3E}">
        <p14:creationId xmlns:p14="http://schemas.microsoft.com/office/powerpoint/2010/main" val="4160300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881048" cy="1181816"/>
          </a:xfrm>
        </p:spPr>
        <p:txBody>
          <a:bodyPr>
            <a:normAutofit fontScale="90000"/>
          </a:bodyPr>
          <a:lstStyle/>
          <a:p>
            <a:pPr algn="ctr"/>
            <a:r>
              <a:rPr lang="ru-RU" altLang="ru-RU" sz="4000" cap="none" dirty="0">
                <a:solidFill>
                  <a:prstClr val="black"/>
                </a:solidFill>
                <a:effectLst/>
                <a:latin typeface="Times New Roman" pitchFamily="18" charset="0"/>
                <a:cs typeface="Times New Roman" pitchFamily="18" charset="0"/>
              </a:rPr>
              <a:t>Группа суицидального риска детей и подростков</a:t>
            </a:r>
            <a:endParaRPr lang="ru-RU" dirty="0"/>
          </a:p>
        </p:txBody>
      </p:sp>
      <p:sp>
        <p:nvSpPr>
          <p:cNvPr id="3" name="Объект 2"/>
          <p:cNvSpPr txBox="1">
            <a:spLocks/>
          </p:cNvSpPr>
          <p:nvPr/>
        </p:nvSpPr>
        <p:spPr>
          <a:xfrm>
            <a:off x="755651" y="1268760"/>
            <a:ext cx="8136830" cy="5403503"/>
          </a:xfrm>
          <a:prstGeom prst="rect">
            <a:avLst/>
          </a:prstGeom>
        </p:spPr>
        <p:txBody>
          <a:bodyPr/>
          <a:lst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pPr marL="306000" indent="-306000">
              <a:spcBef>
                <a:spcPts val="500"/>
              </a:spcBef>
              <a:buFont typeface="Wingdings" panose="05000000000000000000" pitchFamily="2" charset="2"/>
              <a:buChar char="q"/>
              <a:defRPr/>
            </a:pPr>
            <a:r>
              <a:rPr lang="ru-RU" altLang="ru-RU" sz="1600" dirty="0" smtClean="0">
                <a:solidFill>
                  <a:schemeClr val="tx1"/>
                </a:solidFill>
                <a:latin typeface="Times New Roman" panose="02020603050405020304" pitchFamily="18" charset="0"/>
                <a:cs typeface="Times New Roman" panose="02020603050405020304" pitchFamily="18" charset="0"/>
              </a:rPr>
              <a:t>Нарушения межличностных отношений («одиночки», «покинутые», «отвергнутые», «одаренные»), в том числе дети, активно подвергающиеся </a:t>
            </a:r>
            <a:r>
              <a:rPr lang="ru-RU" altLang="ru-RU" sz="1600" dirty="0" err="1" smtClean="0">
                <a:solidFill>
                  <a:schemeClr val="tx1"/>
                </a:solidFill>
                <a:latin typeface="Times New Roman" panose="02020603050405020304" pitchFamily="18" charset="0"/>
                <a:cs typeface="Times New Roman" panose="02020603050405020304" pitchFamily="18" charset="0"/>
              </a:rPr>
              <a:t>буллингу</a:t>
            </a:r>
            <a:endParaRPr lang="ru-RU" altLang="ru-RU" sz="1600" dirty="0" smtClean="0">
              <a:solidFill>
                <a:schemeClr val="tx1"/>
              </a:solidFill>
              <a:latin typeface="Times New Roman" panose="02020603050405020304" pitchFamily="18" charset="0"/>
              <a:cs typeface="Times New Roman" panose="02020603050405020304" pitchFamily="18" charset="0"/>
            </a:endParaRPr>
          </a:p>
          <a:p>
            <a:pPr marL="306000" indent="-306000">
              <a:spcBef>
                <a:spcPts val="500"/>
              </a:spcBef>
              <a:buFont typeface="Wingdings" panose="05000000000000000000" pitchFamily="2" charset="2"/>
              <a:buChar char="q"/>
              <a:defRPr/>
            </a:pPr>
            <a:r>
              <a:rPr lang="ru-RU" altLang="ru-RU" sz="1600" dirty="0" err="1" smtClean="0">
                <a:solidFill>
                  <a:schemeClr val="tx1"/>
                </a:solidFill>
                <a:latin typeface="Times New Roman" panose="02020603050405020304" pitchFamily="18" charset="0"/>
                <a:cs typeface="Times New Roman" panose="02020603050405020304" pitchFamily="18" charset="0"/>
              </a:rPr>
              <a:t>Сверхкритичность</a:t>
            </a:r>
            <a:r>
              <a:rPr lang="ru-RU" altLang="ru-RU" sz="1600" dirty="0" smtClean="0">
                <a:solidFill>
                  <a:schemeClr val="tx1"/>
                </a:solidFill>
                <a:latin typeface="Times New Roman" panose="02020603050405020304" pitchFamily="18" charset="0"/>
                <a:cs typeface="Times New Roman" panose="02020603050405020304" pitchFamily="18" charset="0"/>
              </a:rPr>
              <a:t> к себе и своим действиям, тенденция к самообвинениям </a:t>
            </a:r>
          </a:p>
          <a:p>
            <a:pPr marL="306000" indent="-306000">
              <a:spcBef>
                <a:spcPts val="500"/>
              </a:spcBef>
              <a:buFont typeface="Wingdings" panose="05000000000000000000" pitchFamily="2" charset="2"/>
              <a:buChar char="q"/>
              <a:defRPr/>
            </a:pPr>
            <a:r>
              <a:rPr lang="ru-RU" altLang="ru-RU" sz="1600" dirty="0" smtClean="0">
                <a:solidFill>
                  <a:schemeClr val="tx1"/>
                </a:solidFill>
                <a:latin typeface="Times New Roman" panose="02020603050405020304" pitchFamily="18" charset="0"/>
                <a:cs typeface="Times New Roman" panose="02020603050405020304" pitchFamily="18" charset="0"/>
              </a:rPr>
              <a:t>Страдания от испытанных унижений, трагических утрат, хронических или смертельных болезней</a:t>
            </a:r>
          </a:p>
          <a:p>
            <a:pPr marL="306000" indent="-306000">
              <a:spcBef>
                <a:spcPts val="500"/>
              </a:spcBef>
              <a:buFont typeface="Wingdings" panose="05000000000000000000" pitchFamily="2" charset="2"/>
              <a:buChar char="q"/>
              <a:defRPr/>
            </a:pPr>
            <a:r>
              <a:rPr lang="ru-RU" altLang="ru-RU" sz="1600" dirty="0" smtClean="0">
                <a:solidFill>
                  <a:schemeClr val="tx1"/>
                </a:solidFill>
                <a:latin typeface="Times New Roman" panose="02020603050405020304" pitchFamily="18" charset="0"/>
                <a:cs typeface="Times New Roman" panose="02020603050405020304" pitchFamily="18" charset="0"/>
              </a:rPr>
              <a:t>Конфликт несоответствия между ожидаемыми успехами и реальными достижениями</a:t>
            </a:r>
          </a:p>
          <a:p>
            <a:pPr marL="306000" indent="-306000">
              <a:spcBef>
                <a:spcPts val="500"/>
              </a:spcBef>
              <a:buFont typeface="Wingdings" panose="05000000000000000000" pitchFamily="2" charset="2"/>
              <a:buChar char="q"/>
              <a:defRPr/>
            </a:pPr>
            <a:r>
              <a:rPr lang="ru-RU" altLang="ru-RU" sz="1600" dirty="0" smtClean="0">
                <a:solidFill>
                  <a:schemeClr val="tx1"/>
                </a:solidFill>
                <a:latin typeface="Times New Roman" panose="02020603050405020304" pitchFamily="18" charset="0"/>
                <a:cs typeface="Times New Roman" panose="02020603050405020304" pitchFamily="18" charset="0"/>
              </a:rPr>
              <a:t>Тяжело протекающий </a:t>
            </a:r>
            <a:r>
              <a:rPr lang="ru-RU" altLang="ru-RU" sz="1600" dirty="0" err="1" smtClean="0">
                <a:solidFill>
                  <a:schemeClr val="tx1"/>
                </a:solidFill>
                <a:latin typeface="Times New Roman" panose="02020603050405020304" pitchFamily="18" charset="0"/>
                <a:cs typeface="Times New Roman" panose="02020603050405020304" pitchFamily="18" charset="0"/>
              </a:rPr>
              <a:t>пубертат</a:t>
            </a:r>
            <a:r>
              <a:rPr lang="ru-RU" altLang="ru-RU" sz="1600" dirty="0" smtClean="0">
                <a:solidFill>
                  <a:schemeClr val="tx1"/>
                </a:solidFill>
                <a:latin typeface="Times New Roman" panose="02020603050405020304" pitchFamily="18" charset="0"/>
                <a:cs typeface="Times New Roman" panose="02020603050405020304" pitchFamily="18" charset="0"/>
              </a:rPr>
              <a:t> с выраженными соматическими эндокринными и нервно-психическими нарушениями</a:t>
            </a:r>
          </a:p>
          <a:p>
            <a:pPr marL="306000" indent="-306000">
              <a:spcBef>
                <a:spcPts val="500"/>
              </a:spcBef>
              <a:buFont typeface="Wingdings" panose="05000000000000000000" pitchFamily="2" charset="2"/>
              <a:buChar char="q"/>
              <a:defRPr/>
            </a:pPr>
            <a:r>
              <a:rPr lang="ru-RU" altLang="ru-RU" sz="1600" dirty="0" smtClean="0">
                <a:solidFill>
                  <a:schemeClr val="tx1"/>
                </a:solidFill>
                <a:latin typeface="Times New Roman" panose="02020603050405020304" pitchFamily="18" charset="0"/>
                <a:cs typeface="Times New Roman" panose="02020603050405020304" pitchFamily="18" charset="0"/>
              </a:rPr>
              <a:t>Затяжные депрессивные состояния, апатия, безмолвие</a:t>
            </a:r>
          </a:p>
          <a:p>
            <a:pPr marL="306000" indent="-306000">
              <a:spcBef>
                <a:spcPts val="500"/>
              </a:spcBef>
              <a:buFont typeface="Wingdings" panose="05000000000000000000" pitchFamily="2" charset="2"/>
              <a:buChar char="q"/>
              <a:defRPr/>
            </a:pPr>
            <a:r>
              <a:rPr lang="ru-RU" altLang="ru-RU" sz="1600" dirty="0" smtClean="0">
                <a:solidFill>
                  <a:schemeClr val="tx1"/>
                </a:solidFill>
                <a:latin typeface="Times New Roman" panose="02020603050405020304" pitchFamily="18" charset="0"/>
                <a:cs typeface="Times New Roman" panose="02020603050405020304" pitchFamily="18" charset="0"/>
              </a:rPr>
              <a:t>Злоупотребление алкоголем/наркотиками, </a:t>
            </a:r>
            <a:r>
              <a:rPr lang="ru-RU" altLang="ru-RU" sz="1600" dirty="0" err="1" smtClean="0">
                <a:solidFill>
                  <a:schemeClr val="tx1"/>
                </a:solidFill>
                <a:latin typeface="Times New Roman" panose="02020603050405020304" pitchFamily="18" charset="0"/>
                <a:cs typeface="Times New Roman" panose="02020603050405020304" pitchFamily="18" charset="0"/>
              </a:rPr>
              <a:t>девиантное</a:t>
            </a:r>
            <a:r>
              <a:rPr lang="ru-RU" altLang="ru-RU" sz="1600" dirty="0" smtClean="0">
                <a:solidFill>
                  <a:schemeClr val="tx1"/>
                </a:solidFill>
                <a:latin typeface="Times New Roman" panose="02020603050405020304" pitchFamily="18" charset="0"/>
                <a:cs typeface="Times New Roman" panose="02020603050405020304" pitchFamily="18" charset="0"/>
              </a:rPr>
              <a:t> или криминальное поведение, включающее физическое насилие</a:t>
            </a:r>
          </a:p>
          <a:p>
            <a:pPr marL="306000" indent="-306000">
              <a:spcBef>
                <a:spcPts val="500"/>
              </a:spcBef>
              <a:buFont typeface="Wingdings" panose="05000000000000000000" pitchFamily="2" charset="2"/>
              <a:buChar char="q"/>
              <a:defRPr/>
            </a:pPr>
            <a:r>
              <a:rPr lang="ru-RU" altLang="ru-RU" sz="1600" dirty="0" smtClean="0">
                <a:solidFill>
                  <a:schemeClr val="tx1"/>
                </a:solidFill>
                <a:latin typeface="Times New Roman" panose="02020603050405020304" pitchFamily="18" charset="0"/>
                <a:cs typeface="Times New Roman" panose="02020603050405020304" pitchFamily="18" charset="0"/>
              </a:rPr>
              <a:t>Жертвы физического, психического или сексуального насилия, беременные девочки</a:t>
            </a:r>
          </a:p>
          <a:p>
            <a:pPr marL="306000" indent="-306000">
              <a:spcBef>
                <a:spcPts val="500"/>
              </a:spcBef>
              <a:buFont typeface="Wingdings" panose="05000000000000000000" pitchFamily="2" charset="2"/>
              <a:buChar char="q"/>
              <a:defRPr/>
            </a:pPr>
            <a:r>
              <a:rPr lang="ru-RU" altLang="ru-RU" sz="1600" dirty="0" smtClean="0">
                <a:solidFill>
                  <a:schemeClr val="tx1"/>
                </a:solidFill>
                <a:latin typeface="Times New Roman" panose="02020603050405020304" pitchFamily="18" charset="0"/>
                <a:cs typeface="Times New Roman" panose="02020603050405020304" pitchFamily="18" charset="0"/>
              </a:rPr>
              <a:t>Совершенные ранее попытки опасных самоповреждений, случаи суицида в семье</a:t>
            </a:r>
          </a:p>
          <a:p>
            <a:pPr marL="306000" indent="-306000">
              <a:spcBef>
                <a:spcPts val="500"/>
              </a:spcBef>
              <a:buFont typeface="Wingdings" panose="05000000000000000000" pitchFamily="2" charset="2"/>
              <a:buChar char="q"/>
              <a:defRPr/>
            </a:pPr>
            <a:r>
              <a:rPr lang="ru-RU" altLang="ru-RU" sz="1600" dirty="0" smtClean="0">
                <a:solidFill>
                  <a:schemeClr val="tx1"/>
                </a:solidFill>
                <a:latin typeface="Times New Roman" panose="02020603050405020304" pitchFamily="18" charset="0"/>
                <a:cs typeface="Times New Roman" panose="02020603050405020304" pitchFamily="18" charset="0"/>
              </a:rPr>
              <a:t>Социально неблагополучные семьи – конфликтность, отвержение, асоциальность, недостаток воспитательных ресурсов, безнадзорность, деформированная нравственность, употребление ПАВ, неполные семьи</a:t>
            </a:r>
            <a:endParaRPr lang="ru-RU" altLang="ru-RU"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8791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305259388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158</TotalTime>
  <Words>368</Words>
  <Application>Microsoft Office PowerPoint</Application>
  <PresentationFormat>Экран (4:3)</PresentationFormat>
  <Paragraphs>28</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Трек</vt:lpstr>
      <vt:lpstr>  Практики, применяемые в работе с обучающимися, склонными к суициду.  Автор работы: педагог-психолог Малекина  Гузель Мунировна</vt:lpstr>
      <vt:lpstr> Суицид (самоубийство) — это преднамеренное лишение себя жизни. </vt:lpstr>
      <vt:lpstr>Презентация PowerPoint</vt:lpstr>
      <vt:lpstr>Презентация PowerPoint</vt:lpstr>
      <vt:lpstr>Мы же каждый - КОСМОС.</vt:lpstr>
      <vt:lpstr>Презентация PowerPoint</vt:lpstr>
      <vt:lpstr>Презентация PowerPoint</vt:lpstr>
      <vt:lpstr>Группа суицидального риска детей и подростков</vt:lpstr>
      <vt:lpstr>Презентация PowerPoint</vt:lpstr>
      <vt:lpstr>                  Анализ причин суицида в психиатрии,                       психологии и философии  Суицид – понятие глубокое и сложное. Оно уходит своими корнями в социально-психиатрический и психоаналитический анализ проблемы. Причина суицида – это все то, что вызывает и обусловливает желание человека покончить с собой. Это может быть внутриличностный конфликт, который приводит к глубокой депрессии. Это может быть конфликт, возникший при взаимодействии человека с социальной средой. Это могут быть и белее глобальные социальные конфликты, такие как: экономические кризисы, войны, революции и т. д., которые подрывают веру человека в стабильность своей жизни. Суицид как философская проблема имеет длительную историю рассмотрения. Более ста лет назад, в 1874 году, философ В.С. Соловьёв, размышляя над ростом числа самоубийств, обращал внимание, что самоубийства не могут быть удовлетворительно объяснены из одних внешних причин. Соловьёв отмечал, что бывают случаи, когда без всякого внешнего повода, в самой счастливой обстановке люди сильные и здоровые равнодушно лишают себя жизни, объявляя, что жить не стоит. Он указывал, что сокровища непосредственной жизни имеют цену лишь тогда, когда за ними стоит безусловная цель. Если же это содержание, эта цель перестали существовать для человека, а интересы материальной жизни обнаружили между тем всё своё ничтожество, то единственный выход из сложившийся ситуации- самоубийство. Причиной этого явления, по мнению Соловьеву, в том, что человеку жить не из чего, что с исчезновением глубоких убеждений пустеет мир внутренний и теряет свою красоту мир внешний.  По мнению з. Фрейда, затяжная депрессия приводит человека к полнейшему отчуждению от окружающей действительности, что является одной из основных причин самоубийства.  К проблеме отчуждения человека и роли философии в преодолении этого отчуждения обращались многие философы 20 века. Одним из них был немецко-французский мыслитель А. Швейцер, который видел в развитии цивилизации не только положительные стороны, но и многие негативные моменты. Изменился, как он считает, весь образ жизни человека. Многие индивиды живут только как рабочая сила, а не как люди, что ведёт к умиранию в них духовного начала. Для работы над самим собою, над саморазвитием необходимо время и сосредоточенность, которых недостаточно человеку. Абсолютная праздность, развлечение и желание забыться становится для него физической потребностью. Не познания и совершенствования ищет он, а развлечения, и притом такого, какое требует минимального духовного напряжения. Бездумье стало для человека второй натурой, что приводит к конечном счёте к деградации, к бескультурью, к духовной истощенности. Всё это ведёт к потери жизненных ориентиров.   </vt:lpstr>
      <vt:lpstr>                                                                            Психоаналитический подход в                     изучении причин суицида    С зарождением новой области знаний- суицидологи, основоположником которой принято считать Э. Дюркгейма. изучение проблем суицида со стадии философский размышлений перешло на новый уровень-объяснение с научной точки зрения, затрагивающее изучение психического состояния человека. Учёные Э. Шнедман и Н. Фарбероу в основу своих исследований положили психоаналитический подход к пониманию самоубийства. По их мнению, суицидальная попытка часто представляет собой вид психологической драмы. Осуществление суицидального намерения может быть вынужденным и представлять собой «крик о помощи» или игру со смертью. Т аким образом, они предложили классификацию суицидальных больных, разделив их на:  ‒ больных, которые совершают суициды для обретения лучшей жизни (избавление от тяжёлой депрессии); ‒ больных, совершающих самоубийства в результате заболевания психозом; ‒ больных, совершающих самоубийства в качестве мести любимому человеку; ‒ больных, старых, немощных, для которых суицид – избавление.  Значительным исследованием, проливающим свет на психологические основы суицида, является работа Н.В. Конончук. Она исследовала 85 женщин, довершивших попытку самоубийства путем отравления, с диагнозом «острая аффективная суицидальная реакция», и выделила следующие общие для всей группы особенности психологического смысла суицида: отсутствие истинного желания умереть; неумение лексически точно сформулировать свои переживания (вербализовать их), а соответственно и неумение на них эмоционально реагировать.   Коночук сделала вывод, что практически в любом суицидальном поведении присутствуют три компонента:  1) аффективное отреагирование на отрицательные эмоции,  2) попытка уйти от реального разрешения ситуации, 3) «крик о помощи» </vt:lpstr>
      <vt:lpstr>                                              Причины суицида в современном мире.  основные причины суицидального поведения человека кроются в социальной атмосфере, окружающей его. Непонимание людей, нескладывание отношений с противоположным полом, проблемы с самореализацией, одиночество-всё это неподъёмным грузом накладывается на человека, который в конце концов задаётся вопросом: стоит ли жить в мире, который приносит лишь боль и разочарование.  Можно сделать утешительный вывод, что, если люди идут на контакт и хотят поговорить о своих переживаниях, возможно есть шанс остановить их и найти выход. Ведь все эти форумы являются своеобразным личным дневником, который помогает человеку, написав свои мысли, самому задуматься над ними. Жизненная цель для человека - фонарь в кромешной тьме нашей жизни, и понятно, что, когда этот фонарь тухнет, человек просто теряется.  Человек, движимый целью, никогда не свернёт со своего пути, не остановится, не повернёт обратно. Он всегда найдёт в себе силы и мужество преодолеть все невзгоды. огромное влияние на человека оказывает окружающая социальная среда:  от общения со сверстниками  до политического состояния  в стране.  Решение проблемы  мы видим  лишь в духовном  воспитании человека.  Это задача, в первую очередь,  семьи, второстепенно – школы,  кроме того, мы считаем,  что человек сам обязан себя  духовно обогащать,  создавать в себе  нравственный стержень,  который станет  самым главным  помощником  в жизни.</vt:lpstr>
      <vt:lpstr>                   СП не является прямым следствием психического расстройства. Большинство людей, даже с тяжелой психопатологией, никогда не совершают суицидальных действий. В то же время некоторые люди, ранее не страдавшие психическими расстройствами, но попавшие в тяжелую социально-психологическую ситуацию, могут совершать суицидальные попытки и суициды. Обычно провоцирующим фактором СП, даже при наличии психического расстройства, является конфликт или кризис. Например, для многих людей установление диагноза тяжелого заболевания (онкология, СПИД) или смерть любимого человека может провоцировать мысли о суициде. Для человека, страдающего шизофренией, суицидальный акт может быть следствием тяжелого страха, который связан с бредовой уверенностью, что его «преследуют» или «хотят убить». В этом случае кризис носит «внутрипсихический» характер И ЭТИМ ЗАНИМАЮТСЯ В СПЕЦИАЛИЗИРОВАННОМ ЛЕЧЕБНОМ ЗАВЕДЕНИИ ТАКИЕ СПЕЦИАЛИСТЫ, КАК ПСИХИАТР.</vt:lpstr>
      <vt:lpstr>Презентация PowerPoint</vt:lpstr>
      <vt:lpstr>Презентация PowerPoint</vt:lpstr>
      <vt:lpstr>МЕТОД ШЕСТИ ШЛЯП ЭДВАРДА ДЕ БОНО   Цель: поиски оптимального решения из кризисной ситуации (с помощью МАК)  Метод шести шляп Эдварда Де Боно – один из самых эффективных способов для поиска оптимального решения. Шляпы помогут навести порядок в голове, преодолеть стихийность в мыслях. Можно разложить проблемную ситуацию по полочкам и структурировать мысли. Идеи уживутся параллельно, и это поможет найти новое решение.  Определяется проблемная ситуация или задача. Психолог знакомит человека со шляпами, объясняя значение каждой из них, предлагает виртуально примерить поочередно каждую шляпу на себя и ответить на вопросы.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ЗАКЛЮЧЕНИЕ    Суицидальное поведение является сложным явлением, которое может быть направлено как на прерывание тяжелых душевных и/или физических страданий путем самоуничтожения (самоповреждения), так и на привлечение внимания к проблемам человека или изменение поведения значимых людей. Беседа и оказываемая помощь основаны на сочувственном без моральных оценок принятии его эмоций вне зависимости от тяжести психопатологии и характера психического расстройства.</vt:lpstr>
      <vt:lpstr> ИСПОЛЬЗУЕМЫЙ МАТЕРИАЛ:  УЧРЕЖДЕНИЕ-РАЗРАБОТЧИК: ГУО «Белорусская медицинская академия последипломного образования» АВТОРЫ: канд. мед. наук, доц. Е.В. Ласый Минск 2009</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11</cp:revision>
  <dcterms:created xsi:type="dcterms:W3CDTF">2023-03-13T08:50:02Z</dcterms:created>
  <dcterms:modified xsi:type="dcterms:W3CDTF">2023-04-08T09:59:31Z</dcterms:modified>
</cp:coreProperties>
</file>