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1" r:id="rId7"/>
    <p:sldId id="260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18"/>
    <p:restoredTop sz="94646"/>
  </p:normalViewPr>
  <p:slideViewPr>
    <p:cSldViewPr>
      <p:cViewPr varScale="1">
        <p:scale>
          <a:sx n="108" d="100"/>
          <a:sy n="108" d="100"/>
        </p:scale>
        <p:origin x="568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5FAF3-7A85-4A7C-9CA9-05E3A01DF780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0B29A-69EE-4365-90BD-2A92C99795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3908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5FAF3-7A85-4A7C-9CA9-05E3A01DF780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0B29A-69EE-4365-90BD-2A92C99795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893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5FAF3-7A85-4A7C-9CA9-05E3A01DF780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0B29A-69EE-4365-90BD-2A92C99795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0324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5FAF3-7A85-4A7C-9CA9-05E3A01DF780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0B29A-69EE-4365-90BD-2A92C99795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8100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5FAF3-7A85-4A7C-9CA9-05E3A01DF780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0B29A-69EE-4365-90BD-2A92C99795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290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5FAF3-7A85-4A7C-9CA9-05E3A01DF780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0B29A-69EE-4365-90BD-2A92C99795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896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5FAF3-7A85-4A7C-9CA9-05E3A01DF780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0B29A-69EE-4365-90BD-2A92C99795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641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5FAF3-7A85-4A7C-9CA9-05E3A01DF780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0B29A-69EE-4365-90BD-2A92C99795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428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5FAF3-7A85-4A7C-9CA9-05E3A01DF780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0B29A-69EE-4365-90BD-2A92C99795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000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5FAF3-7A85-4A7C-9CA9-05E3A01DF780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0B29A-69EE-4365-90BD-2A92C99795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862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5FAF3-7A85-4A7C-9CA9-05E3A01DF780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0B29A-69EE-4365-90BD-2A92C99795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48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45FAF3-7A85-4A7C-9CA9-05E3A01DF780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50B29A-69EE-4365-90BD-2A92C99795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143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fb.ru/article/251694/podrastayuschee-pokolenie-problemyi-i-nadejdyi" TargetMode="External"/><Relationship Id="rId2" Type="http://schemas.openxmlformats.org/officeDocument/2006/relationships/hyperlink" Target="https://fb.ru/article/267638/osnovnyie-nauchnyie-otrasli-pedagogiki-opisanie-i-osobennosti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article_559_cover_ru_R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419" y="0"/>
            <a:ext cx="985713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116632"/>
            <a:ext cx="936451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Мастер-класс </a:t>
            </a:r>
          </a:p>
          <a:p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«Эстетическое воспитание детей и подростков средствами теле – и видеопрограмм»</a:t>
            </a:r>
          </a:p>
        </p:txBody>
      </p:sp>
    </p:spTree>
    <p:extLst>
      <p:ext uri="{BB962C8B-B14F-4D97-AF65-F5344CB8AC3E}">
        <p14:creationId xmlns:p14="http://schemas.microsoft.com/office/powerpoint/2010/main" val="4238157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548680"/>
            <a:ext cx="80648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>Понятие эстетическое воспитание производное от термина эстетика.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Эстетика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- это наука о прекрасном. А эстетическое воспитание, в свою очередь,</a:t>
            </a:r>
          </a:p>
          <a:p>
            <a:pPr lvl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это воспитание способности воспринимать и понимать прекрасное в искусстве</a:t>
            </a:r>
          </a:p>
          <a:p>
            <a:pPr lvl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окружающей действительности, формирование чувств в области прекрасного.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Эстетическое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воспитание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это одно из направлений педагогики, главная цель которого научить человека понимать и ценить прекрасное.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3284984"/>
            <a:ext cx="51125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Система эстетического воспитания подразумевает такое педагогическое воздействие на ребенка, которое способствует развитию у него способности воспринимать прекрасное вокруг себя, отличать красивое, гармоничное от безобразного. Дети  со временем должны не только уметь оценивать красоту природы, человеческих отношений, но и испытывать необходимость эстетической деятельнос</a:t>
            </a: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>ти.</a:t>
            </a:r>
          </a:p>
          <a:p>
            <a:pPr algn="just"/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8529175-1B11-7242-9EF2-9490262B59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568" y="3424932"/>
            <a:ext cx="3077765" cy="2308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739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34161" y="332656"/>
            <a:ext cx="54006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Эстетическое воспитание</a:t>
            </a:r>
          </a:p>
        </p:txBody>
      </p:sp>
      <p:cxnSp>
        <p:nvCxnSpPr>
          <p:cNvPr id="7" name="Прямая соединительная линия 6"/>
          <p:cNvCxnSpPr>
            <a:stCxn id="5" idx="2"/>
          </p:cNvCxnSpPr>
          <p:nvPr/>
        </p:nvCxnSpPr>
        <p:spPr>
          <a:xfrm>
            <a:off x="4334461" y="1247056"/>
            <a:ext cx="0" cy="1029816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132258" y="2348880"/>
            <a:ext cx="4608512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539552" y="2624143"/>
            <a:ext cx="189968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Эстетическое</a:t>
            </a:r>
          </a:p>
          <a:p>
            <a:pPr algn="ctr"/>
            <a:r>
              <a:rPr lang="ru-RU" dirty="0"/>
              <a:t>образование 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3387599" y="2624143"/>
            <a:ext cx="189372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Художественное </a:t>
            </a:r>
          </a:p>
          <a:p>
            <a:pPr algn="ctr"/>
            <a:r>
              <a:rPr lang="ru-RU" dirty="0"/>
              <a:t>воспитание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6087899" y="2624144"/>
            <a:ext cx="189372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Воспитание</a:t>
            </a:r>
          </a:p>
          <a:p>
            <a:pPr algn="ctr"/>
            <a:r>
              <a:rPr lang="ru-RU" dirty="0"/>
              <a:t>творческих потребностей</a:t>
            </a:r>
          </a:p>
        </p:txBody>
      </p:sp>
      <p:pic>
        <p:nvPicPr>
          <p:cNvPr id="2050" name="Picture 2" descr="C:\Users\User\Desktop\scale_1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665" y="3861048"/>
            <a:ext cx="4164397" cy="2773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992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404664"/>
            <a:ext cx="8352928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Эстетическое воспитание имеет личностную направленность и должно охватывать такие стороны развития детей:</a:t>
            </a:r>
          </a:p>
          <a:p>
            <a:endParaRPr lang="ru-RU" dirty="0"/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1.Формирование потребностей в области искусства и художественных ценностей.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2.Воспитание способности к художественному восприятию, которое охватывало бы многие области эстетических явлений.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3.Освоение знаний для понимания искусства, развитие умения выражать собственные суждения, взгляды по поводу художественного воплощения действительности.</a:t>
            </a:r>
          </a:p>
        </p:txBody>
      </p:sp>
      <p:pic>
        <p:nvPicPr>
          <p:cNvPr id="3074" name="Picture 2" descr="C:\Users\User\Desktop\img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33" t="37616" r="26925" b="6236"/>
          <a:stretch/>
        </p:blipFill>
        <p:spPr bwMode="auto">
          <a:xfrm>
            <a:off x="6883178" y="4546888"/>
            <a:ext cx="2008426" cy="2240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img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9" t="50000" r="73865" b="10417"/>
          <a:stretch/>
        </p:blipFill>
        <p:spPr bwMode="auto">
          <a:xfrm rot="16200000">
            <a:off x="2419582" y="3172639"/>
            <a:ext cx="1784555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6526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2566" y="260648"/>
            <a:ext cx="90364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effectLst/>
              </a:rPr>
              <a:t>Формы эстетического воспитания</a:t>
            </a:r>
            <a:endParaRPr lang="ru-RU" dirty="0"/>
          </a:p>
          <a:p>
            <a:endParaRPr lang="ru-RU" dirty="0">
              <a:effectLst/>
            </a:endParaRPr>
          </a:p>
          <a:p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>Беседы лекции на эстетические темы</a:t>
            </a:r>
          </a:p>
          <a:p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>Кинолектории</a:t>
            </a:r>
          </a:p>
          <a:p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>вечера поэзии</a:t>
            </a:r>
          </a:p>
          <a:p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>встречи за круглым столом     </a:t>
            </a:r>
          </a:p>
          <a:p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>дискотеки и танцевальные вечера</a:t>
            </a:r>
            <a:r>
              <a:rPr lang="ru-RU" dirty="0">
                <a:effectLst/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2731816"/>
            <a:ext cx="6883720" cy="91440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3200" b="1" dirty="0">
                <a:solidFill>
                  <a:schemeClr val="tx1"/>
                </a:solidFill>
              </a:rPr>
              <a:t>Средства эстетического воспитания</a:t>
            </a:r>
          </a:p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89584" y="4581128"/>
            <a:ext cx="1924000" cy="1584176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Искусство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(изобразительное искусство, музыка, художественная литература, архитектура, театр)</a:t>
            </a:r>
          </a:p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275856" y="4581128"/>
            <a:ext cx="1944216" cy="1584176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Окружающая жизнь, природа, эстетическая развивающая среда</a:t>
            </a:r>
          </a:p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875744" y="4581128"/>
            <a:ext cx="2952328" cy="1584176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Художественная деятельность 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(театрализованные игры,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художественно – речевая, музыкальная, изобразительная деятельность )</a:t>
            </a:r>
          </a:p>
          <a:p>
            <a:pPr algn="ctr"/>
            <a:endParaRPr lang="ru-RU" dirty="0"/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4139952" y="3646216"/>
            <a:ext cx="0" cy="934912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>
            <a:off x="2267744" y="3646216"/>
            <a:ext cx="792088" cy="934912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5637192" y="3646216"/>
            <a:ext cx="879024" cy="934912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68102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476672"/>
            <a:ext cx="799288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err="1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Этнопедагогика</a:t>
            </a:r>
            <a:r>
              <a:rPr lang="ru-RU" b="1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>– это отрасль педагогической науки, которая применяет исторический опыт определенной народности. Она изучает взгляды прошлых поколений на вопросы воспитания подрастающего поколения. При этом уделяется значительное внимание семье, быту, своей народности и нации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Основная задача </a:t>
            </a: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этнопедагогики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>Образовательное пространство нашей страны отличается неоднородностью культурных, исторических ценностей. Множественные этнические группы имеют свои особенности. Поэтому образование учитывает такие особенности. Традиции, народность у всех групп неодинакова. Но в основе каждой культуры лежат одни и те же основные понятия и цели. Задача педагогов заключается в привитии детям не одного определенного направления народного исторического опыта, а той сути, которую несут множественные исторические, культурные традиции, предания, песни и сказки. Это позволяет воспитать личность, вступающую во взаимодействие с обществом на принципах общих ценностей, взглядов и сознания.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  <p:pic>
        <p:nvPicPr>
          <p:cNvPr id="5122" name="Picture 2" descr="C:\Users\User\Desktop\180405_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657" y="4957470"/>
            <a:ext cx="2937520" cy="1654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Desktop\img_0014_compresse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023" y="5013176"/>
            <a:ext cx="2549817" cy="1699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5967EF0-CF5A-2F45-A894-C586E190A4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3227667" y="4978804"/>
            <a:ext cx="2312333" cy="1734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6894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99392"/>
            <a:ext cx="8382785" cy="1224136"/>
          </a:xfrm>
        </p:spPr>
        <p:txBody>
          <a:bodyPr>
            <a:noAutofit/>
          </a:bodyPr>
          <a:lstStyle/>
          <a:p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Этнопедагогические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технологии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052736"/>
            <a:ext cx="8568952" cy="54006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700" b="1" dirty="0" err="1">
                <a:latin typeface="Times New Roman" pitchFamily="18" charset="0"/>
                <a:cs typeface="Times New Roman" pitchFamily="18" charset="0"/>
              </a:rPr>
              <a:t>Этнопедагогика</a:t>
            </a:r>
            <a:r>
              <a:rPr lang="ru-RU" sz="17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/>
              <a:t>–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1700" dirty="0">
                <a:latin typeface="Times New Roman" pitchFamily="18" charset="0"/>
                <a:cs typeface="Times New Roman" pitchFamily="18" charset="0"/>
                <a:hlinkClick r:id="rId2"/>
              </a:rPr>
              <a:t>отрасль педагогической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науки, которая применяет исторический опыт определенной народности. Она изучает взгляды прошлых поколений на вопросы воспитания </a:t>
            </a:r>
            <a:r>
              <a:rPr lang="ru-RU" sz="1700" dirty="0">
                <a:latin typeface="Times New Roman" pitchFamily="18" charset="0"/>
                <a:cs typeface="Times New Roman" pitchFamily="18" charset="0"/>
                <a:hlinkClick r:id="rId3"/>
              </a:rPr>
              <a:t>подрастающего поколения.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При этом уделяется значительное внимание семье, быту, своей народности и нации.</a:t>
            </a:r>
            <a:endParaRPr lang="ru-RU" sz="17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ru-RU" sz="1800" dirty="0"/>
          </a:p>
          <a:p>
            <a:pPr algn="just">
              <a:buFont typeface="Wingdings" pitchFamily="2" charset="2"/>
              <a:buChar char="Ø"/>
            </a:pPr>
            <a:endParaRPr lang="ru-RU" sz="1800" dirty="0"/>
          </a:p>
          <a:p>
            <a:pPr algn="just">
              <a:buFont typeface="Wingdings" pitchFamily="2" charset="2"/>
              <a:buChar char="Ø"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User\Desktop\slide_1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37" b="10476"/>
          <a:stretch/>
        </p:blipFill>
        <p:spPr bwMode="auto">
          <a:xfrm>
            <a:off x="96185" y="2371879"/>
            <a:ext cx="8928992" cy="4365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728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261" y="441097"/>
            <a:ext cx="6033923" cy="648072"/>
          </a:xfrm>
        </p:spPr>
        <p:txBody>
          <a:bodyPr>
            <a:normAutofit fontScale="90000"/>
          </a:bodyPr>
          <a:lstStyle/>
          <a:p>
            <a:pPr algn="just"/>
            <a:br>
              <a:rPr lang="ru-RU" sz="3100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Положительное влияние телевидения на детей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548680"/>
            <a:ext cx="8640960" cy="612068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sz="6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6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6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6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5600" b="1" dirty="0">
                <a:latin typeface="Times New Roman" pitchFamily="18" charset="0"/>
                <a:cs typeface="Times New Roman" pitchFamily="18" charset="0"/>
              </a:rPr>
              <a:t>. Развлечение</a:t>
            </a:r>
          </a:p>
          <a:p>
            <a:pPr marL="0" indent="0" algn="just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Детские телепередачи учат детей различным навыкам: справляться со сложными эмоциями, общаться со сверстниками, выходить из сложных ситуаций. Просматривая развлекательные шоу и викторины, дети развивают воображение.</a:t>
            </a:r>
          </a:p>
          <a:p>
            <a:pPr marL="0" indent="0">
              <a:buNone/>
            </a:pPr>
            <a:endParaRPr lang="ru-RU" sz="5600" dirty="0"/>
          </a:p>
          <a:p>
            <a:pPr marL="0" indent="0">
              <a:buNone/>
            </a:pPr>
            <a:r>
              <a:rPr lang="ru-RU" sz="5600" b="1" dirty="0">
                <a:latin typeface="Times New Roman" pitchFamily="18" charset="0"/>
                <a:cs typeface="Times New Roman" pitchFamily="18" charset="0"/>
              </a:rPr>
              <a:t>2. Обучение</a:t>
            </a:r>
          </a:p>
          <a:p>
            <a:pPr marL="0" indent="0" algn="just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Образовательные программы подталкивают детей к действиям. Если ребенку не нравятся традиционные методы обучения, образовательные программы могут стать отличным способом заставить его учиться. Такие программы развивают у детей навык решения проблем и аналитическое мышление.</a:t>
            </a:r>
          </a:p>
          <a:p>
            <a:pPr marL="0" indent="0">
              <a:buNone/>
            </a:pPr>
            <a:endParaRPr lang="ru-RU" sz="5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5600" b="1" dirty="0">
                <a:latin typeface="Times New Roman" pitchFamily="18" charset="0"/>
                <a:cs typeface="Times New Roman" pitchFamily="18" charset="0"/>
              </a:rPr>
              <a:t>3. Спорт</a:t>
            </a:r>
          </a:p>
          <a:p>
            <a:pPr marL="0" indent="0" algn="just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Просмотр спортивных программ (футбол, баскетбол и т. д.) может вызвать интерес ребенка к занятиям спортом и играм на улице. Спортивные шоу мотивируют детей проявлять физическую активность, вести здоровый образ жизни. В конечном итоге это приводит к физическому и эмоциональному благополучию.</a:t>
            </a:r>
          </a:p>
          <a:p>
            <a:pPr marL="0" indent="0">
              <a:buNone/>
            </a:pPr>
            <a:endParaRPr lang="ru-RU" sz="5600" dirty="0"/>
          </a:p>
          <a:p>
            <a:pPr marL="0" indent="0">
              <a:buNone/>
            </a:pPr>
            <a:r>
              <a:rPr lang="ru-RU" sz="5600" b="1" dirty="0">
                <a:latin typeface="Times New Roman" pitchFamily="18" charset="0"/>
                <a:cs typeface="Times New Roman" pitchFamily="18" charset="0"/>
              </a:rPr>
              <a:t>4. Культура</a:t>
            </a:r>
          </a:p>
          <a:p>
            <a:pPr marL="0" indent="0" algn="just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С помощью культурных телепрограмм и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тревел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-шоу он может познакомиться со всеми чудесами мира. Изучение разных культур способствует социальному развитию ребенка. Он становится более толерантным к представителям других культур и начинает мыслить более целостно.</a:t>
            </a:r>
          </a:p>
          <a:p>
            <a:pPr marL="0" indent="0" algn="just">
              <a:buNone/>
            </a:pPr>
            <a:endParaRPr lang="ru-RU" sz="56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5600" b="1" dirty="0">
                <a:latin typeface="Times New Roman" pitchFamily="18" charset="0"/>
                <a:cs typeface="Times New Roman" pitchFamily="18" charset="0"/>
              </a:rPr>
              <a:t>5. Творчество</a:t>
            </a:r>
          </a:p>
          <a:p>
            <a:pPr marL="0" indent="0" algn="just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Телевизионные программы могут касаться любых тем: от кулинарии и различных ремесел до музыки и театра. Телеканалы об искусстве и отдельные программы о музыке, художественном искусстве и т.д. побуждают детей искать свое призвание и проявлять творческие способности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sz="6400" dirty="0"/>
          </a:p>
          <a:p>
            <a:pPr marL="0" indent="0">
              <a:buNone/>
            </a:pPr>
            <a:endParaRPr lang="ru-RU" sz="6400" dirty="0"/>
          </a:p>
        </p:txBody>
      </p:sp>
      <p:pic>
        <p:nvPicPr>
          <p:cNvPr id="4" name="Picture 2" descr=" Телевизионные передачи в эстетическом воспитании детей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6056" y="188640"/>
            <a:ext cx="2488232" cy="1456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75525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1849" y="188640"/>
            <a:ext cx="8748464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6. Успеваемость в школе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Ответственный просмотр телепрограмм приводит к эмоциональному благополучию ребенка. Это, в свою очередь, приводит к улучшению успеваемости. Исследователи утверждают, что дети, которые смотрят информационные и образовательные программы, в академической успешности превосходят сверстников.</a:t>
            </a:r>
          </a:p>
          <a:p>
            <a:pPr algn="just"/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7. Здоровые способы снятия стресса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Просмотр телепрограмм является для детей здоровым способом справиться со стрессом, который они получают в школе. Телевидение в разумных дозах может улучшить настроение ребенка и помочь ему справиться с эмоциональными проблемами</a:t>
            </a:r>
            <a:r>
              <a:rPr lang="ru-RU" sz="1400" dirty="0"/>
              <a:t>.</a:t>
            </a:r>
          </a:p>
          <a:p>
            <a:endParaRPr lang="ru-RU" sz="1400" dirty="0"/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8. Современные технологии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Благодаря доступу к телевизионному контенту дети учатся использовать новые технологии и следят за социальными тенденциями. Телевидение делает детей более осведомленными и информированными.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9. Языковое и эмоциональное развитие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Если ребенок изучает иностранный язык, вы можете помочь ему понять лексику и грамматику с помощью образовательных телепрограмм или фильмов. Кроме того, позитивные передачи учат ребенка здоровому эмоциональному поведению и социальным навыкам, которые в будущем сыграют важную роль в их успешности в жизни.</a:t>
            </a:r>
          </a:p>
          <a:p>
            <a:endParaRPr lang="ru-RU" sz="1400" dirty="0"/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10. Поддержание интереса</a:t>
            </a:r>
          </a:p>
          <a:p>
            <a:pPr algn="just"/>
            <a:r>
              <a:rPr lang="ru-RU" sz="1400" dirty="0"/>
              <a:t>Есл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 ваш ребенок постоянно бегает по дому и не может усидеть на месте ни минуты, позвольте ему посмотреть телевизор. Это избавит его от скуки. Ребенку будет интересно, а телевизионный контент будет развивать его познавательную сферу. Однако вам стоит следить за тем, чтобы это практиковалось лишь изредка и не входило в привычку.</a:t>
            </a:r>
          </a:p>
          <a:p>
            <a:endParaRPr lang="ru-RU" sz="1600" dirty="0"/>
          </a:p>
          <a:p>
            <a:pPr algn="just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11. Социальное развитие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Дети, которые видят по телевизору положительных героев, стараются имитировать их поведение. Это касается как задач, связанных с соперничеством, так и сотрудничества с людьми. </a:t>
            </a:r>
          </a:p>
          <a:p>
            <a:pPr algn="just"/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234573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</TotalTime>
  <Words>909</Words>
  <Application>Microsoft Macintosh PowerPoint</Application>
  <PresentationFormat>Экран (4:3)</PresentationFormat>
  <Paragraphs>85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Этнопедагогические технологии</vt:lpstr>
      <vt:lpstr> Положительное влияние телевидения на детей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Оксана Дубина</cp:lastModifiedBy>
  <cp:revision>19</cp:revision>
  <dcterms:created xsi:type="dcterms:W3CDTF">2021-03-17T13:26:28Z</dcterms:created>
  <dcterms:modified xsi:type="dcterms:W3CDTF">2023-05-31T21:23:20Z</dcterms:modified>
</cp:coreProperties>
</file>