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dp" ContentType="image/vnd.ms-photo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90" r:id="rId5"/>
    <p:sldId id="300" r:id="rId6"/>
    <p:sldId id="322" r:id="rId7"/>
    <p:sldId id="293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8" r:id="rId17"/>
    <p:sldId id="261" r:id="rId18"/>
    <p:sldId id="292" r:id="rId19"/>
    <p:sldId id="318" r:id="rId20"/>
    <p:sldId id="323" r:id="rId21"/>
    <p:sldId id="316" r:id="rId22"/>
    <p:sldId id="324" r:id="rId23"/>
    <p:sldId id="319" r:id="rId24"/>
    <p:sldId id="325" r:id="rId25"/>
    <p:sldId id="321" r:id="rId26"/>
    <p:sldId id="326" r:id="rId27"/>
    <p:sldId id="320" r:id="rId28"/>
    <p:sldId id="327" r:id="rId29"/>
    <p:sldId id="317" r:id="rId30"/>
    <p:sldId id="328" r:id="rId31"/>
    <p:sldId id="291" r:id="rId32"/>
    <p:sldId id="296" r:id="rId33"/>
  </p:sldIdLst>
  <p:sldSz cx="9144000" cy="6858000" type="screen4x3"/>
  <p:notesSz cx="6858000" cy="9144000"/>
  <p:defaultTextStyle>
    <a:defPPr>
      <a:defRPr lang="en-GB"/>
    </a:defPPr>
    <a:lvl1pPr marL="0" lvl="0" indent="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lvl="1" indent="-28575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lvl="2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lvl="3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lvl="4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00"/>
    <a:srgbClr val="990033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/>
    <p:restoredTop sz="94675"/>
  </p:normalViewPr>
  <p:slideViewPr>
    <p:cSldViewPr showGuides="1">
      <p:cViewPr varScale="1">
        <p:scale>
          <a:sx n="109" d="100"/>
          <a:sy n="109" d="100"/>
        </p:scale>
        <p:origin x="1620" y="108"/>
      </p:cViewPr>
      <p:guideLst>
        <p:guide orient="horz" pos="2159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 varScale="1">
      <p:scale>
        <a:sx n="1" d="1"/>
        <a:sy n="1" d="1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/>
          <a:p>
            <a:pPr marL="0" marR="0" lvl="0" indent="0" algn="l" defTabSz="44958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F2E4BD8-2E1A-453E-9EB9-164CEB719057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b" anchorCtr="0"/>
          <a:lstStyle/>
          <a:p>
            <a:pPr lvl="0" algn="r" eaLnBrk="1">
              <a:lnSpc>
                <a:spcPct val="93000"/>
              </a:lnSpc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Rectangl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/>
          </a:ln>
        </p:spPr>
      </p:sp>
      <p:sp>
        <p:nvSpPr>
          <p:cNvPr id="4100" name="Rectangle 2"/>
          <p:cNvSpPr>
            <a:spLocks noGrp="1"/>
          </p:cNvSpPr>
          <p:nvPr>
            <p:ph type="body"/>
          </p:nvPr>
        </p:nvSpPr>
        <p:spPr>
          <a:xfrm>
            <a:off x="755650" y="5078413"/>
            <a:ext cx="6048375" cy="2589212"/>
          </a:xfrm>
        </p:spPr>
        <p:txBody>
          <a:bodyPr wrap="none" lIns="0" tIns="0" rIns="0" bIns="0" anchor="ctr" anchorCtr="0"/>
          <a:lstStyle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6" name="Заметки 2"/>
          <p:cNvSpPr>
            <a:spLocks noGrp="1"/>
          </p:cNvSpPr>
          <p:nvPr>
            <p:ph type="body"/>
          </p:nvPr>
        </p:nvSpPr>
        <p:spPr/>
        <p:txBody>
          <a:bodyPr wrap="square" lIns="0" tIns="0" rIns="0" bIns="0" anchor="t" anchorCtr="0"/>
          <a:lstStyle/>
          <a:p>
            <a:pPr lvl="0"/>
            <a:endParaRPr lang="ru-RU" altLang="ru-RU" dirty="0"/>
          </a:p>
        </p:txBody>
      </p:sp>
      <p:sp>
        <p:nvSpPr>
          <p:cNvPr id="6147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b" anchorCtr="0"/>
          <a:lstStyle/>
          <a:p>
            <a:pPr lvl="0" algn="r" eaLnBrk="1">
              <a:lnSpc>
                <a:spcPct val="93000"/>
              </a:lnSpc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b" anchorCtr="0"/>
          <a:lstStyle/>
          <a:p>
            <a:pPr lvl="0" algn="r" eaLnBrk="1">
              <a:lnSpc>
                <a:spcPct val="93000"/>
              </a:lnSpc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/>
          </a:ln>
        </p:spPr>
      </p:sp>
      <p:sp>
        <p:nvSpPr>
          <p:cNvPr id="19460" name="Rectangle 2"/>
          <p:cNvSpPr>
            <a:spLocks noGrp="1"/>
          </p:cNvSpPr>
          <p:nvPr>
            <p:ph type="body"/>
          </p:nvPr>
        </p:nvSpPr>
        <p:spPr>
          <a:xfrm>
            <a:off x="755650" y="5078413"/>
            <a:ext cx="6048375" cy="4811712"/>
          </a:xfrm>
        </p:spPr>
        <p:txBody>
          <a:bodyPr wrap="none" lIns="0" tIns="0" rIns="0" bIns="0" anchor="ctr" anchorCtr="0"/>
          <a:lstStyle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3717925"/>
            <a:ext cx="8207375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940300"/>
            <a:ext cx="8212138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0EB2F9E-C9E0-4EA3-A9E2-0DF5F691060E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wmf"/><Relationship Id="rId2" Type="http://schemas.openxmlformats.org/officeDocument/2006/relationships/oleObject" Target="../embeddings/oleObject5.bin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6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wmf"/><Relationship Id="rId2" Type="http://schemas.openxmlformats.org/officeDocument/2006/relationships/oleObject" Target="../embeddings/oleObject6.bin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wmf"/><Relationship Id="rId2" Type="http://schemas.openxmlformats.org/officeDocument/2006/relationships/oleObject" Target="../embeddings/oleObject7.bin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8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wmf"/><Relationship Id="rId2" Type="http://schemas.openxmlformats.org/officeDocument/2006/relationships/oleObject" Target="../embeddings/oleObject8.bin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9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wmf"/><Relationship Id="rId1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0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wmf"/><Relationship Id="rId1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1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9.wmf"/><Relationship Id="rId1" Type="http://schemas.openxmlformats.org/officeDocument/2006/relationships/oleObject" Target="../embeddings/oleObject1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2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0.wmf"/><Relationship Id="rId1" Type="http://schemas.openxmlformats.org/officeDocument/2006/relationships/oleObject" Target="../embeddings/oleObject12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1.wmf"/><Relationship Id="rId1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4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2.wmf"/><Relationship Id="rId1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10.wdp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w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wmf"/><Relationship Id="rId2" Type="http://schemas.openxmlformats.org/officeDocument/2006/relationships/oleObject" Target="../embeddings/oleObject4.bin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133600"/>
            <a:ext cx="3671888" cy="2611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/>
          <p:nvPr/>
        </p:nvSpPr>
        <p:spPr>
          <a:xfrm>
            <a:off x="395288" y="692150"/>
            <a:ext cx="8062912" cy="2952750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algn="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altLang="ru-RU" sz="54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Welcome to the world of limericks</a:t>
            </a:r>
            <a:endParaRPr lang="en-US" altLang="ru-RU" sz="5400" b="1" dirty="0">
              <a:solidFill>
                <a:srgbClr val="990033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6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5445125"/>
            <a:ext cx="8228013" cy="1008063"/>
          </a:xfrm>
        </p:spPr>
        <p:txBody>
          <a:bodyPr vert="horz" wrap="square" lIns="0" tIns="28224" rIns="0" bIns="0" numCol="1" anchor="t" anchorCtr="0" compatLnSpc="1"/>
          <a:lstStyle/>
          <a:p>
            <a:pPr marL="342900" marR="0" lvl="0" indent="-34290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ru-RU" altLang="ru-RU" sz="18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Идея и разработка:  </a:t>
            </a:r>
            <a:endParaRPr kumimoji="0" lang="ru-RU" altLang="ru-RU" sz="1800" b="1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ru-RU" altLang="ru-RU" sz="18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Яковлева О.В</a:t>
            </a:r>
            <a:r>
              <a:rPr kumimoji="0" lang="ru-RU" alt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</a:t>
            </a:r>
            <a:endParaRPr kumimoji="0" lang="en-US" alt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endParaRPr kumimoji="0" lang="ru-RU" alt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bute"/>
          <p:cNvPicPr>
            <a:picLocks noChangeAspect="1"/>
          </p:cNvPicPr>
          <p:nvPr/>
        </p:nvPicPr>
        <p:blipFill>
          <a:blip r:embed="rId1"/>
          <a:srcRect b="35876"/>
          <a:stretch>
            <a:fillRect/>
          </a:stretch>
        </p:blipFill>
        <p:spPr>
          <a:xfrm>
            <a:off x="1187450" y="561975"/>
            <a:ext cx="6553200" cy="3449638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79613" y="4176713"/>
          <a:ext cx="6048375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48375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was a Young Lady of Bute,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played on a silver-gilt flute;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 played several jigs,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her uncle's white pigs,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 amusing Young Lady of Bute.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94" marR="114294" marT="0" marB="0"/>
                </a:tc>
              </a:tr>
            </a:tbl>
          </a:graphicData>
        </a:graphic>
      </p:graphicFrame>
      <p:sp>
        <p:nvSpPr>
          <p:cNvPr id="13321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946150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5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6156325" y="2925445"/>
          <a:ext cx="280035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" r:id="rId2" imgW="2800350" imgH="1209675" progId="Paint.Picture">
                  <p:embed/>
                </p:oleObj>
              </mc:Choice>
              <mc:Fallback>
                <p:oleObj name="" r:id="rId2" imgW="2800350" imgH="1209675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56325" y="2925445"/>
                        <a:ext cx="2800350" cy="1209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north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rgbClr val="D9C3A5">
                <a:tint val="50000"/>
                <a:satMod val="180000"/>
              </a:srgbClr>
            </a:duotone>
          </a:blip>
          <a:srcRect b="33542"/>
          <a:stretch>
            <a:fillRect/>
          </a:stretch>
        </p:blipFill>
        <p:spPr bwMode="auto">
          <a:xfrm>
            <a:off x="1091300" y="487617"/>
            <a:ext cx="6959809" cy="39103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24075" y="4586288"/>
          <a:ext cx="6048375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48375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Man of the North,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fell into a basin of broth;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 a laudable cook,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Fished him out with a hook,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Which saved that Old Man of the North.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94" marR="114294" marT="0" marB="0"/>
                </a:tc>
              </a:tr>
            </a:tbl>
          </a:graphicData>
        </a:graphic>
      </p:graphicFrame>
      <p:sp>
        <p:nvSpPr>
          <p:cNvPr id="14345" name="Заголовок 5"/>
          <p:cNvSpPr>
            <a:spLocks noGrp="1"/>
          </p:cNvSpPr>
          <p:nvPr>
            <p:ph type="title"/>
          </p:nvPr>
        </p:nvSpPr>
        <p:spPr>
          <a:xfrm>
            <a:off x="385763" y="273050"/>
            <a:ext cx="947737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6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436235" y="3093085"/>
          <a:ext cx="336232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" r:id="rId2" imgW="3362325" imgH="1304925" progId="Paint.Picture">
                  <p:embed/>
                </p:oleObj>
              </mc:Choice>
              <mc:Fallback>
                <p:oleObj name="" r:id="rId2" imgW="3362325" imgH="1304925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36235" y="3093085"/>
                        <a:ext cx="3362325" cy="1304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idx="1"/>
          </p:nvPr>
        </p:nvSpPr>
        <p:spPr>
          <a:xfrm>
            <a:off x="1763713" y="3573463"/>
            <a:ext cx="6273800" cy="2700337"/>
          </a:xfrm>
        </p:spPr>
        <p:txBody>
          <a:bodyPr vert="horz" wrap="square" lIns="0" tIns="28224" rIns="0" bIns="0" anchor="t" anchorCtr="0"/>
          <a:lstStyle/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There was an Old Man of Apulia,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Whose conduct was very peculiar;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He fed twenty sons,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Upon nothing but buns,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That whimsical man of Apulia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 eaLnBrk="1"/>
            <a:endParaRPr lang="ru-RU" altLang="ru-RU" dirty="0"/>
          </a:p>
        </p:txBody>
      </p:sp>
      <p:pic>
        <p:nvPicPr>
          <p:cNvPr id="15362" name="Picture 4" descr="apulia"/>
          <p:cNvPicPr>
            <a:picLocks noChangeAspect="1"/>
          </p:cNvPicPr>
          <p:nvPr/>
        </p:nvPicPr>
        <p:blipFill>
          <a:blip r:embed="rId1"/>
          <a:srcRect b="31491"/>
          <a:stretch>
            <a:fillRect/>
          </a:stretch>
        </p:blipFill>
        <p:spPr>
          <a:xfrm>
            <a:off x="1006475" y="398463"/>
            <a:ext cx="7129463" cy="307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1019175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7</a:t>
            </a:r>
            <a:endParaRPr lang="ru-RU" altLang="ru-RU" sz="5400" dirty="0"/>
          </a:p>
        </p:txBody>
      </p:sp>
      <p:graphicFrame>
        <p:nvGraphicFramePr>
          <p:cNvPr id="2" name="Объект 1"/>
          <p:cNvGraphicFramePr/>
          <p:nvPr/>
        </p:nvGraphicFramePr>
        <p:xfrm>
          <a:off x="5969635" y="5013325"/>
          <a:ext cx="3174365" cy="126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" r:id="rId2" imgW="3171825" imgH="1266825" progId="Paint.Picture">
                  <p:embed/>
                </p:oleObj>
              </mc:Choice>
              <mc:Fallback>
                <p:oleObj name="" r:id="rId2" imgW="3171825" imgH="1266825" progId="Paint.Picture">
                  <p:embed/>
                  <p:pic>
                    <p:nvPicPr>
                      <p:cNvPr id="0" name="Изображение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969635" y="5013325"/>
                        <a:ext cx="3174365" cy="1268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orfu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rgbClr val="D9C3A5">
                <a:tint val="50000"/>
                <a:satMod val="180000"/>
              </a:srgbClr>
            </a:duotone>
          </a:blip>
          <a:srcRect b="34148"/>
          <a:stretch>
            <a:fillRect/>
          </a:stretch>
        </p:blipFill>
        <p:spPr bwMode="auto">
          <a:xfrm>
            <a:off x="1582973" y="527992"/>
            <a:ext cx="5976465" cy="3681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24075" y="4489450"/>
          <a:ext cx="5653088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5308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Man of Corfu,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never knew what he should do;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 he rushed up and down,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Till the sun made him brown,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 bewildered Old Man of Corfu.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301" marR="114301" marT="0" marB="0"/>
                </a:tc>
              </a:tr>
            </a:tbl>
          </a:graphicData>
        </a:graphic>
      </p:graphicFrame>
      <p:sp>
        <p:nvSpPr>
          <p:cNvPr id="16393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946150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8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147945" y="2997200"/>
          <a:ext cx="3495675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" r:id="rId2" imgW="3495675" imgH="1314450" progId="Paint.Picture">
                  <p:embed/>
                </p:oleObj>
              </mc:Choice>
              <mc:Fallback>
                <p:oleObj name="" r:id="rId2" imgW="3495675" imgH="1314450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47945" y="2997200"/>
                        <a:ext cx="3495675" cy="131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931988"/>
          </a:xfrm>
        </p:spPr>
        <p:txBody>
          <a:bodyPr vert="horz" wrap="square" lIns="0" tIns="0" rIns="0" bIns="0" anchor="ctr" anchorCtr="0"/>
          <a:lstStyle/>
          <a:p>
            <a:pPr eaLnBrk="1"/>
            <a:r>
              <a:rPr lang="en-US" altLang="ru-RU" dirty="0"/>
              <a:t>Now it’s your turn to work! </a:t>
            </a:r>
            <a:br>
              <a:rPr lang="en-US" altLang="ru-RU" dirty="0"/>
            </a:br>
            <a:r>
              <a:rPr lang="en-US" altLang="ru-RU" sz="3200" dirty="0">
                <a:solidFill>
                  <a:srgbClr val="000066"/>
                </a:solidFill>
              </a:rPr>
              <a:t>You should</a:t>
            </a:r>
            <a:r>
              <a:rPr lang="en-US" altLang="ru-RU" dirty="0">
                <a:solidFill>
                  <a:srgbClr val="000066"/>
                </a:solidFill>
              </a:rPr>
              <a:t>:</a:t>
            </a:r>
            <a:endParaRPr lang="ru-RU" altLang="ru-RU" dirty="0">
              <a:solidFill>
                <a:srgbClr val="000066"/>
              </a:solidFill>
            </a:endParaRPr>
          </a:p>
        </p:txBody>
      </p:sp>
      <p:sp>
        <p:nvSpPr>
          <p:cNvPr id="58371" name="Rectangle 3"/>
          <p:cNvSpPr>
            <a:spLocks noGrp="1"/>
          </p:cNvSpPr>
          <p:nvPr>
            <p:ph idx="1"/>
          </p:nvPr>
        </p:nvSpPr>
        <p:spPr>
          <a:xfrm>
            <a:off x="457200" y="2420938"/>
            <a:ext cx="8228013" cy="3708400"/>
          </a:xfrm>
        </p:spPr>
        <p:txBody>
          <a:bodyPr vert="horz" wrap="square" lIns="0" tIns="28224" rIns="0" bIns="0" anchor="t" anchorCtr="0"/>
          <a:lstStyle/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Put the limerick in the correct order</a:t>
            </a:r>
            <a:endParaRPr lang="en-US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Complete the limerick with given words </a:t>
            </a:r>
            <a:endParaRPr lang="en-US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Choose the right picture to the limerick</a:t>
            </a:r>
            <a:endParaRPr lang="en-US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Try to translate the limerick</a:t>
            </a:r>
            <a:endParaRPr lang="ru-RU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88"/>
            <a:ext cx="9321800" cy="6856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Rectangle 2"/>
          <p:cNvSpPr/>
          <p:nvPr/>
        </p:nvSpPr>
        <p:spPr>
          <a:xfrm>
            <a:off x="2700338" y="836613"/>
            <a:ext cx="4103687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altLang="ru-RU" sz="2400" b="1" dirty="0">
                <a:solidFill>
                  <a:srgbClr val="FF0000"/>
                </a:solidFill>
                <a:latin typeface="Calibri" panose="020F0502020204030204" charset="0"/>
              </a:rPr>
              <a:t>        What is a limerick?</a:t>
            </a:r>
            <a:endParaRPr lang="ru-RU" altLang="ru-RU" sz="2400" b="1" dirty="0">
              <a:solidFill>
                <a:srgbClr val="FF0000"/>
              </a:solidFill>
              <a:latin typeface="Calibri" panose="020F0502020204030204" charset="0"/>
            </a:endParaRPr>
          </a:p>
        </p:txBody>
      </p:sp>
      <p:cxnSp>
        <p:nvCxnSpPr>
          <p:cNvPr id="18435" name="AutoShape 3"/>
          <p:cNvCxnSpPr/>
          <p:nvPr/>
        </p:nvCxnSpPr>
        <p:spPr>
          <a:xfrm flipH="1">
            <a:off x="2916238" y="1196975"/>
            <a:ext cx="433387" cy="433388"/>
          </a:xfrm>
          <a:prstGeom prst="straightConnector1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436" name="Oval 4"/>
          <p:cNvSpPr/>
          <p:nvPr/>
        </p:nvSpPr>
        <p:spPr>
          <a:xfrm>
            <a:off x="1331913" y="1412875"/>
            <a:ext cx="2159000" cy="790575"/>
          </a:xfrm>
          <a:prstGeom prst="ellipse">
            <a:avLst/>
          </a:prstGeom>
          <a:solidFill>
            <a:srgbClr val="F2DCDB"/>
          </a:solidFill>
          <a:ln w="9525">
            <a:noFill/>
          </a:ln>
        </p:spPr>
        <p:txBody>
          <a:bodyPr lIns="90000" tIns="45000" rIns="90000" bIns="45000" anchor="ctr" anchorCtr="0"/>
          <a:lstStyle/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000" b="1" dirty="0">
                <a:solidFill>
                  <a:srgbClr val="C00000"/>
                </a:solidFill>
                <a:latin typeface="Calibri" panose="020F0502020204030204" charset="0"/>
              </a:rPr>
              <a:t>A short funny poem</a:t>
            </a:r>
            <a:endParaRPr lang="ru-RU" altLang="ru-RU" sz="20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cxnSp>
        <p:nvCxnSpPr>
          <p:cNvPr id="18437" name="AutoShape 5"/>
          <p:cNvCxnSpPr/>
          <p:nvPr/>
        </p:nvCxnSpPr>
        <p:spPr>
          <a:xfrm>
            <a:off x="5435600" y="1196975"/>
            <a:ext cx="433388" cy="361950"/>
          </a:xfrm>
          <a:prstGeom prst="straightConnector1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438" name="Oval 6"/>
          <p:cNvSpPr/>
          <p:nvPr/>
        </p:nvSpPr>
        <p:spPr>
          <a:xfrm>
            <a:off x="5508625" y="1341438"/>
            <a:ext cx="2014538" cy="862012"/>
          </a:xfrm>
          <a:prstGeom prst="ellipse">
            <a:avLst/>
          </a:prstGeom>
          <a:solidFill>
            <a:srgbClr val="F2DCDB"/>
          </a:solidFill>
          <a:ln w="9525">
            <a:noFill/>
          </a:ln>
        </p:spPr>
        <p:txBody>
          <a:bodyPr lIns="90000" tIns="45000" rIns="90000" bIns="45000" anchor="ctr" anchorCtr="0"/>
          <a:lstStyle/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000" b="1" dirty="0">
                <a:solidFill>
                  <a:srgbClr val="C00000"/>
                </a:solidFill>
                <a:latin typeface="Calibri" panose="020F0502020204030204" charset="0"/>
              </a:rPr>
              <a:t>Always has five lines</a:t>
            </a:r>
            <a:endParaRPr lang="ru-RU" altLang="ru-RU" sz="20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cxnSp>
        <p:nvCxnSpPr>
          <p:cNvPr id="18439" name="AutoShape 7"/>
          <p:cNvCxnSpPr/>
          <p:nvPr/>
        </p:nvCxnSpPr>
        <p:spPr>
          <a:xfrm flipH="1">
            <a:off x="4500563" y="1268413"/>
            <a:ext cx="3175" cy="938212"/>
          </a:xfrm>
          <a:prstGeom prst="straightConnector1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440" name="Oval 8"/>
          <p:cNvSpPr/>
          <p:nvPr/>
        </p:nvSpPr>
        <p:spPr>
          <a:xfrm>
            <a:off x="3419475" y="2133600"/>
            <a:ext cx="2662238" cy="879475"/>
          </a:xfrm>
          <a:prstGeom prst="ellipse">
            <a:avLst/>
          </a:prstGeom>
          <a:solidFill>
            <a:srgbClr val="F2DCDB"/>
          </a:solidFill>
          <a:ln w="9525">
            <a:noFill/>
          </a:ln>
        </p:spPr>
        <p:txBody>
          <a:bodyPr lIns="90000" tIns="45000" rIns="90000" bIns="45000" anchor="ctr" anchorCtr="0"/>
          <a:lstStyle/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</a:pPr>
            <a:r>
              <a:rPr lang="ru-RU" altLang="ru-RU" sz="2000" b="1" dirty="0">
                <a:solidFill>
                  <a:srgbClr val="C00000"/>
                </a:solidFill>
                <a:latin typeface="Calibri" panose="020F0502020204030204" charset="0"/>
              </a:rPr>
              <a:t>Begins with</a:t>
            </a:r>
            <a:endParaRPr lang="ru-RU" altLang="ru-RU" sz="2000" b="1" dirty="0">
              <a:solidFill>
                <a:srgbClr val="C00000"/>
              </a:solidFill>
              <a:latin typeface="Calibri" panose="020F0502020204030204" charset="0"/>
            </a:endParaRPr>
          </a:p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</a:pP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charset="0"/>
              </a:rPr>
              <a:t>There was a…</a:t>
            </a:r>
            <a:endParaRPr lang="ru-RU" altLang="ru-RU" sz="2000" b="1" i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41" name="Rectangle 9"/>
          <p:cNvSpPr/>
          <p:nvPr/>
        </p:nvSpPr>
        <p:spPr>
          <a:xfrm>
            <a:off x="1547813" y="2852738"/>
            <a:ext cx="1366837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1-st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2" name="Rectangle 10"/>
          <p:cNvSpPr/>
          <p:nvPr/>
        </p:nvSpPr>
        <p:spPr>
          <a:xfrm>
            <a:off x="1476375" y="3573463"/>
            <a:ext cx="1366838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2-nd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3" name="Rectangle 11"/>
          <p:cNvSpPr/>
          <p:nvPr/>
        </p:nvSpPr>
        <p:spPr>
          <a:xfrm>
            <a:off x="3708400" y="3429000"/>
            <a:ext cx="1438275" cy="820738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Calibri" panose="020F0502020204030204" charset="0"/>
              </a:rPr>
              <a:t>rhymes</a:t>
            </a:r>
            <a:endParaRPr lang="ru-RU" altLang="ru-RU" sz="24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44" name="Rectangle 12"/>
          <p:cNvSpPr/>
          <p:nvPr/>
        </p:nvSpPr>
        <p:spPr>
          <a:xfrm>
            <a:off x="1476375" y="4221163"/>
            <a:ext cx="1366838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3-rd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5" name="Rectangle 13"/>
          <p:cNvSpPr/>
          <p:nvPr/>
        </p:nvSpPr>
        <p:spPr>
          <a:xfrm>
            <a:off x="1403350" y="4868863"/>
            <a:ext cx="1366838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4-th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6" name="Line 14"/>
          <p:cNvSpPr/>
          <p:nvPr/>
        </p:nvSpPr>
        <p:spPr>
          <a:xfrm>
            <a:off x="2627313" y="4508500"/>
            <a:ext cx="1008062" cy="215900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7" name="Line 15"/>
          <p:cNvSpPr/>
          <p:nvPr/>
        </p:nvSpPr>
        <p:spPr>
          <a:xfrm flipV="1">
            <a:off x="2627313" y="4868863"/>
            <a:ext cx="1008062" cy="363537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8" name="Line 16"/>
          <p:cNvSpPr/>
          <p:nvPr/>
        </p:nvSpPr>
        <p:spPr>
          <a:xfrm>
            <a:off x="2700338" y="3213100"/>
            <a:ext cx="1008062" cy="392113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9" name="Line 17"/>
          <p:cNvSpPr/>
          <p:nvPr/>
        </p:nvSpPr>
        <p:spPr>
          <a:xfrm flipV="1">
            <a:off x="2700338" y="3644900"/>
            <a:ext cx="1008062" cy="290513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0" name="Rectangle 18"/>
          <p:cNvSpPr/>
          <p:nvPr/>
        </p:nvSpPr>
        <p:spPr>
          <a:xfrm>
            <a:off x="3635375" y="4508500"/>
            <a:ext cx="1150938" cy="820738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Calibri" panose="020F0502020204030204" charset="0"/>
              </a:rPr>
              <a:t>rhymes</a:t>
            </a:r>
            <a:endParaRPr lang="ru-RU" altLang="ru-RU" sz="24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51" name="Rectangle 19"/>
          <p:cNvSpPr/>
          <p:nvPr/>
        </p:nvSpPr>
        <p:spPr>
          <a:xfrm>
            <a:off x="1476375" y="5373688"/>
            <a:ext cx="1654175" cy="455612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5-th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52" name="Line 20"/>
          <p:cNvSpPr/>
          <p:nvPr/>
        </p:nvSpPr>
        <p:spPr>
          <a:xfrm>
            <a:off x="2627313" y="5589588"/>
            <a:ext cx="2305050" cy="1587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3" name="Line 21"/>
          <p:cNvSpPr/>
          <p:nvPr/>
        </p:nvSpPr>
        <p:spPr>
          <a:xfrm flipV="1">
            <a:off x="4932363" y="4365625"/>
            <a:ext cx="863600" cy="1227138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4" name="Rectangle 22"/>
          <p:cNvSpPr/>
          <p:nvPr/>
        </p:nvSpPr>
        <p:spPr>
          <a:xfrm>
            <a:off x="5795963" y="4076700"/>
            <a:ext cx="1943100" cy="455613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Calibri" panose="020F0502020204030204" charset="0"/>
              </a:rPr>
              <a:t>rhymes</a:t>
            </a:r>
            <a:endParaRPr lang="ru-RU" altLang="ru-RU" sz="24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55" name="Line 23"/>
          <p:cNvSpPr/>
          <p:nvPr/>
        </p:nvSpPr>
        <p:spPr>
          <a:xfrm>
            <a:off x="4859338" y="3644900"/>
            <a:ext cx="936625" cy="647700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1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776210" cy="4524375"/>
          </a:xfrm>
        </p:spPr>
        <p:txBody>
          <a:bodyPr/>
          <a:lstStyle/>
          <a:p>
            <a:r>
              <a:rPr lang="ru-RU" altLang="en-US"/>
              <a:t>There was an Old Man in a tree,</a:t>
            </a:r>
            <a:endParaRPr lang="ru-RU" altLang="en-US"/>
          </a:p>
          <a:p>
            <a:r>
              <a:rPr lang="ru-RU" altLang="en-US"/>
              <a:t>Who was horribly bored by a Bee;</a:t>
            </a:r>
            <a:endParaRPr lang="ru-RU" altLang="en-US"/>
          </a:p>
          <a:p>
            <a:r>
              <a:rPr lang="ru-RU" altLang="en-US"/>
              <a:t>When they said, 'Does it buzz?'</a:t>
            </a:r>
            <a:endParaRPr lang="ru-RU" altLang="en-US"/>
          </a:p>
          <a:p>
            <a:r>
              <a:rPr lang="ru-RU" altLang="en-US"/>
              <a:t>He replied, 'Yes, it </a:t>
            </a:r>
            <a:r>
              <a:rPr lang="ru-RU" altLang="en-US" b="1">
                <a:solidFill>
                  <a:srgbClr val="FF0000"/>
                </a:solidFill>
              </a:rPr>
              <a:t>does.</a:t>
            </a:r>
            <a:endParaRPr lang="ru-RU" altLang="en-US"/>
          </a:p>
          <a:p>
            <a:r>
              <a:rPr lang="ru-RU" altLang="en-US"/>
              <a:t>It's a regular brute of a Bee!'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859973" y="4725353"/>
          <a:ext cx="3937000" cy="1763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" r:id="rId1" imgW="3933825" imgH="1762125" progId="Paint.Picture">
                  <p:embed/>
                </p:oleObj>
              </mc:Choice>
              <mc:Fallback>
                <p:oleObj name="" r:id="rId1" imgW="3933825" imgH="176212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859973" y="4725353"/>
                        <a:ext cx="3937000" cy="1763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2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606030" cy="45243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altLang="en-US"/>
              <a:t>There was an Old Person of Chili,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Whose conduct was painful and silly;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He sate on the stairs,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Eating apples and </a:t>
            </a:r>
            <a:r>
              <a:rPr lang="ru-RU" altLang="en-US" b="1">
                <a:solidFill>
                  <a:srgbClr val="FF0000"/>
                </a:solidFill>
              </a:rPr>
              <a:t>pears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That imprudent Old Person of Chili.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5220336" y="5085716"/>
          <a:ext cx="3698875" cy="1544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" r:id="rId1" imgW="3695700" imgH="1543050" progId="Paint.Picture">
                  <p:embed/>
                </p:oleObj>
              </mc:Choice>
              <mc:Fallback>
                <p:oleObj name="" r:id="rId1" imgW="3695700" imgH="1543050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220336" y="5085716"/>
                        <a:ext cx="3698875" cy="1544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anchor="ctr" anchorCtr="0"/>
          <a:lstStyle/>
          <a:p>
            <a:endParaRPr lang="ru-RU" altLang="ru-RU" dirty="0"/>
          </a:p>
        </p:txBody>
      </p:sp>
      <p:pic>
        <p:nvPicPr>
          <p:cNvPr id="5122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3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259955" cy="4524375"/>
          </a:xfrm>
        </p:spPr>
        <p:txBody>
          <a:bodyPr/>
          <a:lstStyle/>
          <a:p>
            <a:r>
              <a:rPr lang="ru-RU" altLang="en-US"/>
              <a:t>There was an Old Person of Dover,</a:t>
            </a:r>
            <a:endParaRPr lang="ru-RU" altLang="en-US"/>
          </a:p>
          <a:p>
            <a:r>
              <a:rPr lang="ru-RU" altLang="en-US"/>
              <a:t>Who rushed through a field of blue Clover;</a:t>
            </a:r>
            <a:endParaRPr lang="ru-RU" altLang="en-US"/>
          </a:p>
          <a:p>
            <a:r>
              <a:rPr lang="ru-RU" altLang="en-US"/>
              <a:t>But some very large bees,</a:t>
            </a:r>
            <a:endParaRPr lang="ru-RU" altLang="en-US"/>
          </a:p>
          <a:p>
            <a:r>
              <a:rPr lang="ru-RU" altLang="en-US"/>
              <a:t>Stung his nose and his </a:t>
            </a:r>
            <a:r>
              <a:rPr lang="ru-RU" altLang="en-US" b="1">
                <a:solidFill>
                  <a:srgbClr val="FF0000"/>
                </a:solidFill>
                <a:sym typeface="+mn-ea"/>
              </a:rPr>
              <a:t>knees.</a:t>
            </a:r>
            <a:r>
              <a:rPr lang="ru-RU" altLang="en-US"/>
              <a:t>                                   </a:t>
            </a:r>
            <a:endParaRPr lang="ru-RU" altLang="en-US"/>
          </a:p>
          <a:p>
            <a:r>
              <a:rPr lang="ru-RU" altLang="en-US"/>
              <a:t>So he very soon went back to Dover.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787583" y="5013312"/>
          <a:ext cx="4038600" cy="1558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" r:id="rId1" imgW="4171950" imgH="1609725" progId="Paint.Picture">
                  <p:embed/>
                </p:oleObj>
              </mc:Choice>
              <mc:Fallback>
                <p:oleObj name="" r:id="rId1" imgW="4171950" imgH="160972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87583" y="5013312"/>
                        <a:ext cx="4038600" cy="1558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picture 4</a:t>
            </a:r>
            <a:endParaRPr lang="en-US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574280" cy="4524375"/>
          </a:xfrm>
        </p:spPr>
        <p:txBody>
          <a:bodyPr/>
          <a:lstStyle/>
          <a:p>
            <a:r>
              <a:rPr lang="ru-RU" altLang="en-US"/>
              <a:t>There was an Old Man with a beard,</a:t>
            </a:r>
            <a:endParaRPr lang="ru-RU" altLang="en-US"/>
          </a:p>
          <a:p>
            <a:r>
              <a:rPr lang="ru-RU" altLang="en-US"/>
              <a:t>Who said, "It is just as I feared! – </a:t>
            </a:r>
            <a:endParaRPr lang="ru-RU" altLang="en-US"/>
          </a:p>
          <a:p>
            <a:r>
              <a:rPr lang="ru-RU" altLang="en-US"/>
              <a:t>    Two Owls and a </a:t>
            </a:r>
            <a:r>
              <a:rPr lang="ru-RU" altLang="en-US" b="1">
                <a:solidFill>
                  <a:srgbClr val="FF0000"/>
                </a:solidFill>
              </a:rPr>
              <a:t>hen</a:t>
            </a:r>
            <a:endParaRPr lang="ru-RU" altLang="en-US"/>
          </a:p>
          <a:p>
            <a:r>
              <a:rPr lang="ru-RU" altLang="en-US"/>
              <a:t>    Four Larks and a Wren,</a:t>
            </a:r>
            <a:endParaRPr lang="ru-RU" altLang="en-US"/>
          </a:p>
          <a:p>
            <a:r>
              <a:rPr lang="ru-RU" altLang="en-US"/>
              <a:t>Have all built their nests in my beard.”</a:t>
            </a:r>
            <a:endParaRPr lang="ru-RU" altLang="en-US"/>
          </a:p>
        </p:txBody>
      </p:sp>
      <p:graphicFrame>
        <p:nvGraphicFramePr>
          <p:cNvPr id="6" name="Замещающее 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5147628" y="5013326"/>
          <a:ext cx="3727450" cy="162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" r:id="rId1" imgW="3724275" imgH="1619250" progId="Paint.Picture">
                  <p:embed/>
                </p:oleObj>
              </mc:Choice>
              <mc:Fallback>
                <p:oleObj name="" r:id="rId1" imgW="3724275" imgH="1619250" progId="Paint.Picture">
                  <p:embed/>
                  <p:pic>
                    <p:nvPicPr>
                      <p:cNvPr id="0" name="Изображение 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47628" y="5013326"/>
                        <a:ext cx="3727450" cy="1620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5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449185" cy="4524375"/>
          </a:xfrm>
        </p:spPr>
        <p:txBody>
          <a:bodyPr/>
          <a:lstStyle/>
          <a:p>
            <a:r>
              <a:rPr lang="ru-RU" altLang="en-US"/>
              <a:t>There was a Young Lady whose nose,</a:t>
            </a:r>
            <a:endParaRPr lang="ru-RU" altLang="en-US"/>
          </a:p>
          <a:p>
            <a:r>
              <a:rPr lang="ru-RU" altLang="en-US"/>
              <a:t>Was so long that it reached to her </a:t>
            </a:r>
            <a:r>
              <a:rPr lang="ru-RU" altLang="en-US" b="1">
                <a:solidFill>
                  <a:srgbClr val="FF0000"/>
                </a:solidFill>
                <a:sym typeface="+mn-ea"/>
              </a:rPr>
              <a:t>nose</a:t>
            </a:r>
            <a:r>
              <a:rPr lang="ru-RU" altLang="en-US" b="1">
                <a:solidFill>
                  <a:srgbClr val="FF0000"/>
                </a:solidFill>
              </a:rPr>
              <a:t>  </a:t>
            </a:r>
            <a:r>
              <a:rPr lang="ru-RU" altLang="en-US"/>
              <a:t>                                  </a:t>
            </a:r>
            <a:endParaRPr lang="ru-RU" altLang="en-US"/>
          </a:p>
          <a:p>
            <a:r>
              <a:rPr lang="ru-RU" altLang="en-US"/>
              <a:t>So she hired an Old Lady,</a:t>
            </a:r>
            <a:endParaRPr lang="ru-RU" altLang="en-US"/>
          </a:p>
          <a:p>
            <a:r>
              <a:rPr lang="ru-RU" altLang="en-US"/>
              <a:t>Whose conduct was steady,</a:t>
            </a:r>
            <a:endParaRPr lang="ru-RU" altLang="en-US"/>
          </a:p>
          <a:p>
            <a:r>
              <a:rPr lang="ru-RU" altLang="en-US"/>
              <a:t>To carry that wonderful nose.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5436236" y="4725353"/>
          <a:ext cx="3212465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" r:id="rId1" imgW="3209925" imgH="1743075" progId="Paint.Picture">
                  <p:embed/>
                </p:oleObj>
              </mc:Choice>
              <mc:Fallback>
                <p:oleObj name="" r:id="rId1" imgW="3209925" imgH="174307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436236" y="4725353"/>
                        <a:ext cx="3212465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6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560945" cy="4524375"/>
          </a:xfrm>
        </p:spPr>
        <p:txBody>
          <a:bodyPr/>
          <a:lstStyle/>
          <a:p>
            <a:r>
              <a:rPr lang="ru-RU" altLang="en-US"/>
              <a:t>There was an Old Man who supposed,</a:t>
            </a:r>
            <a:endParaRPr lang="ru-RU" altLang="en-US"/>
          </a:p>
          <a:p>
            <a:r>
              <a:rPr lang="ru-RU" altLang="en-US"/>
              <a:t>That the street door was partially closed;</a:t>
            </a:r>
            <a:endParaRPr lang="ru-RU" altLang="en-US"/>
          </a:p>
          <a:p>
            <a:r>
              <a:rPr lang="ru-RU" altLang="en-US"/>
              <a:t>But some very large rats,</a:t>
            </a:r>
            <a:endParaRPr lang="ru-RU" altLang="en-US"/>
          </a:p>
          <a:p>
            <a:r>
              <a:rPr lang="ru-RU" altLang="en-US"/>
              <a:t>Ate his coats and his </a:t>
            </a:r>
            <a:r>
              <a:rPr lang="ru-RU" altLang="en-US" b="1">
                <a:solidFill>
                  <a:srgbClr val="FF0000"/>
                </a:solidFill>
              </a:rPr>
              <a:t>hats</a:t>
            </a:r>
            <a:endParaRPr lang="ru-RU" altLang="en-US"/>
          </a:p>
          <a:p>
            <a:r>
              <a:rPr lang="ru-RU" altLang="en-US"/>
              <a:t>While that futile old gentleman dozed.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644073" y="4941376"/>
          <a:ext cx="4038600" cy="1592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" r:id="rId1" imgW="4105275" imgH="1619250" progId="Paint.Picture">
                  <p:embed/>
                </p:oleObj>
              </mc:Choice>
              <mc:Fallback>
                <p:oleObj name="" r:id="rId1" imgW="4105275" imgH="1619250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44073" y="4941376"/>
                        <a:ext cx="4038600" cy="1592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582613"/>
          </a:xfrm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44958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Imagine you are poets: </a:t>
            </a:r>
            <a:b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try to write your own limerick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6538" y="1916113"/>
            <a:ext cx="8670925" cy="39592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749300"/>
          </a:xfrm>
        </p:spPr>
        <p:txBody>
          <a:bodyPr vert="horz" wrap="square" lIns="0" tIns="0" rIns="0" bIns="0" anchor="ctr" anchorCtr="0"/>
          <a:lstStyle/>
          <a:p>
            <a:r>
              <a:rPr lang="en-US" altLang="ru-RU" dirty="0"/>
              <a:t>Let’s watch</a:t>
            </a:r>
            <a:r>
              <a:rPr lang="ru-RU" altLang="ru-RU" dirty="0"/>
              <a:t> </a:t>
            </a:r>
            <a:r>
              <a:rPr lang="en-US" altLang="ru-RU" dirty="0"/>
              <a:t>the video </a:t>
            </a:r>
            <a:endParaRPr lang="ru-RU" altLang="ru-RU" dirty="0"/>
          </a:p>
        </p:txBody>
      </p:sp>
      <p:pic>
        <p:nvPicPr>
          <p:cNvPr id="7170" name="Picture 2"/>
          <p:cNvPicPr>
            <a:picLocks noGrp="1" noChangeAspect="1"/>
          </p:cNvPicPr>
          <p:nvPr>
            <p:ph idx="1"/>
          </p:nvPr>
        </p:nvPicPr>
        <p:blipFill>
          <a:blip r:embed="rId1">
            <a:lum bright="6000" contrast="29999"/>
          </a:blip>
          <a:stretch>
            <a:fillRect/>
          </a:stretch>
        </p:blipFill>
        <p:spPr>
          <a:xfrm>
            <a:off x="111125" y="1166813"/>
            <a:ext cx="3209925" cy="4048125"/>
          </a:xfrm>
        </p:spPr>
      </p:pic>
      <p:pic>
        <p:nvPicPr>
          <p:cNvPr id="7171" name="Picture 1"/>
          <p:cNvPicPr>
            <a:picLocks noChangeAspect="1"/>
          </p:cNvPicPr>
          <p:nvPr/>
        </p:nvPicPr>
        <p:blipFill>
          <a:blip r:embed="rId2">
            <a:lum bright="6000" contrast="29999"/>
          </a:blip>
          <a:stretch>
            <a:fillRect/>
          </a:stretch>
        </p:blipFill>
        <p:spPr>
          <a:xfrm>
            <a:off x="3511550" y="3017838"/>
            <a:ext cx="5495925" cy="3567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Прямоугольник 2"/>
          <p:cNvSpPr/>
          <p:nvPr/>
        </p:nvSpPr>
        <p:spPr>
          <a:xfrm>
            <a:off x="511175" y="5373688"/>
            <a:ext cx="2459038" cy="576262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hangingPunct="0">
              <a:lnSpc>
                <a:spcPct val="93000"/>
              </a:lnSpc>
              <a:buClrTx/>
              <a:buFont typeface="Times New Roman" panose="02020603050405020304" pitchFamily="18" charset="0"/>
            </a:pPr>
            <a:r>
              <a:rPr lang="en-US" altLang="ru-RU" sz="2400" dirty="0">
                <a:latin typeface="Arial" panose="020B0604020202020204" pitchFamily="34" charset="0"/>
              </a:rPr>
              <a:t>Edward Lear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Grp="1" noChangeAspect="1"/>
          </p:cNvPicPr>
          <p:nvPr>
            <p:ph idx="1"/>
          </p:nvPr>
        </p:nvPicPr>
        <p:blipFill>
          <a:blip r:embed="rId1">
            <a:lum bright="-6000" contrast="18000"/>
          </a:blip>
          <a:stretch>
            <a:fillRect/>
          </a:stretch>
        </p:blipFill>
        <p:spPr>
          <a:xfrm>
            <a:off x="323850" y="242888"/>
            <a:ext cx="8496300" cy="63722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Заголовок 1"/>
          <p:cNvSpPr>
            <a:spLocks noGrp="1"/>
          </p:cNvSpPr>
          <p:nvPr>
            <p:ph type="title"/>
          </p:nvPr>
        </p:nvSpPr>
        <p:spPr>
          <a:xfrm>
            <a:off x="323850" y="1341120"/>
            <a:ext cx="8229600" cy="582613"/>
          </a:xfrm>
        </p:spPr>
        <p:txBody>
          <a:bodyPr vert="horz" wrap="square" lIns="0" tIns="0" rIns="0" bIns="0" anchor="ctr" anchorCtr="0"/>
          <a:lstStyle/>
          <a:p>
            <a:r>
              <a:rPr lang="en-US" altLang="ru-RU" dirty="0"/>
              <a:t>Let’s watch</a:t>
            </a:r>
            <a:r>
              <a:rPr lang="ru-RU" altLang="ru-RU" dirty="0"/>
              <a:t> </a:t>
            </a:r>
            <a:r>
              <a:rPr lang="en-US" altLang="ru-RU" dirty="0"/>
              <a:t>the video</a:t>
            </a:r>
            <a:br>
              <a:rPr lang="en-US" altLang="ru-RU" dirty="0"/>
            </a:br>
            <a:r>
              <a:rPr lang="en-US" altLang="ru-RU" i="1" dirty="0">
                <a:solidFill>
                  <a:srgbClr val="0070C0"/>
                </a:solidFill>
              </a:rPr>
              <a:t>https://youtu.be/Wy65TkCadfU </a:t>
            </a:r>
            <a:endParaRPr lang="en-US" altLang="ru-RU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Замещающее содержимое 3"/>
          <p:cNvGraphicFramePr/>
          <p:nvPr>
            <p:ph idx="1"/>
          </p:nvPr>
        </p:nvGraphicFramePr>
        <p:xfrm>
          <a:off x="2326958" y="2316798"/>
          <a:ext cx="4490085" cy="2668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4486275" imgH="2667000" progId="Paint.Picture">
                  <p:embed/>
                </p:oleObj>
              </mc:Choice>
              <mc:Fallback>
                <p:oleObj name="" r:id="rId1" imgW="4486275" imgH="2667000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326958" y="2316798"/>
                        <a:ext cx="4490085" cy="26689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2286000"/>
            <a:ext cx="8228013" cy="1143000"/>
          </a:xfrm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44958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Now it’s your turn </a:t>
            </a:r>
            <a:b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to recite the limericks. </a:t>
            </a:r>
            <a:b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Don’t forget to translate!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anchor="ctr" anchorCtr="0"/>
          <a:lstStyle/>
          <a:p>
            <a:pPr eaLnBrk="1"/>
            <a:endParaRPr lang="ru-RU" altLang="ru-RU" dirty="0"/>
          </a:p>
        </p:txBody>
      </p:sp>
      <p:pic>
        <p:nvPicPr>
          <p:cNvPr id="14340" name="Picture 4" descr="flute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chemeClr val="tx2">
                <a:tint val="45000"/>
                <a:satMod val="400000"/>
              </a:schemeClr>
            </a:duotone>
            <a:lum contrast="18000"/>
          </a:blip>
          <a:srcRect b="35793"/>
          <a:stretch>
            <a:fillRect/>
          </a:stretch>
        </p:blipFill>
        <p:spPr bwMode="auto">
          <a:xfrm>
            <a:off x="1691680" y="273049"/>
            <a:ext cx="5184948" cy="389625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2988" y="4357688"/>
          <a:ext cx="6767512" cy="2133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67512"/>
              </a:tblGrid>
              <a:tr h="16377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There was an Old Man with a flute,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A sarpint ran into his boot;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But he played day and night,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Till the sarpint took flight,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And avoided that man with a flute.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  <a:ea typeface="DejaVu Sans"/>
                        <a:cs typeface="DejaVu Sans"/>
                      </a:endParaRPr>
                    </a:p>
                  </a:txBody>
                  <a:tcPr marL="114303" marR="114303" marT="0" marB="0"/>
                </a:tc>
              </a:tr>
            </a:tbl>
          </a:graphicData>
        </a:graphic>
      </p:graphicFrame>
      <p:sp>
        <p:nvSpPr>
          <p:cNvPr id="9226" name="Прямоугольник 1"/>
          <p:cNvSpPr/>
          <p:nvPr/>
        </p:nvSpPr>
        <p:spPr>
          <a:xfrm>
            <a:off x="457200" y="273050"/>
            <a:ext cx="1235075" cy="1716088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hangingPunct="0">
              <a:lnSpc>
                <a:spcPct val="93000"/>
              </a:lnSpc>
              <a:buClrTx/>
              <a:buFont typeface="Times New Roman" panose="02020603050405020304" pitchFamily="18" charset="0"/>
            </a:pPr>
            <a:r>
              <a:rPr lang="ru-RU" altLang="ru-RU" sz="5400" dirty="0">
                <a:latin typeface="Arial" panose="020B0604020202020204" pitchFamily="34" charset="0"/>
              </a:rPr>
              <a:t>1</a:t>
            </a:r>
            <a:endParaRPr lang="ru-RU" altLang="ru-RU" sz="5400" dirty="0"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12160" y="2738938"/>
            <a:ext cx="3029881" cy="126612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dorking"/>
          <p:cNvPicPr>
            <a:picLocks noChangeAspect="1"/>
          </p:cNvPicPr>
          <p:nvPr/>
        </p:nvPicPr>
        <p:blipFill>
          <a:blip r:embed="rId1">
            <a:lum bright="-12000" contrast="35999"/>
          </a:blip>
          <a:srcRect l="17007" t="8643" r="17007" b="27655"/>
          <a:stretch>
            <a:fillRect/>
          </a:stretch>
        </p:blipFill>
        <p:spPr>
          <a:xfrm>
            <a:off x="941388" y="273050"/>
            <a:ext cx="6799262" cy="43053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08175" y="4767263"/>
          <a:ext cx="5472113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72113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 Young Lady of Dorking,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bought a large bonnet for walking;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 its </a:t>
                      </a:r>
                      <a:r>
                        <a:rPr lang="en-US" sz="2400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colour</a:t>
                      </a: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size,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 bedazzled her eyes,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 she very soon went back to Dorking.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90" marR="114290" marT="0" marB="0"/>
                </a:tc>
              </a:tr>
            </a:tbl>
          </a:graphicData>
        </a:graphic>
      </p:graphicFrame>
      <p:sp>
        <p:nvSpPr>
          <p:cNvPr id="10249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1019175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2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507990" y="1917065"/>
          <a:ext cx="3267075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2" imgW="3267075" imgH="1257300" progId="Paint.Picture">
                  <p:embed/>
                </p:oleObj>
              </mc:Choice>
              <mc:Fallback>
                <p:oleObj name="" r:id="rId2" imgW="3267075" imgH="1257300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07990" y="1917065"/>
                        <a:ext cx="3267075" cy="125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anchor="ctr" anchorCtr="0"/>
          <a:lstStyle/>
          <a:p>
            <a:pPr eaLnBrk="1"/>
            <a:endParaRPr lang="ru-RU" altLang="ru-RU" dirty="0"/>
          </a:p>
        </p:txBody>
      </p:sp>
      <p:pic>
        <p:nvPicPr>
          <p:cNvPr id="11267" name="Picture 4" descr="eyes"/>
          <p:cNvPicPr>
            <a:picLocks noChangeAspect="1"/>
          </p:cNvPicPr>
          <p:nvPr/>
        </p:nvPicPr>
        <p:blipFill>
          <a:blip r:embed="rId1">
            <a:lum contrast="17999"/>
          </a:blip>
          <a:srcRect l="5669" r="5669" b="19012"/>
          <a:stretch>
            <a:fillRect/>
          </a:stretch>
        </p:blipFill>
        <p:spPr>
          <a:xfrm>
            <a:off x="900113" y="298450"/>
            <a:ext cx="6624637" cy="3970338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38300" y="4457700"/>
          <a:ext cx="5148263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8263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 Young Lady whose eyes,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Were unique as to </a:t>
                      </a:r>
                      <a:r>
                        <a:rPr lang="en-US" sz="2400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colour</a:t>
                      </a: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size;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When she opened them wide,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People all turned aside,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started away in surprise.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306" marR="114306" marT="0" marB="0"/>
                </a:tc>
              </a:tr>
            </a:tbl>
          </a:graphicData>
        </a:graphic>
      </p:graphicFrame>
      <p:sp>
        <p:nvSpPr>
          <p:cNvPr id="11274" name="Прямоугольник 5"/>
          <p:cNvSpPr/>
          <p:nvPr/>
        </p:nvSpPr>
        <p:spPr>
          <a:xfrm>
            <a:off x="500063" y="631825"/>
            <a:ext cx="1138237" cy="114300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hangingPunct="0">
              <a:lnSpc>
                <a:spcPct val="93000"/>
              </a:lnSpc>
              <a:buClrTx/>
              <a:buFont typeface="Times New Roman" panose="02020603050405020304" pitchFamily="18" charset="0"/>
            </a:pPr>
            <a:r>
              <a:rPr lang="ru-RU" altLang="ru-RU" sz="5400" dirty="0">
                <a:latin typeface="Arial" panose="020B0604020202020204" pitchFamily="34" charset="0"/>
              </a:rPr>
              <a:t>3</a:t>
            </a:r>
            <a:endParaRPr lang="ru-RU" altLang="ru-RU" sz="5400" dirty="0">
              <a:latin typeface="Arial" panose="020B0604020202020204" pitchFamily="34" charset="0"/>
            </a:endParaRPr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868035" y="182245"/>
          <a:ext cx="3152775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3152775" imgH="1323975" progId="Paint.Picture">
                  <p:embed/>
                </p:oleObj>
              </mc:Choice>
              <mc:Fallback>
                <p:oleObj name="" r:id="rId2" imgW="3152775" imgH="1323975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868035" y="182245"/>
                        <a:ext cx="3152775" cy="132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habbit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0938" y="433388"/>
            <a:ext cx="6445250" cy="39020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36738" y="9996488"/>
          <a:ext cx="5903912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03912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Person whose habits,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Induced him to feed upon rabbits;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When he'd eaten eighteen,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 turned perfectly green,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Upon which he relinquished those habits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86" marR="114286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90688" y="4524375"/>
          <a:ext cx="5761037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1037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Person whose habits,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Induced him to feed upon rabbits;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When he'd eaten eighteen,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 turned perfectly green,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Upon which he relinquished those habits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308" marR="114308" marT="0" marB="0"/>
                </a:tc>
              </a:tr>
            </a:tbl>
          </a:graphicData>
        </a:graphic>
      </p:graphicFrame>
      <p:sp>
        <p:nvSpPr>
          <p:cNvPr id="12303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693738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4</a:t>
            </a:r>
            <a:endParaRPr lang="ru-RU" altLang="ru-RU" sz="5400" dirty="0"/>
          </a:p>
        </p:txBody>
      </p:sp>
      <p:graphicFrame>
        <p:nvGraphicFramePr>
          <p:cNvPr id="4" name="Замещающее 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6012180" y="3088005"/>
          <a:ext cx="308610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" r:id="rId2" imgW="3086100" imgH="1247775" progId="Paint.Picture">
                  <p:embed/>
                </p:oleObj>
              </mc:Choice>
              <mc:Fallback>
                <p:oleObj name="" r:id="rId2" imgW="3086100" imgH="124777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12180" y="3088005"/>
                        <a:ext cx="3086100" cy="1247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3040</Words>
  <Application>WPS Presentation</Application>
  <PresentationFormat>Экран (4:3)</PresentationFormat>
  <Paragraphs>167</Paragraphs>
  <Slides>30</Slides>
  <Notes>3</Notes>
  <HiddenSlides>0</HiddenSlides>
  <MMClips>1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30</vt:i4>
      </vt:variant>
    </vt:vector>
  </HeadingPairs>
  <TitlesOfParts>
    <vt:vector size="55" baseType="lpstr">
      <vt:lpstr>Arial</vt:lpstr>
      <vt:lpstr>SimSun</vt:lpstr>
      <vt:lpstr>Wingdings</vt:lpstr>
      <vt:lpstr>Times New Roman</vt:lpstr>
      <vt:lpstr>Arabic Typesetting</vt:lpstr>
      <vt:lpstr>Bookman Old Style</vt:lpstr>
      <vt:lpstr>DejaVu Sans</vt:lpstr>
      <vt:lpstr>Calibri</vt:lpstr>
      <vt:lpstr>Microsoft YaHei</vt:lpstr>
      <vt:lpstr>Arial Unicode MS</vt:lpstr>
      <vt:lpstr>Green Color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Let’s watch the video </vt:lpstr>
      <vt:lpstr>Let’s watch the video </vt:lpstr>
      <vt:lpstr>Now it’s your turn  to recite the limericks.  Don’t forget to translate!</vt:lpstr>
      <vt:lpstr>PowerPoint 演示文稿</vt:lpstr>
      <vt:lpstr>2</vt:lpstr>
      <vt:lpstr>PowerPoint 演示文稿</vt:lpstr>
      <vt:lpstr>4</vt:lpstr>
      <vt:lpstr>5</vt:lpstr>
      <vt:lpstr>6</vt:lpstr>
      <vt:lpstr>7</vt:lpstr>
      <vt:lpstr>8</vt:lpstr>
      <vt:lpstr>Now it’s your turn to work!  You should:</vt:lpstr>
      <vt:lpstr>PowerPoint 演示文稿</vt:lpstr>
      <vt:lpstr>PowerPoint 演示文稿</vt:lpstr>
      <vt:lpstr>picture 1</vt:lpstr>
      <vt:lpstr>PowerPoint 演示文稿</vt:lpstr>
      <vt:lpstr>picture 2</vt:lpstr>
      <vt:lpstr>PowerPoint 演示文稿</vt:lpstr>
      <vt:lpstr>picture 3</vt:lpstr>
      <vt:lpstr>PowerPoint 演示文稿</vt:lpstr>
      <vt:lpstr>picture 4</vt:lpstr>
      <vt:lpstr>PowerPoint 演示文稿</vt:lpstr>
      <vt:lpstr>picture 5</vt:lpstr>
      <vt:lpstr>PowerPoint 演示文稿</vt:lpstr>
      <vt:lpstr>picture 6</vt:lpstr>
      <vt:lpstr>PowerPoint 演示文稿</vt:lpstr>
      <vt:lpstr>Imagine you are poets:  try to write your own limerick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 Яковлева</cp:lastModifiedBy>
  <cp:revision>53</cp:revision>
  <dcterms:created xsi:type="dcterms:W3CDTF">2022-03-04T16:47:00Z</dcterms:created>
  <dcterms:modified xsi:type="dcterms:W3CDTF">2023-06-01T10:20:09Z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C2A94C198855422498AF22C0D6B1407C</vt:lpwstr>
  </property>
  <property fmtid="{D5CDD505-2E9C-101B-9397-08002B2CF9AE}" pid="3" name="KSOProductBuildVer">
    <vt:lpwstr>1049-11.2.0.11537</vt:lpwstr>
  </property>
</Properties>
</file>