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9" r:id="rId1"/>
  </p:sldMasterIdLst>
  <p:notesMasterIdLst>
    <p:notesMasterId r:id="rId20"/>
  </p:notesMasterIdLst>
  <p:sldIdLst>
    <p:sldId id="256" r:id="rId2"/>
    <p:sldId id="283" r:id="rId3"/>
    <p:sldId id="287" r:id="rId4"/>
    <p:sldId id="263" r:id="rId5"/>
    <p:sldId id="296" r:id="rId6"/>
    <p:sldId id="297" r:id="rId7"/>
    <p:sldId id="307" r:id="rId8"/>
    <p:sldId id="308" r:id="rId9"/>
    <p:sldId id="309" r:id="rId10"/>
    <p:sldId id="310" r:id="rId11"/>
    <p:sldId id="311" r:id="rId12"/>
    <p:sldId id="312" r:id="rId13"/>
    <p:sldId id="313" r:id="rId14"/>
    <p:sldId id="273" r:id="rId15"/>
    <p:sldId id="301" r:id="rId16"/>
    <p:sldId id="304" r:id="rId17"/>
    <p:sldId id="305" r:id="rId18"/>
    <p:sldId id="30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  <a:srgbClr val="680000"/>
    <a:srgbClr val="49247A"/>
    <a:srgbClr val="9900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9443F95-10D3-4E28-9801-28536BC2C652}" type="datetimeFigureOut">
              <a:rPr lang="ru-RU"/>
              <a:pPr>
                <a:defRPr/>
              </a:pPr>
              <a:t>01.06.2023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06EB28C-2650-4F8E-A57A-B9002054F90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B28C-2650-4F8E-A57A-B9002054F904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B28C-2650-4F8E-A57A-B9002054F904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B28C-2650-4F8E-A57A-B9002054F904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B28C-2650-4F8E-A57A-B9002054F904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B28C-2650-4F8E-A57A-B9002054F904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B28C-2650-4F8E-A57A-B9002054F904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B28C-2650-4F8E-A57A-B9002054F904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B28C-2650-4F8E-A57A-B9002054F904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B28C-2650-4F8E-A57A-B9002054F904}" type="slidenum">
              <a:rPr lang="ru-RU" smtClean="0"/>
              <a:pPr>
                <a:defRPr/>
              </a:pPr>
              <a:t>17</a:t>
            </a:fld>
            <a:endParaRPr lang="ru-RU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B28C-2650-4F8E-A57A-B9002054F904}" type="slidenum">
              <a:rPr lang="ru-RU" smtClean="0"/>
              <a:pPr>
                <a:defRPr/>
              </a:pPr>
              <a:t>18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B28C-2650-4F8E-A57A-B9002054F904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281575-9A2D-4DD8-8C9E-EB322607F88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B28C-2650-4F8E-A57A-B9002054F904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B28C-2650-4F8E-A57A-B9002054F904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B28C-2650-4F8E-A57A-B9002054F904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B28C-2650-4F8E-A57A-B9002054F904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B28C-2650-4F8E-A57A-B9002054F904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06EB28C-2650-4F8E-A57A-B9002054F904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AB984F-61A2-4FB6-9DAD-C80621FECD55}" type="datetimeFigureOut">
              <a:rPr lang="ru-RU" smtClean="0"/>
              <a:pPr>
                <a:defRPr/>
              </a:pPr>
              <a:t>01.06.2023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74B6716F-537F-4ADB-9031-DA75B0F61A0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0488E3-67B3-4CE3-9DD5-269D4836E900}" type="datetime1">
              <a:rPr lang="ru-RU" smtClean="0"/>
              <a:pPr>
                <a:defRPr/>
              </a:pPr>
              <a:t>01.06.2023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279652-62FB-48F5-8F99-0ECF7905FBB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461717-F157-420B-A492-3B4401790BE0}" type="datetime1">
              <a:rPr lang="ru-RU" smtClean="0"/>
              <a:pPr>
                <a:defRPr/>
              </a:pPr>
              <a:t>01.06.2023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5FE6A5-4ED9-42FA-8471-9E609543115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4C246B4-2907-4C97-87AE-83FE38D64FF4}" type="datetime1">
              <a:rPr lang="ru-RU" smtClean="0"/>
              <a:pPr>
                <a:defRPr/>
              </a:pPr>
              <a:t>01.06.2023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404646A5-6F73-4F06-A942-B015BEDBDE0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DF778E-741A-4736-A39A-272BFEEF11C3}" type="datetime1">
              <a:rPr lang="ru-RU" smtClean="0"/>
              <a:pPr>
                <a:defRPr/>
              </a:pPr>
              <a:t>01.06.2023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F1F61B-423B-4B3D-A045-10F9D4574DD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FB0F47-9231-49DF-AA63-C02D6688C0BA}" type="datetime1">
              <a:rPr lang="ru-RU" smtClean="0"/>
              <a:pPr>
                <a:defRPr/>
              </a:pPr>
              <a:t>01.06.2023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B55A71-912D-4768-AD7E-AD95E68460B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5C272E-DE6D-45B4-B90A-26EB9B540EE7}" type="datetime1">
              <a:rPr lang="ru-RU" smtClean="0"/>
              <a:pPr>
                <a:defRPr/>
              </a:pPr>
              <a:t>01.06.2023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6E52A2A8-BF5D-4FAC-BE72-98287401A50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EA94F2-0B8F-476B-BE12-BB9A919BDB57}" type="datetime1">
              <a:rPr lang="ru-RU" smtClean="0"/>
              <a:pPr>
                <a:defRPr/>
              </a:pPr>
              <a:t>01.06.2023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CAB7FB-4C1B-4644-992D-9A1DB803A06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CD0B5-68A4-42CA-8F39-C2798DB8045A}" type="datetime1">
              <a:rPr lang="ru-RU" smtClean="0"/>
              <a:pPr>
                <a:defRPr/>
              </a:pPr>
              <a:t>01.06.2023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AFC3FB-9324-4DEF-804E-C979AB5A90F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2A17B5-87F0-41FB-B2E1-4307DD1A77B2}" type="datetime1">
              <a:rPr lang="ru-RU" smtClean="0"/>
              <a:pPr>
                <a:defRPr/>
              </a:pPr>
              <a:t>01.06.2023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E0D561-66ED-4D77-A1DB-485CED52EA7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777569B-BE51-43DD-851A-325DB9915BD7}" type="datetime1">
              <a:rPr lang="ru-RU" smtClean="0"/>
              <a:pPr>
                <a:defRPr/>
              </a:pPr>
              <a:t>01.06.2023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EC01C8-133B-4366-B186-9DCE46DF9687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3C86FFB-D552-40C6-956B-A6C7151121B1}" type="datetime1">
              <a:rPr lang="ru-RU" smtClean="0"/>
              <a:pPr>
                <a:defRPr/>
              </a:pPr>
              <a:t>01.06.2023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8D9A8E0-E738-4EF5-ACD0-4DAFD8FD81F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21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s.by/get_img?ImageId=4743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39552" y="3501008"/>
            <a:ext cx="8134672" cy="2448272"/>
          </a:xfrm>
        </p:spPr>
        <p:txBody>
          <a:bodyPr>
            <a:normAutofit/>
          </a:bodyPr>
          <a:lstStyle/>
          <a:p>
            <a:pPr algn="ctr" eaLnBrk="1" hangingPunct="1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СОЦИАЛИЗАЦИЯ ДОШКОЛЬНИКОВ ПОСРЕДСТВОМ  РАЗВИТИЯ ПОТРЕБНОСТНО-МОТИВАЦИОННОЙ СФЕРЫ</a:t>
            </a:r>
          </a:p>
          <a:p>
            <a:pPr eaLnBrk="1" hangingPunct="1">
              <a:buFont typeface="Wingdings 2" pitchFamily="18" charset="2"/>
              <a:buNone/>
            </a:pPr>
            <a:endParaRPr lang="ru-RU" sz="3600" b="1" dirty="0" smtClean="0"/>
          </a:p>
        </p:txBody>
      </p:sp>
      <p:pic>
        <p:nvPicPr>
          <p:cNvPr id="122890" name="Picture 10" descr="http://im0-tub-ru.yandex.net/i?id=203696049-2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764704"/>
            <a:ext cx="1800200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912" y="260648"/>
            <a:ext cx="8812088" cy="838200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Ребенок входит в мир социальных отношений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6"/>
            <a:ext cx="8686800" cy="489654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социального воспитания и развития детей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Способствовать установлению добрых отношений между детьми, помогать дошкольникам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лучше узнать друг друга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налаживать контакты, основываясь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на общих интересах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действиям с предпочитаемыми игрушками, предметами и возникающей взаимной симпатии.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доброжелательное отношение детей к близким людям - </a:t>
            </a:r>
            <a:r>
              <a:rPr lang="ru-RU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любовь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 родителям, привязанность и </a:t>
            </a:r>
            <a:r>
              <a:rPr lang="ru-RU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доверие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 воспитателю.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680000"/>
                </a:solidFill>
                <a:latin typeface="Times New Roman" pitchFamily="18" charset="0"/>
                <a:cs typeface="Times New Roman" pitchFamily="18" charset="0"/>
              </a:rPr>
              <a:t>Пробуждать </a:t>
            </a:r>
            <a:r>
              <a:rPr lang="ru-RU" sz="2400" u="sng" dirty="0" smtClean="0">
                <a:solidFill>
                  <a:srgbClr val="680000"/>
                </a:solidFill>
                <a:latin typeface="Times New Roman" pitchFamily="18" charset="0"/>
                <a:cs typeface="Times New Roman" pitchFamily="18" charset="0"/>
              </a:rPr>
              <a:t>эмоциональную отзывчивость </a:t>
            </a:r>
            <a:r>
              <a:rPr lang="ru-RU" sz="2400" dirty="0" smtClean="0">
                <a:solidFill>
                  <a:srgbClr val="680000"/>
                </a:solidFill>
                <a:latin typeface="Times New Roman" pitchFamily="18" charset="0"/>
                <a:cs typeface="Times New Roman" pitchFamily="18" charset="0"/>
              </a:rPr>
              <a:t>детей на состояние близких людей, сверстников, а также героев сказок, животных.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400" u="sng" dirty="0" smtClean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rPr>
              <a:t>умение передавать эмоциональные состояния </a:t>
            </a:r>
            <a:r>
              <a:rPr lang="ru-RU" sz="2400" dirty="0" smtClean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rPr>
              <a:t>в имитационно-образных играх, сопереживать настроению сверстников в общих делах, играх, совместных праздниках.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20688"/>
            <a:ext cx="8686800" cy="5760640"/>
          </a:xfrm>
        </p:spPr>
        <p:txBody>
          <a:bodyPr>
            <a:normAutofit fontScale="92500" lnSpcReduction="10000"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Помогать детям в освоении </a:t>
            </a:r>
            <a:r>
              <a:rPr lang="ru-RU" sz="2600" u="sng" dirty="0" smtClean="0">
                <a:latin typeface="Times New Roman" pitchFamily="18" charset="0"/>
                <a:cs typeface="Times New Roman" pitchFamily="18" charset="0"/>
              </a:rPr>
              <a:t>способов взаимодействия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со сверстниками в игре, в повседневном общении и бытовой деятельности (спокойно играть рядом, обмениваться игрушками, объединяться в парной игре, вместе рассматривать картинки, наблюдать за домашними животными и прочее).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Постепенно приучать детей к выполнению </a:t>
            </a:r>
            <a:r>
              <a:rPr lang="ru-RU" sz="26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элементарных правил культуры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поведения в детском саду.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6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представления детей о людях </a:t>
            </a:r>
            <a:r>
              <a:rPr lang="ru-RU" sz="2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(взрослых и сверстниках), об особенностях их внешнего вида, об отдельных, ярко выраженных эмоциональных состояниях, о делах и добрых поступках людей, о семье и родственных отношениях.</a:t>
            </a:r>
          </a:p>
          <a:p>
            <a:pPr lvl="0">
              <a:buFont typeface="Wingdings" pitchFamily="2" charset="2"/>
              <a:buChar char="Ø"/>
            </a:pPr>
            <a:r>
              <a:rPr lang="ru-RU" sz="2600" dirty="0" smtClean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rPr>
              <a:t>Расширять представления детей о детском саде и его ближайшем окружении.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Основными    методами   социализации   выступают</a:t>
            </a:r>
            <a:br>
              <a:rPr lang="ru-RU" sz="1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(ранний и младший возраст):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686800" cy="4525963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организация жизненных и игровых развивающих ситуаций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q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инсценировки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игрушками, демонстрирующие детям образцы правильного поведения и взаимоотношений в детском саду и в семье; </a:t>
            </a:r>
          </a:p>
          <a:p>
            <a:pPr lvl="0">
              <a:buFont typeface="Wingdings" pitchFamily="2" charset="2"/>
              <a:buChar char="q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общение и 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совместная деятельность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 с воспитателем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 средство установления доверия, обогащения социальных представлений и опыта взаимодействия;</a:t>
            </a:r>
          </a:p>
          <a:p>
            <a:pPr lvl="0">
              <a:buFont typeface="Wingdings" pitchFamily="2" charset="2"/>
              <a:buChar char="q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 действиями и отношениями взрослых в детском саду (повар, няня, врач, дворник, воспитатель); </a:t>
            </a:r>
          </a:p>
          <a:p>
            <a:pPr lvl="0">
              <a:buFont typeface="Wingdings" pitchFamily="2" charset="2"/>
              <a:buChar char="q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образные игры-имитации, хороводные, театрализованные игры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для развития эмоциональной отзывчивости и радости общения со сверстниками;</a:t>
            </a:r>
          </a:p>
          <a:p>
            <a:pPr lvl="0">
              <a:buFont typeface="Wingdings" pitchFamily="2" charset="2"/>
              <a:buChar char="q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чтение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стихов,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сказок на темы доброты, любви к родителям, заботы о животных и прочее; </a:t>
            </a:r>
          </a:p>
          <a:p>
            <a:pPr lvl="0">
              <a:buFont typeface="Wingdings" pitchFamily="2" charset="2"/>
              <a:buChar char="q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рассматривание сюжетных картинок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иллюстраций в целях обогащения социальных представлений о людях (взрослых и детях), ориентировки в ближайшем окружении (в группе ДОУ и в семье); </a:t>
            </a:r>
          </a:p>
          <a:p>
            <a:pPr lvl="0">
              <a:buFont typeface="Wingdings" pitchFamily="2" charset="2"/>
              <a:buChar char="q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сюжетные игры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объединяющие детей общим сюжетом, игровыми действиями, радостью отражения ролей взрослых (врач, продавец, парикмахер, моряк).</a:t>
            </a:r>
          </a:p>
          <a:p>
            <a:pPr>
              <a:buFont typeface="Wingdings" pitchFamily="2" charset="2"/>
              <a:buChar char="q"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Основными    методами   социализации   выступают</a:t>
            </a:r>
            <a:b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(средний и старший возраст): </a:t>
            </a:r>
            <a:b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686800" cy="4525963"/>
          </a:xfrm>
        </p:spPr>
        <p:txBody>
          <a:bodyPr>
            <a:no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организация развивающих проблемно-практических и проблемно-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игровых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ситуаций,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связанных с решением социально и нравственно значимых вопросов.</a:t>
            </a:r>
          </a:p>
          <a:p>
            <a:pPr lvl="0">
              <a:buFont typeface="Wingdings" pitchFamily="2" charset="2"/>
              <a:buChar char="q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Личностное и познавательное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общение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воспитателя с детьми на социально-нравственные темы.</a:t>
            </a:r>
          </a:p>
          <a:p>
            <a:pPr lvl="0">
              <a:buFont typeface="Wingdings" pitchFamily="2" charset="2"/>
              <a:buChar char="q"/>
            </a:pPr>
            <a:r>
              <a:rPr lang="ru-RU" sz="1800" b="1" i="1" u="sng" dirty="0" smtClean="0">
                <a:latin typeface="Times New Roman" pitchFamily="18" charset="0"/>
                <a:cs typeface="Times New Roman" pitchFamily="18" charset="0"/>
              </a:rPr>
              <a:t>сотрудничество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детей в совместной деятельности гуманистической и социальной направленности (помощь, забота, оформление группы, уход за цветами и прочее).</a:t>
            </a:r>
          </a:p>
          <a:p>
            <a:pPr lvl="0">
              <a:buFont typeface="Wingdings" pitchFamily="2" charset="2"/>
              <a:buChar char="q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совместные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сюжетно-ролевые и театрализованные игры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, игры на школьные темы,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сюжетно-дидактические игры и игры с правилами социального содержания.</a:t>
            </a:r>
          </a:p>
          <a:p>
            <a:pPr lvl="0">
              <a:buFont typeface="Wingdings" pitchFamily="2" charset="2"/>
              <a:buChar char="q"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этические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беседы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 культуре поведения, нравственных качествах и поступках, жизни людей, городе, родной стране, мире.</a:t>
            </a:r>
          </a:p>
          <a:p>
            <a:pPr lvl="0">
              <a:buFont typeface="Wingdings" pitchFamily="2" charset="2"/>
              <a:buChar char="q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экскурсии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 городу, наблюдение за деятельностью людей и обще­ственными событиями.</a:t>
            </a:r>
          </a:p>
          <a:p>
            <a:pPr lvl="0">
              <a:buFont typeface="Wingdings" pitchFamily="2" charset="2"/>
              <a:buChar char="q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игры-путешествия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 родной стране, городу.</a:t>
            </a:r>
          </a:p>
          <a:p>
            <a:pPr lvl="0">
              <a:buFont typeface="Wingdings" pitchFamily="2" charset="2"/>
              <a:buChar char="q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чтение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художественной литературы,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рассматривание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картин, иллюстраций, видеоматериалов,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рисование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 социальные темы (семья, город, труд людей).</a:t>
            </a:r>
          </a:p>
          <a:p>
            <a:pPr lvl="0">
              <a:buFont typeface="Wingdings" pitchFamily="2" charset="2"/>
              <a:buChar char="q"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знакомство с элементами национальной культуры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народов России: национальная одежда, особенности внешности, национальные сказки, музыка, танцы, игрушки, народные промыслы.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Char char="q"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908720"/>
            <a:ext cx="8201472" cy="561662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tabLst>
                <a:tab pos="3862388" algn="l"/>
              </a:tabLst>
              <a:defRPr/>
            </a:pPr>
            <a:r>
              <a:rPr lang="ru-RU" sz="2000" i="1" dirty="0" smtClean="0">
                <a:solidFill>
                  <a:srgbClr val="C00000"/>
                </a:solidFill>
              </a:rPr>
              <a:t/>
            </a:r>
            <a:br>
              <a:rPr lang="ru-RU" sz="2000" i="1" dirty="0" smtClean="0">
                <a:solidFill>
                  <a:srgbClr val="C00000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9" name="TextBox 2"/>
          <p:cNvSpPr txBox="1">
            <a:spLocks noChangeArrowheads="1"/>
          </p:cNvSpPr>
          <p:nvPr/>
        </p:nvSpPr>
        <p:spPr bwMode="auto">
          <a:xfrm>
            <a:off x="0" y="0"/>
            <a:ext cx="9144000" cy="720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Целевые ориентиры образования на этапе завершения </a:t>
            </a:r>
          </a:p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дошкольного образования</a:t>
            </a:r>
          </a:p>
          <a:p>
            <a:pPr algn="ctr"/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Социальный портрет дошкольника (выпускника)</a:t>
            </a:r>
          </a:p>
          <a:p>
            <a:pPr algn="ctr"/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dirty="0" smtClean="0"/>
              <a:t>овладевает основными культурными способами деятельности, проявляет инициативу и самостоятельность в разных видах деятельности и общении;</a:t>
            </a:r>
          </a:p>
          <a:p>
            <a:pPr marL="342900" indent="-342900" algn="just">
              <a:buAutoNum type="arabicPeriod"/>
            </a:pPr>
            <a:endParaRPr lang="ru-RU" dirty="0" smtClean="0"/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обладает положительным отношением к миру, к разным видам труда, другим людям и самому себе, обладает чувством собственного достоинства; способен договариваться, учитывать интересы и чувства других, сопереживать неудачам и сорадоваться успехам других, адекватно проявляет свои чувства, в том числе чувство веры в себя, старается разрешать конфликты;</a:t>
            </a:r>
          </a:p>
          <a:p>
            <a:pPr marL="342900" indent="-342900" algn="just">
              <a:buAutoNum type="arabicPeriod"/>
            </a:pP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 algn="just">
              <a:buFontTx/>
              <a:buAutoNum type="arabicPeriod"/>
            </a:pPr>
            <a:r>
              <a:rPr lang="ru-RU" dirty="0" smtClean="0"/>
              <a:t>ребёнок обладает развитым воображением, которое реализуется в разных видах деятельности, различает условную и реальную ситуации, умеет подчиняться разным правилам и социальным нормам; </a:t>
            </a:r>
          </a:p>
          <a:p>
            <a:pPr marL="342900" indent="-342900" algn="just">
              <a:buAutoNum type="arabicPeriod"/>
            </a:pP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 algn="just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хорошо владеет устной речью, может выражать свои мысли и желания,  использовать речь для выражения своих мыслей, чувств и желаний, построения речевого высказывания в ситуации общения, может выделять звуки в словах, у ребёнка складываются предпосылки грамотности;</a:t>
            </a:r>
          </a:p>
          <a:p>
            <a:pPr marL="342900" indent="-342900" algn="just">
              <a:buAutoNum type="arabicPeriod"/>
            </a:pPr>
            <a:endParaRPr lang="ru-RU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16832"/>
            <a:ext cx="8686800" cy="230425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развита крупная и мелкая моторика; он подвижен, вынослив, владеет основными движениями, может контролировать свои движения и управлять ими;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6.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rPr>
              <a:t>способен к волевым усилиям, может следовать социальным нормам поведения и правилам, может соблюдать  правила безопасного поведения и личной гигиены;</a:t>
            </a:r>
            <a:br>
              <a:rPr lang="ru-RU" sz="2000" dirty="0" smtClean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000" dirty="0" smtClean="0">
                <a:solidFill>
                  <a:srgbClr val="49247A"/>
                </a:solidFill>
                <a:latin typeface="Times New Roman" pitchFamily="18" charset="0"/>
                <a:cs typeface="Times New Roman" pitchFamily="18" charset="0"/>
              </a:rPr>
              <a:t>проявляет любознательность, интересуется причинно-следственными связями, пытается самостоятельно придумывать объяснения явлениям природы и поступкам людей; склонен наблюдать, экспериментировать. Обладает начальными знаниями о себе, о природном и социальном мире, в котором он живёт; знаком с произведениями детской литературы, обладает элементарными представлениями из области живой природы, естествознания, математики, истории и т.п.; ребёнок способен к принятию собственных решений, опираясь на свои знания и умения в различных видах деятельности.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rgbClr val="007635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686800" cy="105422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– ведущая деятельность дошкольников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49247A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49247A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49247A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dirty="0">
              <a:solidFill>
                <a:srgbClr val="49247A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686800" cy="504319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u="sng" dirty="0" smtClean="0"/>
              <a:t>Цель: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Помочь детям войти в социальный мир, способствовать формированию социальной уверенности у детей дошкольного возраста.</a:t>
            </a:r>
          </a:p>
          <a:p>
            <a:pPr>
              <a:buNone/>
            </a:pPr>
            <a:r>
              <a:rPr lang="ru-RU" sz="2000" b="1" u="sng" dirty="0" smtClean="0"/>
              <a:t>Задачи: 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1.Воспитывать положительное отношение ребёнка к себе, другим людям, окружающему миру.</a:t>
            </a:r>
          </a:p>
          <a:p>
            <a:pPr>
              <a:buNone/>
            </a:pPr>
            <a:r>
              <a:rPr lang="ru-RU" sz="2000" dirty="0" smtClean="0"/>
              <a:t>2.Развивать у детей социальные навыки: освоение различных способов разрешения спорных ситуаций; умение договариваться; соблюдать очерёдность; устанавливать новые контакты.</a:t>
            </a:r>
          </a:p>
          <a:p>
            <a:pPr>
              <a:buNone/>
            </a:pPr>
            <a:r>
              <a:rPr lang="ru-RU" sz="2000" dirty="0" smtClean="0"/>
              <a:t>3.Формировать коммуникативность ребёнка – умение распознавать эмоциональные переживания и состояния окружающих, выражение собственных переживаний.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потребностно-мотивационной сферы дошкольника через игры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im8-tub-ru.yandex.net/i?id=150960305-49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764704"/>
            <a:ext cx="1872208" cy="1224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Классификация игр (по цели) :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686800" cy="5328592"/>
          </a:xfrm>
        </p:spPr>
        <p:txBody>
          <a:bodyPr>
            <a:normAutofit fontScale="85000" lnSpcReduction="10000"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Игры успокаивающие (релаксационные).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Игры на доверия.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Для развития произвольности поведения.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Игры знакомства детей друг с другом, создание положительных  эмоций, развитие эмпатии.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Игры для отреагирования агрессивности, снятия напряжения.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/>
              <a:t>Игры на развитие внимания и др. 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Коммуникативная компетентность (компоненты):</a:t>
            </a:r>
          </a:p>
          <a:p>
            <a:pPr algn="ctr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 lvl="0"/>
            <a:r>
              <a:rPr lang="ru-RU" sz="2000" b="1" dirty="0" smtClean="0">
                <a:solidFill>
                  <a:srgbClr val="680000"/>
                </a:solidFill>
                <a:latin typeface="Times New Roman" pitchFamily="18" charset="0"/>
                <a:cs typeface="Times New Roman" pitchFamily="18" charset="0"/>
              </a:rPr>
              <a:t>Эмоциональный (чувства)</a:t>
            </a:r>
            <a:r>
              <a:rPr lang="ru-RU" sz="2000" dirty="0" smtClean="0">
                <a:solidFill>
                  <a:srgbClr val="680000"/>
                </a:solidFill>
                <a:latin typeface="Times New Roman" pitchFamily="18" charset="0"/>
                <a:cs typeface="Times New Roman" pitchFamily="18" charset="0"/>
              </a:rPr>
              <a:t> -  игры, которые можно использовать: «Отражение чувств», «Моё настроение», «Передача чувств», «Цвета эмоций», «Эмоции героев».</a:t>
            </a:r>
          </a:p>
          <a:p>
            <a:pPr lvl="0"/>
            <a:r>
              <a:rPr lang="ru-RU" sz="2000" b="1" dirty="0" smtClean="0">
                <a:solidFill>
                  <a:srgbClr val="680000"/>
                </a:solidFill>
                <a:latin typeface="Times New Roman" pitchFamily="18" charset="0"/>
                <a:cs typeface="Times New Roman" pitchFamily="18" charset="0"/>
              </a:rPr>
              <a:t>Когнитивный (познание другого человека) </a:t>
            </a:r>
            <a:r>
              <a:rPr lang="ru-RU" sz="2000" dirty="0" smtClean="0">
                <a:solidFill>
                  <a:srgbClr val="680000"/>
                </a:solidFill>
                <a:latin typeface="Times New Roman" pitchFamily="18" charset="0"/>
                <a:cs typeface="Times New Roman" pitchFamily="18" charset="0"/>
              </a:rPr>
              <a:t>– игры, которые можно использовать: «Опиши друга», «Собери пиктограмму», «Рисунок друга», «День помощника», «Пять  добрых слов», «Сказка о дружбе» (коллективное сочинение).</a:t>
            </a:r>
          </a:p>
          <a:p>
            <a:pPr lvl="0"/>
            <a:r>
              <a:rPr lang="ru-RU" sz="2000" b="1" dirty="0" smtClean="0">
                <a:solidFill>
                  <a:srgbClr val="680000"/>
                </a:solidFill>
                <a:latin typeface="Times New Roman" pitchFamily="18" charset="0"/>
                <a:cs typeface="Times New Roman" pitchFamily="18" charset="0"/>
              </a:rPr>
              <a:t>Поведенческий (способность к сотрудничеству, совместная деятельность) </a:t>
            </a:r>
            <a:r>
              <a:rPr lang="ru-RU" sz="2000" dirty="0" smtClean="0">
                <a:solidFill>
                  <a:srgbClr val="680000"/>
                </a:solidFill>
                <a:latin typeface="Times New Roman" pitchFamily="18" charset="0"/>
                <a:cs typeface="Times New Roman" pitchFamily="18" charset="0"/>
              </a:rPr>
              <a:t>– игры, которые можно использовать: «Зеркало», «Подарок другу», «Поймай меня», «Скала».</a:t>
            </a:r>
            <a:r>
              <a:rPr lang="ru-RU" sz="2000" dirty="0" smtClean="0"/>
              <a:t> </a:t>
            </a:r>
          </a:p>
          <a:p>
            <a:pPr lvl="0">
              <a:buNone/>
            </a:pPr>
            <a:endParaRPr lang="ru-RU" sz="2000" dirty="0" smtClean="0"/>
          </a:p>
          <a:p>
            <a:pPr lvl="0">
              <a:buNone/>
            </a:pP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Развитие потребностно-мотивационной сферы         игра             социализация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http://im6-tub-ru.yandex.net/i?id=484159387-6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2348880"/>
            <a:ext cx="1905000" cy="1428750"/>
          </a:xfrm>
          <a:prstGeom prst="rect">
            <a:avLst/>
          </a:prstGeom>
          <a:noFill/>
        </p:spPr>
      </p:pic>
      <p:pic>
        <p:nvPicPr>
          <p:cNvPr id="44036" name="Picture 4" descr="http://im6-tub-ru.yandex.net/i?id=259027709-52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88640"/>
            <a:ext cx="1512168" cy="963488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>
            <a:off x="5220072" y="6021288"/>
            <a:ext cx="43204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300192" y="6021288"/>
            <a:ext cx="57606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 «Настроение»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28800"/>
            <a:ext cx="8686800" cy="5445224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Прием детей.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Игра «Мое настроение» (воспитатель предлагает взять карточку«мимика» с настроением,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к-е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сейчас  доминирует у  ребенка и положить в соответствующую коробочку.</a:t>
            </a:r>
          </a:p>
          <a:p>
            <a:pPr>
              <a:buAutoNum type="arabicPeriod" startAt="2"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Организационный момент.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Анализ настроения в группе. Беседа с привлечением игрушек (у мишки +; у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котика=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зайчика-) о разных настроениях, признаках настроения, причинах и способах изменения. Задание – наблюдать за настроением (своим и других).  Упр. «Добрый настрой».</a:t>
            </a:r>
          </a:p>
          <a:p>
            <a:pPr>
              <a:buAutoNum type="arabicPeriod" startAt="2"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Прием пищи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Правила этикета и влияние их на настроение. </a:t>
            </a:r>
          </a:p>
          <a:p>
            <a:pPr>
              <a:buAutoNum type="arabicPeriod" startAt="2"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Игровая ситуация.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Беседа  «Настроение героев (сказки, мультика). Игра «Покажи настроение», «Подари улыбку», «Волшебная палочка»</a:t>
            </a:r>
          </a:p>
          <a:p>
            <a:pPr>
              <a:buAutoNum type="arabicPeriod" startAt="2"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Занятия.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Настроение в музыке, рисунке, движениях. «Красота и настроение»: в человеке, природе.  Задание «Мир моего настроения» (изобразить в творчестве) </a:t>
            </a:r>
            <a:endParaRPr lang="ru-RU" sz="1800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Picture 2" descr="http://im0-tub-ru.yandex.net/i?id=109572684-19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0"/>
            <a:ext cx="1944216" cy="1440160"/>
          </a:xfrm>
          <a:prstGeom prst="rect">
            <a:avLst/>
          </a:prstGeom>
          <a:noFill/>
        </p:spPr>
      </p:pic>
      <p:pic>
        <p:nvPicPr>
          <p:cNvPr id="46084" name="Picture 4" descr="http://im4-tub-ru.yandex.net/i?id=411865997-56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0"/>
            <a:ext cx="1584176" cy="1484784"/>
          </a:xfrm>
          <a:prstGeom prst="rect">
            <a:avLst/>
          </a:prstGeom>
          <a:noFill/>
        </p:spPr>
      </p:pic>
      <p:pic>
        <p:nvPicPr>
          <p:cNvPr id="46086" name="Picture 6" descr="http://im4-tub-ru.yandex.net/i?id=33135748-47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9" y="5301208"/>
            <a:ext cx="1800200" cy="1284734"/>
          </a:xfrm>
          <a:prstGeom prst="rect">
            <a:avLst/>
          </a:prstGeom>
          <a:noFill/>
        </p:spPr>
      </p:pic>
      <p:pic>
        <p:nvPicPr>
          <p:cNvPr id="46088" name="Picture 8" descr="http://im4-tub-ru.yandex.net/i?id=472356904-33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304" y="5301208"/>
            <a:ext cx="1578099" cy="13567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838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49247A"/>
                </a:solidFill>
                <a:latin typeface="Times New Roman" pitchFamily="18" charset="0"/>
                <a:cs typeface="Times New Roman" pitchFamily="18" charset="0"/>
              </a:rPr>
              <a:t>Концептуальные основы ФГОС ДО</a:t>
            </a:r>
            <a:r>
              <a:rPr lang="ru-RU" sz="2400" b="1" dirty="0" smtClean="0">
                <a:solidFill>
                  <a:srgbClr val="49247A"/>
                </a:solidFill>
              </a:rPr>
              <a:t>:</a:t>
            </a:r>
            <a:endParaRPr lang="ru-RU" sz="2400" b="1" dirty="0">
              <a:solidFill>
                <a:srgbClr val="49247A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651304" cy="5904656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Char char="v"/>
              <a:defRPr/>
            </a:pPr>
            <a:r>
              <a:rPr lang="ru-RU" sz="1800" b="1" dirty="0" smtClean="0">
                <a:solidFill>
                  <a:srgbClr val="007635"/>
                </a:solidFill>
                <a:latin typeface="Times New Roman" pitchFamily="18" charset="0"/>
                <a:cs typeface="Times New Roman" pitchFamily="18" charset="0"/>
              </a:rPr>
              <a:t>полноценное проживания ребёнком всех этапов детства (младенческого, раннего и дошкольного возраста), обогащение  (амплификации) детского развития;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sz="1800" b="1" dirty="0" smtClean="0">
                <a:solidFill>
                  <a:srgbClr val="49247A"/>
                </a:solidFill>
                <a:latin typeface="Times New Roman" pitchFamily="18" charset="0"/>
                <a:cs typeface="Times New Roman" pitchFamily="18" charset="0"/>
              </a:rPr>
              <a:t>сохранение уникальности и самоценности детства;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личностно-развивающий и гуманистический характер взаимодействия, уважение личности ребенка как обязательное требование ко всем взрослым;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sz="1800" b="1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индивидуализация дошкольного образования;  </a:t>
            </a:r>
          </a:p>
          <a:p>
            <a:pPr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интеграция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образовательных областей (взаимодействие содержания образовательных областей для обеспечения целостности образовательного процесса);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sz="18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создание развивающей образовательной среды в ДОУ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организация образовательного процесса </a:t>
            </a: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адекватных возрасту 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формах и видах деятельности (в форме игры, познавательной и исследовательской  деятельности, в формах творческой активности) и др.</a:t>
            </a:r>
          </a:p>
          <a:p>
            <a:pPr algn="just">
              <a:buFont typeface="Wingdings" pitchFamily="2" charset="2"/>
              <a:buChar char="v"/>
              <a:defRPr/>
            </a:pPr>
            <a:endParaRPr lang="ru-RU" sz="1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v"/>
              <a:defRPr/>
            </a:pPr>
            <a:endParaRPr lang="ru-RU" sz="1800" b="1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ru-RU" sz="240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психолого-педагогическая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поддержка позитивной социализации и индивидуализации, развития личности детей дошкольного возраста 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Двойная стрелка вверх/вниз 3"/>
          <p:cNvSpPr/>
          <p:nvPr/>
        </p:nvSpPr>
        <p:spPr>
          <a:xfrm>
            <a:off x="4211960" y="4581128"/>
            <a:ext cx="288032" cy="64807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300192" y="2060848"/>
            <a:ext cx="2448272" cy="208823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536" y="2132856"/>
            <a:ext cx="2520280" cy="2088232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75656" y="4365104"/>
            <a:ext cx="2664296" cy="1923696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75856" y="1700808"/>
            <a:ext cx="2664296" cy="2016224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2348880"/>
            <a:ext cx="2160240" cy="6429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endParaRPr lang="ru-RU" b="1" dirty="0">
              <a:solidFill>
                <a:schemeClr val="accent2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88224" y="2348880"/>
            <a:ext cx="2070547" cy="64807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 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619672" y="5157192"/>
            <a:ext cx="2345506" cy="104933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</a:t>
            </a:r>
            <a:endParaRPr lang="ru-RU" dirty="0">
              <a:solidFill>
                <a:schemeClr val="accent2">
                  <a:lumMod val="50000"/>
                </a:schemeClr>
              </a:solidFill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635896" y="1844825"/>
            <a:ext cx="2071117" cy="93610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endParaRPr lang="ru-RU" dirty="0">
              <a:solidFill>
                <a:schemeClr val="accent3">
                  <a:lumMod val="5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13337" name="Picture 15" descr="D:\Макатрова\Коллекция картинок (Microsoft)\j042841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212976"/>
            <a:ext cx="857250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9" descr="j0404263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3212976"/>
            <a:ext cx="642938" cy="619125"/>
          </a:xfrm>
          <a:prstGeom prst="rect">
            <a:avLst/>
          </a:prstGeom>
          <a:noFill/>
          <a:effectLst>
            <a:outerShdw dist="99190" dir="2388334" algn="ctr" rotWithShape="0">
              <a:srgbClr val="4D4D4D">
                <a:alpha val="50000"/>
              </a:srgbClr>
            </a:outerShdw>
          </a:effectLst>
        </p:spPr>
      </p:pic>
      <p:pic>
        <p:nvPicPr>
          <p:cNvPr id="13340" name="Picture 38" descr="Безымянный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7704" y="4437112"/>
            <a:ext cx="214313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2" name="Picture 1" descr="C:\Users\Любовь\Pictures\Книги ИЗО и символы\bg-header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2924944"/>
            <a:ext cx="1241251" cy="57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43" name="Picture 2" descr="C:\Users\Любовь\Pictures\Книги ИЗО и символы\DS6688[1]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4437112"/>
            <a:ext cx="5000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44" name="TextBox 25"/>
          <p:cNvSpPr txBox="1">
            <a:spLocks noChangeArrowheads="1"/>
          </p:cNvSpPr>
          <p:nvPr/>
        </p:nvSpPr>
        <p:spPr bwMode="auto">
          <a:xfrm>
            <a:off x="1785938" y="428625"/>
            <a:ext cx="3214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Franklin Gothic Book" pitchFamily="34" charset="0"/>
            </a:endParaRPr>
          </a:p>
        </p:txBody>
      </p:sp>
      <p:sp>
        <p:nvSpPr>
          <p:cNvPr id="12322" name="TextBox 26"/>
          <p:cNvSpPr txBox="1">
            <a:spLocks noChangeArrowheads="1"/>
          </p:cNvSpPr>
          <p:nvPr/>
        </p:nvSpPr>
        <p:spPr bwMode="auto">
          <a:xfrm>
            <a:off x="899592" y="-171400"/>
            <a:ext cx="771525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СОДЕРЖАНИЕ   ДОШКОЛЬНОГО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ОБРАЗОВАНИЯ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направления развития и образования детей  (образовательные области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716016" y="4293096"/>
            <a:ext cx="2448272" cy="201622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4788024" y="4509120"/>
            <a:ext cx="2160240" cy="64293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Речевое развитие</a:t>
            </a:r>
            <a:endParaRPr lang="ru-RU" b="1" dirty="0">
              <a:solidFill>
                <a:schemeClr val="accent2">
                  <a:lumMod val="50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13338" name="Picture 12" descr="D:\Макатрова\Коллекция картинок (Microsoft)\j0396700.wm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0152" y="5517232"/>
            <a:ext cx="714375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0" name="Прямая со стрелкой 29"/>
          <p:cNvCxnSpPr/>
          <p:nvPr/>
        </p:nvCxnSpPr>
        <p:spPr>
          <a:xfrm>
            <a:off x="5292080" y="548680"/>
            <a:ext cx="432048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3635896" y="548680"/>
            <a:ext cx="432048" cy="2880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-324544" y="260648"/>
            <a:ext cx="8686800" cy="648072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</a:t>
            </a:r>
            <a:r>
              <a:rPr lang="ru-RU" sz="2400" dirty="0" smtClean="0">
                <a:solidFill>
                  <a:srgbClr val="C00000"/>
                </a:solidFill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cs typeface="Times New Roman" pitchFamily="18" charset="0"/>
              </a:rPr>
            </a:br>
            <a:endParaRPr lang="ru-RU" sz="2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Содержимое 2"/>
          <p:cNvSpPr>
            <a:spLocks noGrp="1"/>
          </p:cNvSpPr>
          <p:nvPr>
            <p:ph idx="1"/>
          </p:nvPr>
        </p:nvSpPr>
        <p:spPr>
          <a:xfrm>
            <a:off x="331912" y="1412776"/>
            <a:ext cx="8812088" cy="5027389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присвоение норм и ценностей общества;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развитие общения, взаимодействия ребёнка с взрослыми и сверстниками, готовности к совместной деятельности;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становление самостоятельности, целенаправленности и саморегуляции собственных действий;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развитие социального и эмоционального интеллекта, эмоциональной отзывчивости, сопереживания;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формирование уважительного отношения и чувства принадлежности к своей семье, малой родине и Отечеству; представлений о социокультурных ценностях нашего народа, об отечественных традициях и праздниках;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формирование позитивных установок к различным видам труда и творчества;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формирование основ безопасности в быту, социуме,  природе.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42" name="Picture 2" descr="http://im4-tub-ru.yandex.net/i?id=512733121-55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548680"/>
            <a:ext cx="1872208" cy="1224136"/>
          </a:xfrm>
          <a:prstGeom prst="rect">
            <a:avLst/>
          </a:prstGeom>
          <a:noFill/>
        </p:spPr>
      </p:pic>
      <p:pic>
        <p:nvPicPr>
          <p:cNvPr id="5" name="Picture 6" descr="C:\Users\Любовь\Pictures\b9c9d9b1e6_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376" y="2780928"/>
            <a:ext cx="992188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Социально-коммуникативное развитие ДОШКОЛЬНИКА</a:t>
            </a:r>
            <a:r>
              <a:rPr lang="ru-RU" sz="2400" dirty="0" smtClean="0">
                <a:solidFill>
                  <a:srgbClr val="C00000"/>
                </a:solidFill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740080" cy="495538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ценности                                   социоценности                              ценности                                            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представления               общение, взаимодействие             представления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личностный ресурс       коммуникативные умения           о семье, Родине,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умения                                                                               традициях, праздниках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(самообслуживание,                                                     познание  (безопасность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труд и др.)                                                                 экспериментирование и др.</a:t>
            </a:r>
          </a:p>
          <a:p>
            <a:pPr>
              <a:buNone/>
            </a:pPr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323528" y="1052736"/>
            <a:ext cx="2520280" cy="2736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Я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Личность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19872" y="1124744"/>
            <a:ext cx="2520280" cy="27363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Личность + социум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444208" y="1124744"/>
            <a:ext cx="2448272" cy="26642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Личность +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мир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(природа)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57606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Мотивационно-потребностная</a:t>
            </a:r>
            <a:b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сфера побуждает к деятельности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908720"/>
            <a:ext cx="8820472" cy="59492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Биологические          социальные             идеальные потребности</a:t>
            </a:r>
          </a:p>
          <a:p>
            <a:pPr algn="ctr">
              <a:buNone/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Мотивы дошкольника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ситуативные желания;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игровые мотивы;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мотивы, связанные с интересом детей к миру взрослых;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мотивы установления и сохранения положительных взаимоотношений со взрослыми и другими детьми;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мотивы самолюбия, самоутверждения 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персонализации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познавательные мотивы;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соревновательные мотивы;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нравственные мотивы; 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общественные мотивы  и др.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ctr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8244" name="Picture 4" descr="http://im8-tub-ru.yandex.net/i?id=82165274-2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1628800"/>
            <a:ext cx="1800200" cy="1080120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>
          <a:xfrm>
            <a:off x="2627784" y="1196752"/>
            <a:ext cx="432048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004048" y="1196752"/>
            <a:ext cx="50405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899592" y="5445224"/>
            <a:ext cx="7704856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Соподчинение мотивов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важное новообразованием в развитии личности дошкольника.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Возникающая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иерархия мотивов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придает определенную направленность всему поведению дошкольника.            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48680"/>
            <a:ext cx="8686800" cy="54006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Эмоциональное предвосхищение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Эмоциональный образ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Эмоциональное отношение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55576" y="332656"/>
            <a:ext cx="2592288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Мотивы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940152" y="404664"/>
            <a:ext cx="2664296" cy="11521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Эмоции</a:t>
            </a:r>
            <a:endParaRPr lang="ru-RU" sz="3200" dirty="0">
              <a:solidFill>
                <a:srgbClr val="002060"/>
              </a:solidFill>
            </a:endParaRPr>
          </a:p>
        </p:txBody>
      </p:sp>
      <p:pic>
        <p:nvPicPr>
          <p:cNvPr id="6" name="Picture 6" descr="http://im6-tub-ru.yandex.net/i?id=288411784-59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844824"/>
            <a:ext cx="2592288" cy="1872208"/>
          </a:xfrm>
          <a:prstGeom prst="rect">
            <a:avLst/>
          </a:prstGeom>
          <a:noFill/>
        </p:spPr>
      </p:pic>
      <p:pic>
        <p:nvPicPr>
          <p:cNvPr id="7" name="Picture 8" descr="http://im4-tub-ru.yandex.net/i?id=472356904-3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204864"/>
            <a:ext cx="1578099" cy="1356742"/>
          </a:xfrm>
          <a:prstGeom prst="rect">
            <a:avLst/>
          </a:prstGeom>
          <a:noFill/>
        </p:spPr>
      </p:pic>
      <p:pic>
        <p:nvPicPr>
          <p:cNvPr id="8" name="Picture 4" descr="http://im4-tub-ru.yandex.net/i?id=411865997-56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2132856"/>
            <a:ext cx="1584176" cy="1484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Сила    действия  мотивов   дошкольника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Наиболее сильный мотив для дошкольника - поощрение, получение награды 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Более слабый мотив  -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наказание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и, в первую очередь, исключение из игры.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Еще более слабый мотив -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собственное обещание ребенка.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Самый слабый мотив -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прямое запрещение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каких-то действий ребенка, не усиленных другими дополнительными мотивами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700808"/>
            <a:ext cx="8075240" cy="838200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Сдерживанию непосредственных побуждений ребенка способствует присутствие взрослого или других детей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переживания  успеха  или  неудачи..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Доминирование индивидуального мотива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http://www.gs.by/get_img?ImageId=4743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4005064"/>
            <a:ext cx="2755776" cy="25466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2411</TotalTime>
  <Words>1262</Words>
  <Application>Microsoft Office PowerPoint</Application>
  <PresentationFormat>Экран (4:3)</PresentationFormat>
  <Paragraphs>174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8" baseType="lpstr">
      <vt:lpstr>Arial</vt:lpstr>
      <vt:lpstr>Arial Unicode MS</vt:lpstr>
      <vt:lpstr>Calibri</vt:lpstr>
      <vt:lpstr>Candara</vt:lpstr>
      <vt:lpstr>Franklin Gothic Book</vt:lpstr>
      <vt:lpstr>Franklin Gothic Medium</vt:lpstr>
      <vt:lpstr>Times New Roman</vt:lpstr>
      <vt:lpstr>Wingdings</vt:lpstr>
      <vt:lpstr>Wingdings 2</vt:lpstr>
      <vt:lpstr>Трек</vt:lpstr>
      <vt:lpstr>Презентация PowerPoint</vt:lpstr>
      <vt:lpstr>Концептуальные основы ФГОС ДО:</vt:lpstr>
      <vt:lpstr>Презентация PowerPoint</vt:lpstr>
      <vt:lpstr>Социально-коммуникативное развитие </vt:lpstr>
      <vt:lpstr>Социально-коммуникативное развитие ДОШКОЛЬНИКА </vt:lpstr>
      <vt:lpstr>Мотивационно-потребностная  сфера побуждает к деятельности</vt:lpstr>
      <vt:lpstr>Презентация PowerPoint</vt:lpstr>
      <vt:lpstr>Сила    действия  мотивов   дошкольника</vt:lpstr>
      <vt:lpstr>Сдерживанию непосредственных побуждений ребенка способствует присутствие взрослого или других детей  переживания  успеха  или  неудачи..  Доминирование индивидуального мотива</vt:lpstr>
      <vt:lpstr>Ребенок входит в мир социальных отношений </vt:lpstr>
      <vt:lpstr>Презентация PowerPoint</vt:lpstr>
      <vt:lpstr>Основными    методами   социализации   выступают  (ранний и младший возраст):  </vt:lpstr>
      <vt:lpstr>Основными    методами   социализации   выступают (средний и старший возраст):  </vt:lpstr>
      <vt:lpstr>       </vt:lpstr>
      <vt:lpstr>5. развита крупная и мелкая моторика; он подвижен, вынослив, владеет основными движениями, может контролировать свои движения и управлять ими;    6. способен к волевым усилиям, может следовать социальным нормам поведения и правилам, может соблюдать  правила безопасного поведения и личной гигиены;  7. проявляет любознательность, интересуется причинно-следственными связями, пытается самостоятельно придумывать объяснения явлениям природы и поступкам людей; склонен наблюдать, экспериментировать. Обладает начальными знаниями о себе, о природном и социальном мире, в котором он живёт; знаком с произведениями детской литературы, обладает элементарными представлениями из области живой природы, естествознания, математики, истории и т.п.; ребёнок способен к принятию собственных решений, опираясь на свои знания и умения в различных видах деятельности.  </vt:lpstr>
      <vt:lpstr>Игра – ведущая деятельность дошкольников    </vt:lpstr>
      <vt:lpstr>Классификация игр (по цели) : </vt:lpstr>
      <vt:lpstr>Тема: «Настроение»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user228</dc:creator>
  <cp:lastModifiedBy>User</cp:lastModifiedBy>
  <cp:revision>207</cp:revision>
  <dcterms:created xsi:type="dcterms:W3CDTF">2010-10-13T12:46:11Z</dcterms:created>
  <dcterms:modified xsi:type="dcterms:W3CDTF">2023-06-01T07:42:15Z</dcterms:modified>
</cp:coreProperties>
</file>