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463F29F-7412-4329-9DAC-20DAF7E12B7B}" type="datetimeFigureOut">
              <a:rPr lang="ru-RU" smtClean="0"/>
              <a:t>21.04.2023</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68F1C84-9460-4DD8-8CF0-3DA2B4380B13}"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981734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463F29F-7412-4329-9DAC-20DAF7E12B7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2835745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463F29F-7412-4329-9DAC-20DAF7E12B7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2262684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463F29F-7412-4329-9DAC-20DAF7E12B7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859908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463F29F-7412-4329-9DAC-20DAF7E12B7B}" type="datetimeFigureOut">
              <a:rPr lang="ru-RU" smtClean="0"/>
              <a:t>21.04.2023</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68F1C84-9460-4DD8-8CF0-3DA2B4380B13}"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82174265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463F29F-7412-4329-9DAC-20DAF7E12B7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3694623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463F29F-7412-4329-9DAC-20DAF7E12B7B}" type="datetimeFigureOut">
              <a:rPr lang="ru-RU" smtClean="0"/>
              <a:t>21.04.2023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2309396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463F29F-7412-4329-9DAC-20DAF7E12B7B}" type="datetimeFigureOut">
              <a:rPr lang="ru-RU" smtClean="0"/>
              <a:t>21.04.2023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1129980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63F29F-7412-4329-9DAC-20DAF7E12B7B}" type="datetimeFigureOut">
              <a:rPr lang="ru-RU" smtClean="0"/>
              <a:t>21.04.2023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68F1C84-9460-4DD8-8CF0-3DA2B4380B13}" type="slidenum">
              <a:rPr lang="ru-RU" smtClean="0"/>
              <a:t>‹#›</a:t>
            </a:fld>
            <a:endParaRPr lang="ru-RU"/>
          </a:p>
        </p:txBody>
      </p:sp>
    </p:spTree>
    <p:extLst>
      <p:ext uri="{BB962C8B-B14F-4D97-AF65-F5344CB8AC3E}">
        <p14:creationId xmlns:p14="http://schemas.microsoft.com/office/powerpoint/2010/main" val="251614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463F29F-7412-4329-9DAC-20DAF7E12B7B}" type="datetimeFigureOut">
              <a:rPr lang="ru-RU" smtClean="0"/>
              <a:t>21.04.2023</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68F1C84-9460-4DD8-8CF0-3DA2B4380B13}"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57405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463F29F-7412-4329-9DAC-20DAF7E12B7B}" type="datetimeFigureOut">
              <a:rPr lang="ru-RU" smtClean="0"/>
              <a:t>21.04.2023</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68F1C84-9460-4DD8-8CF0-3DA2B4380B13}"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7380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463F29F-7412-4329-9DAC-20DAF7E12B7B}" type="datetimeFigureOut">
              <a:rPr lang="ru-RU" smtClean="0"/>
              <a:t>21.04.2023</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68F1C84-9460-4DD8-8CF0-3DA2B4380B13}"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0322680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1C4D79-02C4-4D31-9D1A-7F77583BE28C}"/>
              </a:ext>
            </a:extLst>
          </p:cNvPr>
          <p:cNvSpPr>
            <a:spLocks noGrp="1"/>
          </p:cNvSpPr>
          <p:nvPr>
            <p:ph type="ctrTitle"/>
          </p:nvPr>
        </p:nvSpPr>
        <p:spPr>
          <a:xfrm>
            <a:off x="4193347" y="2723198"/>
            <a:ext cx="7350369" cy="1625282"/>
          </a:xfrm>
        </p:spPr>
        <p:txBody>
          <a:bodyPr>
            <a:noAutofit/>
          </a:bodyPr>
          <a:lstStyle/>
          <a:p>
            <a:r>
              <a:rPr lang="en-US" sz="3600" dirty="0">
                <a:effectLst>
                  <a:outerShdw blurRad="38100" dist="38100" dir="2700000" algn="tl">
                    <a:srgbClr val="000000">
                      <a:alpha val="43137"/>
                    </a:srgbClr>
                  </a:outerShdw>
                </a:effectLst>
                <a:latin typeface="Pristina" panose="03060402040406080204" pitchFamily="66" charset="0"/>
              </a:rPr>
              <a:t>The life and work of the great composer and creator of modernity –</a:t>
            </a:r>
            <a:br>
              <a:rPr lang="en-US" sz="4000" dirty="0">
                <a:effectLst>
                  <a:outerShdw blurRad="38100" dist="38100" dir="2700000" algn="tl">
                    <a:srgbClr val="000000">
                      <a:alpha val="43137"/>
                    </a:srgbClr>
                  </a:outerShdw>
                </a:effectLst>
                <a:latin typeface="Pristina" panose="03060402040406080204" pitchFamily="66" charset="0"/>
              </a:rPr>
            </a:br>
            <a:br>
              <a:rPr lang="en-US" sz="4400" dirty="0">
                <a:effectLst>
                  <a:outerShdw blurRad="38100" dist="38100" dir="2700000" algn="tl">
                    <a:srgbClr val="000000">
                      <a:alpha val="43137"/>
                    </a:srgbClr>
                  </a:outerShdw>
                </a:effectLst>
                <a:latin typeface="Pristina" panose="03060402040406080204" pitchFamily="66" charset="0"/>
              </a:rPr>
            </a:br>
            <a:r>
              <a:rPr lang="en-US" sz="4400" b="1" dirty="0">
                <a:effectLst>
                  <a:outerShdw blurRad="38100" dist="38100" dir="2700000" algn="tl">
                    <a:srgbClr val="000000">
                      <a:alpha val="43137"/>
                    </a:srgbClr>
                  </a:outerShdw>
                </a:effectLst>
                <a:latin typeface="Pristina" panose="03060402040406080204" pitchFamily="66" charset="0"/>
              </a:rPr>
              <a:t>ARKADY SEMENOVICH UKUPNIK</a:t>
            </a:r>
            <a:endParaRPr lang="ru-RU" sz="4400" b="1" dirty="0">
              <a:effectLst>
                <a:outerShdw blurRad="38100" dist="38100" dir="2700000" algn="tl">
                  <a:srgbClr val="000000">
                    <a:alpha val="43137"/>
                  </a:srgbClr>
                </a:outerShdw>
              </a:effectLst>
            </a:endParaRPr>
          </a:p>
        </p:txBody>
      </p:sp>
      <p:sp>
        <p:nvSpPr>
          <p:cNvPr id="3" name="Подзаголовок 2">
            <a:extLst>
              <a:ext uri="{FF2B5EF4-FFF2-40B4-BE49-F238E27FC236}">
                <a16:creationId xmlns:a16="http://schemas.microsoft.com/office/drawing/2014/main" id="{2729DDDE-239F-4CC4-A3D1-16C314AC24C3}"/>
              </a:ext>
            </a:extLst>
          </p:cNvPr>
          <p:cNvSpPr>
            <a:spLocks noGrp="1"/>
          </p:cNvSpPr>
          <p:nvPr>
            <p:ph type="subTitle" idx="1"/>
          </p:nvPr>
        </p:nvSpPr>
        <p:spPr>
          <a:xfrm>
            <a:off x="1920239" y="5341937"/>
            <a:ext cx="9144000" cy="1302703"/>
          </a:xfrm>
        </p:spPr>
        <p:txBody>
          <a:bodyPr>
            <a:normAutofit fontScale="25000" lnSpcReduction="20000"/>
          </a:bodyPr>
          <a:lstStyle/>
          <a:p>
            <a:r>
              <a:rPr lang="en-US" sz="9600" dirty="0">
                <a:latin typeface="Pristina" panose="03060402040406080204" pitchFamily="66" charset="0"/>
              </a:rPr>
              <a:t>Prepared by a cadet of the 10th class Bogdanov Igor </a:t>
            </a:r>
          </a:p>
          <a:p>
            <a:r>
              <a:rPr lang="en-US" sz="9600" dirty="0">
                <a:latin typeface="Pristina" panose="03060402040406080204" pitchFamily="66" charset="0"/>
              </a:rPr>
              <a:t>(not </a:t>
            </a:r>
            <a:r>
              <a:rPr lang="en-US" sz="9600" dirty="0" err="1">
                <a:latin typeface="Pristina" panose="03060402040406080204" pitchFamily="66" charset="0"/>
              </a:rPr>
              <a:t>Arkady</a:t>
            </a:r>
            <a:r>
              <a:rPr lang="en-US" sz="9600" dirty="0">
                <a:latin typeface="Pristina" panose="03060402040406080204" pitchFamily="66" charset="0"/>
              </a:rPr>
              <a:t>, unfortunately)</a:t>
            </a:r>
          </a:p>
          <a:p>
            <a:r>
              <a:rPr lang="en-US" sz="9600" dirty="0">
                <a:latin typeface="Pristina" panose="03060402040406080204" pitchFamily="66" charset="0"/>
              </a:rPr>
              <a:t>Saint Petersburg</a:t>
            </a:r>
          </a:p>
          <a:p>
            <a:r>
              <a:rPr lang="en-US" sz="9600" dirty="0">
                <a:latin typeface="Pristina" panose="03060402040406080204" pitchFamily="66" charset="0"/>
              </a:rPr>
              <a:t>2023</a:t>
            </a:r>
            <a:endParaRPr lang="ru-RU" dirty="0"/>
          </a:p>
        </p:txBody>
      </p:sp>
      <p:pic>
        <p:nvPicPr>
          <p:cNvPr id="6" name="Рисунок 5">
            <a:extLst>
              <a:ext uri="{FF2B5EF4-FFF2-40B4-BE49-F238E27FC236}">
                <a16:creationId xmlns:a16="http://schemas.microsoft.com/office/drawing/2014/main" id="{8AF72736-A9EA-4641-80C5-CC57E62E6159}"/>
              </a:ext>
            </a:extLst>
          </p:cNvPr>
          <p:cNvPicPr>
            <a:picLocks noChangeAspect="1"/>
          </p:cNvPicPr>
          <p:nvPr/>
        </p:nvPicPr>
        <p:blipFill>
          <a:blip r:embed="rId2"/>
          <a:stretch>
            <a:fillRect/>
          </a:stretch>
        </p:blipFill>
        <p:spPr>
          <a:xfrm>
            <a:off x="955310" y="988036"/>
            <a:ext cx="3352530" cy="4353901"/>
          </a:xfrm>
          <a:prstGeom prst="rect">
            <a:avLst/>
          </a:prstGeom>
        </p:spPr>
      </p:pic>
    </p:spTree>
    <p:extLst>
      <p:ext uri="{BB962C8B-B14F-4D97-AF65-F5344CB8AC3E}">
        <p14:creationId xmlns:p14="http://schemas.microsoft.com/office/powerpoint/2010/main" val="22060344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17A520-D4F9-4E8F-BB1E-8097AD71463B}"/>
              </a:ext>
            </a:extLst>
          </p:cNvPr>
          <p:cNvSpPr>
            <a:spLocks noGrp="1"/>
          </p:cNvSpPr>
          <p:nvPr>
            <p:ph type="title"/>
          </p:nvPr>
        </p:nvSpPr>
        <p:spPr/>
        <p:txBody>
          <a:bodyPr/>
          <a:lstStyle/>
          <a:p>
            <a:pPr algn="ctr"/>
            <a:r>
              <a:rPr lang="en-US" dirty="0">
                <a:effectLst>
                  <a:outerShdw blurRad="38100" dist="38100" dir="2700000" algn="tl">
                    <a:srgbClr val="000000">
                      <a:alpha val="43137"/>
                    </a:srgbClr>
                  </a:outerShdw>
                </a:effectLst>
                <a:latin typeface="Pristina" panose="03060402040406080204" pitchFamily="66" charset="0"/>
              </a:rPr>
              <a:t>Childhood and youth</a:t>
            </a:r>
            <a:endParaRPr lang="ru-RU" dirty="0">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48638850-2601-414A-A3D2-0CF72D8B85A2}"/>
              </a:ext>
            </a:extLst>
          </p:cNvPr>
          <p:cNvSpPr>
            <a:spLocks noGrp="1"/>
          </p:cNvSpPr>
          <p:nvPr>
            <p:ph sz="half" idx="1"/>
          </p:nvPr>
        </p:nvSpPr>
        <p:spPr>
          <a:xfrm>
            <a:off x="736600" y="1899920"/>
            <a:ext cx="5181600" cy="4667251"/>
          </a:xfrm>
        </p:spPr>
        <p:txBody>
          <a:bodyPr>
            <a:normAutofit/>
          </a:bodyPr>
          <a:lstStyle/>
          <a:p>
            <a:pPr marL="0" indent="355600" algn="just">
              <a:lnSpc>
                <a:spcPct val="160000"/>
              </a:lnSpc>
              <a:buNone/>
            </a:pPr>
            <a:r>
              <a:rPr lang="en-US" dirty="0">
                <a:latin typeface="Pristina" panose="03060402040406080204" pitchFamily="66" charset="0"/>
              </a:rPr>
              <a:t>He was born on February 18, 1953 in the city of </a:t>
            </a:r>
            <a:r>
              <a:rPr lang="en-US" dirty="0" err="1">
                <a:latin typeface="Pristina" panose="03060402040406080204" pitchFamily="66" charset="0"/>
              </a:rPr>
              <a:t>Kamenets-Podolsky</a:t>
            </a:r>
            <a:r>
              <a:rPr lang="en-US" dirty="0">
                <a:latin typeface="Pristina" panose="03060402040406080204" pitchFamily="66" charset="0"/>
              </a:rPr>
              <a:t>.</a:t>
            </a:r>
            <a:r>
              <a:rPr lang="ru-RU" dirty="0">
                <a:latin typeface="Pristina" panose="03060402040406080204" pitchFamily="66" charset="0"/>
              </a:rPr>
              <a:t> </a:t>
            </a:r>
            <a:r>
              <a:rPr lang="en-US" dirty="0">
                <a:latin typeface="Pristina" panose="03060402040406080204" pitchFamily="66" charset="0"/>
              </a:rPr>
              <a:t>Parents are teachers of mathematics and Russian literature.</a:t>
            </a:r>
            <a:r>
              <a:rPr lang="ru-RU" dirty="0">
                <a:latin typeface="Pristina" panose="03060402040406080204" pitchFamily="66" charset="0"/>
              </a:rPr>
              <a:t> </a:t>
            </a:r>
            <a:r>
              <a:rPr lang="en-US" dirty="0">
                <a:latin typeface="Pristina" panose="03060402040406080204" pitchFamily="66" charset="0"/>
              </a:rPr>
              <a:t>Younger sister Margarita is a primary school teacher. He dedicated one of his immortal hits to her.</a:t>
            </a:r>
            <a:r>
              <a:rPr lang="ru-RU" dirty="0">
                <a:latin typeface="Pristina" panose="03060402040406080204" pitchFamily="66" charset="0"/>
              </a:rPr>
              <a:t> </a:t>
            </a:r>
            <a:r>
              <a:rPr lang="en-US" dirty="0">
                <a:latin typeface="Pristina" panose="03060402040406080204" pitchFamily="66" charset="0"/>
              </a:rPr>
              <a:t>He studied violin at a music school. In 1970, he entered the Bauman Moscow Higher Technical School for the specialty "Equipment and technology of welding production". Later he graduated from the Moscow Regional Music College in the bass guitar class.</a:t>
            </a:r>
            <a:endParaRPr lang="ru-RU" dirty="0"/>
          </a:p>
        </p:txBody>
      </p:sp>
      <p:pic>
        <p:nvPicPr>
          <p:cNvPr id="6" name="Объект 5">
            <a:extLst>
              <a:ext uri="{FF2B5EF4-FFF2-40B4-BE49-F238E27FC236}">
                <a16:creationId xmlns:a16="http://schemas.microsoft.com/office/drawing/2014/main" id="{C89D319F-09EA-4204-851A-40CD5D381E4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2" y="1899920"/>
            <a:ext cx="5820650" cy="3921759"/>
          </a:xfrm>
        </p:spPr>
      </p:pic>
    </p:spTree>
    <p:extLst>
      <p:ext uri="{BB962C8B-B14F-4D97-AF65-F5344CB8AC3E}">
        <p14:creationId xmlns:p14="http://schemas.microsoft.com/office/powerpoint/2010/main" val="2015166981"/>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69E4D4-CDCF-4D5D-B43C-9B37458C643B}"/>
              </a:ext>
            </a:extLst>
          </p:cNvPr>
          <p:cNvSpPr>
            <a:spLocks noGrp="1"/>
          </p:cNvSpPr>
          <p:nvPr>
            <p:ph type="title"/>
          </p:nvPr>
        </p:nvSpPr>
        <p:spPr/>
        <p:txBody>
          <a:bodyPr/>
          <a:lstStyle/>
          <a:p>
            <a:pPr algn="ctr"/>
            <a:r>
              <a:rPr lang="en-US" dirty="0">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Musical formation</a:t>
            </a:r>
            <a:endParaRPr lang="ru-RU" dirty="0">
              <a:latin typeface="Batang" panose="02030600000101010101" pitchFamily="18" charset="-127"/>
              <a:ea typeface="Batang" panose="02030600000101010101" pitchFamily="18" charset="-127"/>
            </a:endParaRPr>
          </a:p>
        </p:txBody>
      </p:sp>
      <p:pic>
        <p:nvPicPr>
          <p:cNvPr id="6" name="Объект 5">
            <a:extLst>
              <a:ext uri="{FF2B5EF4-FFF2-40B4-BE49-F238E27FC236}">
                <a16:creationId xmlns:a16="http://schemas.microsoft.com/office/drawing/2014/main" id="{AE4DE0E0-CF1F-4010-A6E2-3E13FBE147E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77520" y="2171700"/>
            <a:ext cx="5542281" cy="3632994"/>
          </a:xfrm>
        </p:spPr>
      </p:pic>
      <p:sp>
        <p:nvSpPr>
          <p:cNvPr id="4" name="Объект 3">
            <a:extLst>
              <a:ext uri="{FF2B5EF4-FFF2-40B4-BE49-F238E27FC236}">
                <a16:creationId xmlns:a16="http://schemas.microsoft.com/office/drawing/2014/main" id="{7EBFC91F-11DB-4363-A344-9259B3E8FE62}"/>
              </a:ext>
            </a:extLst>
          </p:cNvPr>
          <p:cNvSpPr>
            <a:spLocks noGrp="1"/>
          </p:cNvSpPr>
          <p:nvPr>
            <p:ph sz="half" idx="2"/>
          </p:nvPr>
        </p:nvSpPr>
        <p:spPr>
          <a:xfrm>
            <a:off x="6172200" y="1825625"/>
            <a:ext cx="5181600" cy="4667250"/>
          </a:xfrm>
        </p:spPr>
        <p:txBody>
          <a:bodyPr>
            <a:normAutofit fontScale="85000" lnSpcReduction="10000"/>
          </a:bodyPr>
          <a:lstStyle/>
          <a:p>
            <a:pPr marL="0" indent="355600" algn="just">
              <a:buNone/>
            </a:pPr>
            <a:r>
              <a:rPr lang="en-US" sz="2400" b="1" dirty="0">
                <a:latin typeface="Batang" panose="02030600000101010101" pitchFamily="18" charset="-127"/>
                <a:ea typeface="Batang" panose="02030600000101010101" pitchFamily="18" charset="-127"/>
              </a:rPr>
              <a:t>From 1972 to 1978 he played in various jazz </a:t>
            </a:r>
            <a:r>
              <a:rPr lang="en-US" sz="2400" b="1" dirty="0" err="1">
                <a:latin typeface="Batang" panose="02030600000101010101" pitchFamily="18" charset="-127"/>
                <a:ea typeface="Batang" panose="02030600000101010101" pitchFamily="18" charset="-127"/>
              </a:rPr>
              <a:t>ensembles.From</a:t>
            </a:r>
            <a:r>
              <a:rPr lang="en-US" sz="2400" b="1" dirty="0">
                <a:latin typeface="Batang" panose="02030600000101010101" pitchFamily="18" charset="-127"/>
                <a:ea typeface="Batang" panose="02030600000101010101" pitchFamily="18" charset="-127"/>
              </a:rPr>
              <a:t> 1978 to 1983, </a:t>
            </a:r>
            <a:r>
              <a:rPr lang="en-US" sz="2400" b="1" dirty="0" err="1">
                <a:latin typeface="Batang" panose="02030600000101010101" pitchFamily="18" charset="-127"/>
                <a:ea typeface="Batang" panose="02030600000101010101" pitchFamily="18" charset="-127"/>
              </a:rPr>
              <a:t>Ukupnik</a:t>
            </a:r>
            <a:r>
              <a:rPr lang="en-US" sz="2400" b="1" dirty="0">
                <a:latin typeface="Batang" panose="02030600000101010101" pitchFamily="18" charset="-127"/>
                <a:ea typeface="Batang" panose="02030600000101010101" pitchFamily="18" charset="-127"/>
              </a:rPr>
              <a:t> worked at the Chamber Jewish Musical Theater, played bass guitar, practiced there as an actor. He sang in Yiddish in the musical play "A Black Bridle for a White </a:t>
            </a:r>
            <a:r>
              <a:rPr lang="en-US" sz="2400" b="1" dirty="0" err="1">
                <a:latin typeface="Batang" panose="02030600000101010101" pitchFamily="18" charset="-127"/>
                <a:ea typeface="Batang" panose="02030600000101010101" pitchFamily="18" charset="-127"/>
              </a:rPr>
              <a:t>Mare".In</a:t>
            </a:r>
            <a:r>
              <a:rPr lang="en-US" sz="2400" b="1" dirty="0">
                <a:latin typeface="Batang" panose="02030600000101010101" pitchFamily="18" charset="-127"/>
                <a:ea typeface="Batang" panose="02030600000101010101" pitchFamily="18" charset="-127"/>
              </a:rPr>
              <a:t> 1983, </a:t>
            </a:r>
            <a:r>
              <a:rPr lang="en-US" sz="2400" b="1" dirty="0" err="1">
                <a:latin typeface="Batang" panose="02030600000101010101" pitchFamily="18" charset="-127"/>
                <a:ea typeface="Batang" panose="02030600000101010101" pitchFamily="18" charset="-127"/>
              </a:rPr>
              <a:t>Ukupnik</a:t>
            </a:r>
            <a:r>
              <a:rPr lang="en-US" sz="2400" b="1" dirty="0">
                <a:latin typeface="Batang" panose="02030600000101010101" pitchFamily="18" charset="-127"/>
                <a:ea typeface="Batang" panose="02030600000101010101" pitchFamily="18" charset="-127"/>
              </a:rPr>
              <a:t> began composing the song "Rowan Beads" for Irina </a:t>
            </a:r>
            <a:r>
              <a:rPr lang="en-US" sz="2400" b="1" dirty="0" err="1">
                <a:latin typeface="Batang" panose="02030600000101010101" pitchFamily="18" charset="-127"/>
                <a:ea typeface="Batang" panose="02030600000101010101" pitchFamily="18" charset="-127"/>
              </a:rPr>
              <a:t>Ponarovskaya</a:t>
            </a:r>
            <a:r>
              <a:rPr lang="en-US" sz="2400" b="1" dirty="0">
                <a:latin typeface="Batang" panose="02030600000101010101" pitchFamily="18" charset="-127"/>
                <a:ea typeface="Batang" panose="02030600000101010101" pitchFamily="18" charset="-127"/>
              </a:rPr>
              <a:t>, wrote songs for Larisa Dolina, Philip </a:t>
            </a:r>
            <a:r>
              <a:rPr lang="en-US" sz="2400" b="1" dirty="0" err="1">
                <a:latin typeface="Batang" panose="02030600000101010101" pitchFamily="18" charset="-127"/>
                <a:ea typeface="Batang" panose="02030600000101010101" pitchFamily="18" charset="-127"/>
              </a:rPr>
              <a:t>Kirkorov</a:t>
            </a:r>
            <a:r>
              <a:rPr lang="en-US" sz="2400" b="1" dirty="0">
                <a:latin typeface="Batang" panose="02030600000101010101" pitchFamily="18" charset="-127"/>
                <a:ea typeface="Batang" panose="02030600000101010101" pitchFamily="18" charset="-127"/>
              </a:rPr>
              <a:t>, Vladimir </a:t>
            </a:r>
            <a:r>
              <a:rPr lang="en-US" sz="2400" b="1" dirty="0" err="1">
                <a:latin typeface="Batang" panose="02030600000101010101" pitchFamily="18" charset="-127"/>
                <a:ea typeface="Batang" panose="02030600000101010101" pitchFamily="18" charset="-127"/>
              </a:rPr>
              <a:t>Presnyakov</a:t>
            </a:r>
            <a:r>
              <a:rPr lang="en-US" sz="2400" b="1" dirty="0">
                <a:latin typeface="Batang" panose="02030600000101010101" pitchFamily="18" charset="-127"/>
                <a:ea typeface="Batang" panose="02030600000101010101" pitchFamily="18" charset="-127"/>
              </a:rPr>
              <a:t> Jr., Kristina </a:t>
            </a:r>
            <a:r>
              <a:rPr lang="en-US" sz="2400" b="1" dirty="0" err="1">
                <a:latin typeface="Batang" panose="02030600000101010101" pitchFamily="18" charset="-127"/>
                <a:ea typeface="Batang" panose="02030600000101010101" pitchFamily="18" charset="-127"/>
              </a:rPr>
              <a:t>Orbakaite</a:t>
            </a:r>
            <a:r>
              <a:rPr lang="en-US" sz="2400" b="1" dirty="0">
                <a:latin typeface="Batang" panose="02030600000101010101" pitchFamily="18" charset="-127"/>
                <a:ea typeface="Batang" panose="02030600000101010101" pitchFamily="18" charset="-127"/>
              </a:rPr>
              <a:t>, </a:t>
            </a:r>
            <a:r>
              <a:rPr lang="en-US" sz="2400" b="1" dirty="0" err="1">
                <a:latin typeface="Batang" panose="02030600000101010101" pitchFamily="18" charset="-127"/>
                <a:ea typeface="Batang" panose="02030600000101010101" pitchFamily="18" charset="-127"/>
              </a:rPr>
              <a:t>Alla</a:t>
            </a:r>
            <a:r>
              <a:rPr lang="en-US" sz="2400" b="1" dirty="0">
                <a:latin typeface="Batang" panose="02030600000101010101" pitchFamily="18" charset="-127"/>
                <a:ea typeface="Batang" panose="02030600000101010101" pitchFamily="18" charset="-127"/>
              </a:rPr>
              <a:t> </a:t>
            </a:r>
            <a:r>
              <a:rPr lang="en-US" sz="2400" b="1" dirty="0" err="1">
                <a:latin typeface="Batang" panose="02030600000101010101" pitchFamily="18" charset="-127"/>
                <a:ea typeface="Batang" panose="02030600000101010101" pitchFamily="18" charset="-127"/>
              </a:rPr>
              <a:t>Pugacheva</a:t>
            </a:r>
            <a:r>
              <a:rPr lang="en-US" sz="2400" b="1" dirty="0">
                <a:latin typeface="Batang" panose="02030600000101010101" pitchFamily="18" charset="-127"/>
                <a:ea typeface="Batang" panose="02030600000101010101" pitchFamily="18" charset="-127"/>
              </a:rPr>
              <a:t>, Natalia </a:t>
            </a:r>
            <a:r>
              <a:rPr lang="en-US" sz="2400" b="1" dirty="0" err="1">
                <a:latin typeface="Batang" panose="02030600000101010101" pitchFamily="18" charset="-127"/>
                <a:ea typeface="Batang" panose="02030600000101010101" pitchFamily="18" charset="-127"/>
              </a:rPr>
              <a:t>Vetlitskaya</a:t>
            </a:r>
            <a:r>
              <a:rPr lang="en-US" sz="2400" b="1" dirty="0">
                <a:latin typeface="Batang" panose="02030600000101010101" pitchFamily="18" charset="-127"/>
                <a:ea typeface="Batang" panose="02030600000101010101" pitchFamily="18" charset="-127"/>
              </a:rPr>
              <a:t>, Tatiana </a:t>
            </a:r>
            <a:r>
              <a:rPr lang="en-US" sz="2400" b="1" dirty="0" err="1">
                <a:latin typeface="Batang" panose="02030600000101010101" pitchFamily="18" charset="-127"/>
                <a:ea typeface="Batang" panose="02030600000101010101" pitchFamily="18" charset="-127"/>
              </a:rPr>
              <a:t>Ovsienko</a:t>
            </a:r>
            <a:r>
              <a:rPr lang="en-US" sz="2400" b="1" dirty="0">
                <a:latin typeface="Batang" panose="02030600000101010101" pitchFamily="18" charset="-127"/>
                <a:ea typeface="Batang" panose="02030600000101010101" pitchFamily="18" charset="-127"/>
              </a:rPr>
              <a:t>. He also collaborated with Vlad </a:t>
            </a:r>
            <a:r>
              <a:rPr lang="en-US" sz="2400" b="1" dirty="0" err="1">
                <a:latin typeface="Batang" panose="02030600000101010101" pitchFamily="18" charset="-127"/>
                <a:ea typeface="Batang" panose="02030600000101010101" pitchFamily="18" charset="-127"/>
              </a:rPr>
              <a:t>Stashevsky</a:t>
            </a:r>
            <a:r>
              <a:rPr lang="en-US" sz="2400" b="1" dirty="0">
                <a:latin typeface="Batang" panose="02030600000101010101" pitchFamily="18" charset="-127"/>
                <a:ea typeface="Batang" panose="02030600000101010101" pitchFamily="18" charset="-127"/>
              </a:rPr>
              <a:t>, Vadim </a:t>
            </a:r>
            <a:r>
              <a:rPr lang="en-US" sz="2400" b="1" dirty="0" err="1">
                <a:latin typeface="Batang" panose="02030600000101010101" pitchFamily="18" charset="-127"/>
                <a:ea typeface="Batang" panose="02030600000101010101" pitchFamily="18" charset="-127"/>
              </a:rPr>
              <a:t>Kazachenko</a:t>
            </a:r>
            <a:r>
              <a:rPr lang="en-US" sz="2400" b="1" dirty="0">
                <a:latin typeface="Batang" panose="02030600000101010101" pitchFamily="18" charset="-127"/>
                <a:ea typeface="Batang" panose="02030600000101010101" pitchFamily="18" charset="-127"/>
              </a:rPr>
              <a:t>, </a:t>
            </a:r>
            <a:r>
              <a:rPr lang="en-US" sz="2400" b="1" dirty="0" err="1">
                <a:latin typeface="Batang" panose="02030600000101010101" pitchFamily="18" charset="-127"/>
                <a:ea typeface="Batang" panose="02030600000101010101" pitchFamily="18" charset="-127"/>
              </a:rPr>
              <a:t>Lyubov</a:t>
            </a:r>
            <a:r>
              <a:rPr lang="en-US" sz="2400" b="1" dirty="0">
                <a:latin typeface="Batang" panose="02030600000101010101" pitchFamily="18" charset="-127"/>
                <a:ea typeface="Batang" panose="02030600000101010101" pitchFamily="18" charset="-127"/>
              </a:rPr>
              <a:t> </a:t>
            </a:r>
            <a:r>
              <a:rPr lang="en-US" sz="2400" b="1" dirty="0" err="1">
                <a:latin typeface="Batang" panose="02030600000101010101" pitchFamily="18" charset="-127"/>
                <a:ea typeface="Batang" panose="02030600000101010101" pitchFamily="18" charset="-127"/>
              </a:rPr>
              <a:t>Uspenskaya</a:t>
            </a:r>
            <a:r>
              <a:rPr lang="en-US" sz="2400" b="1" dirty="0">
                <a:latin typeface="Batang" panose="02030600000101010101" pitchFamily="18" charset="-127"/>
                <a:ea typeface="Batang" panose="02030600000101010101" pitchFamily="18" charset="-127"/>
              </a:rPr>
              <a:t> and Mikhail </a:t>
            </a:r>
            <a:r>
              <a:rPr lang="en-US" sz="2400" b="1" dirty="0" err="1">
                <a:latin typeface="Batang" panose="02030600000101010101" pitchFamily="18" charset="-127"/>
                <a:ea typeface="Batang" panose="02030600000101010101" pitchFamily="18" charset="-127"/>
              </a:rPr>
              <a:t>Shufutinsky</a:t>
            </a:r>
            <a:r>
              <a:rPr lang="en-US" sz="2400" b="1" dirty="0">
                <a:latin typeface="Batang" panose="02030600000101010101" pitchFamily="18" charset="-127"/>
                <a:ea typeface="Batang" panose="02030600000101010101" pitchFamily="18" charset="-127"/>
              </a:rPr>
              <a:t>, produced the Kar-Man group.</a:t>
            </a:r>
            <a:endParaRPr lang="ru-RU" sz="2400" b="1" dirty="0">
              <a:latin typeface="Batang" panose="02030600000101010101" pitchFamily="18" charset="-127"/>
              <a:ea typeface="Batang" panose="02030600000101010101" pitchFamily="18" charset="-127"/>
            </a:endParaRPr>
          </a:p>
        </p:txBody>
      </p:sp>
    </p:spTree>
    <p:extLst>
      <p:ext uri="{BB962C8B-B14F-4D97-AF65-F5344CB8AC3E}">
        <p14:creationId xmlns:p14="http://schemas.microsoft.com/office/powerpoint/2010/main" val="246003832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2DCEB9-53F0-42AA-B79F-5830DABC6ADD}"/>
              </a:ext>
            </a:extLst>
          </p:cNvPr>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Musical recognition</a:t>
            </a:r>
            <a:endParaRPr lang="ru-RU" sz="4800" dirty="0">
              <a:effectLst>
                <a:outerShdw blurRad="38100" dist="38100" dir="2700000" algn="tl">
                  <a:srgbClr val="000000">
                    <a:alpha val="43137"/>
                  </a:srgbClr>
                </a:outerShdw>
              </a:effectLst>
              <a:latin typeface="Batang" panose="02030600000101010101" pitchFamily="18" charset="-127"/>
              <a:ea typeface="Batang" panose="02030600000101010101" pitchFamily="18" charset="-127"/>
            </a:endParaRPr>
          </a:p>
        </p:txBody>
      </p:sp>
      <p:sp>
        <p:nvSpPr>
          <p:cNvPr id="3" name="Объект 2">
            <a:extLst>
              <a:ext uri="{FF2B5EF4-FFF2-40B4-BE49-F238E27FC236}">
                <a16:creationId xmlns:a16="http://schemas.microsoft.com/office/drawing/2014/main" id="{868FF909-7651-4E16-B7F8-4C9EE00F1A9A}"/>
              </a:ext>
            </a:extLst>
          </p:cNvPr>
          <p:cNvSpPr>
            <a:spLocks noGrp="1"/>
          </p:cNvSpPr>
          <p:nvPr>
            <p:ph sz="half" idx="1"/>
          </p:nvPr>
        </p:nvSpPr>
        <p:spPr>
          <a:xfrm>
            <a:off x="838200" y="1825624"/>
            <a:ext cx="5181600" cy="4879975"/>
          </a:xfrm>
        </p:spPr>
        <p:txBody>
          <a:bodyPr>
            <a:normAutofit fontScale="85000" lnSpcReduction="20000"/>
          </a:bodyPr>
          <a:lstStyle/>
          <a:p>
            <a:pPr marL="0" indent="355600" algn="just">
              <a:buNone/>
            </a:pPr>
            <a:r>
              <a:rPr lang="en-US" sz="2600" b="1" dirty="0">
                <a:latin typeface="Batang" panose="02030600000101010101" pitchFamily="18" charset="-127"/>
                <a:ea typeface="Batang" panose="02030600000101010101" pitchFamily="18" charset="-127"/>
              </a:rPr>
              <a:t>From 1972 to 1978 he played in various jazz </a:t>
            </a:r>
            <a:r>
              <a:rPr lang="en-US" sz="2600" b="1" dirty="0" err="1">
                <a:latin typeface="Batang" panose="02030600000101010101" pitchFamily="18" charset="-127"/>
                <a:ea typeface="Batang" panose="02030600000101010101" pitchFamily="18" charset="-127"/>
              </a:rPr>
              <a:t>ensembles.From</a:t>
            </a:r>
            <a:r>
              <a:rPr lang="en-US" sz="2600" b="1" dirty="0">
                <a:latin typeface="Batang" panose="02030600000101010101" pitchFamily="18" charset="-127"/>
                <a:ea typeface="Batang" panose="02030600000101010101" pitchFamily="18" charset="-127"/>
              </a:rPr>
              <a:t> 1978 to 1983, </a:t>
            </a:r>
            <a:r>
              <a:rPr lang="en-US" sz="2600" b="1" dirty="0" err="1">
                <a:latin typeface="Batang" panose="02030600000101010101" pitchFamily="18" charset="-127"/>
                <a:ea typeface="Batang" panose="02030600000101010101" pitchFamily="18" charset="-127"/>
              </a:rPr>
              <a:t>Ukupnik</a:t>
            </a:r>
            <a:r>
              <a:rPr lang="en-US" sz="2600" b="1" dirty="0">
                <a:latin typeface="Batang" panose="02030600000101010101" pitchFamily="18" charset="-127"/>
                <a:ea typeface="Batang" panose="02030600000101010101" pitchFamily="18" charset="-127"/>
              </a:rPr>
              <a:t> worked at the Chamber Jewish Musical Theater, played bass guitar, practice there as an actor. He sang in Yiddish in the musical play "A Black Bridle for a White </a:t>
            </a:r>
            <a:r>
              <a:rPr lang="en-US" sz="2600" b="1" dirty="0" err="1">
                <a:latin typeface="Batang" panose="02030600000101010101" pitchFamily="18" charset="-127"/>
                <a:ea typeface="Batang" panose="02030600000101010101" pitchFamily="18" charset="-127"/>
              </a:rPr>
              <a:t>Mare".In</a:t>
            </a:r>
            <a:r>
              <a:rPr lang="en-US" sz="2600" b="1" dirty="0">
                <a:latin typeface="Batang" panose="02030600000101010101" pitchFamily="18" charset="-127"/>
                <a:ea typeface="Batang" panose="02030600000101010101" pitchFamily="18" charset="-127"/>
              </a:rPr>
              <a:t> 1983, </a:t>
            </a:r>
            <a:r>
              <a:rPr lang="en-US" sz="2600" b="1" dirty="0" err="1">
                <a:latin typeface="Batang" panose="02030600000101010101" pitchFamily="18" charset="-127"/>
                <a:ea typeface="Batang" panose="02030600000101010101" pitchFamily="18" charset="-127"/>
              </a:rPr>
              <a:t>Ukupnik</a:t>
            </a:r>
            <a:r>
              <a:rPr lang="en-US" sz="2600" b="1" dirty="0">
                <a:latin typeface="Batang" panose="02030600000101010101" pitchFamily="18" charset="-127"/>
                <a:ea typeface="Batang" panose="02030600000101010101" pitchFamily="18" charset="-127"/>
              </a:rPr>
              <a:t> began composing the song "Rowan Beads" for Irina </a:t>
            </a:r>
            <a:r>
              <a:rPr lang="en-US" sz="2600" b="1" dirty="0" err="1">
                <a:latin typeface="Batang" panose="02030600000101010101" pitchFamily="18" charset="-127"/>
                <a:ea typeface="Batang" panose="02030600000101010101" pitchFamily="18" charset="-127"/>
              </a:rPr>
              <a:t>Ponarovskaya</a:t>
            </a:r>
            <a:r>
              <a:rPr lang="en-US" sz="2600" b="1" dirty="0">
                <a:latin typeface="Batang" panose="02030600000101010101" pitchFamily="18" charset="-127"/>
                <a:ea typeface="Batang" panose="02030600000101010101" pitchFamily="18" charset="-127"/>
              </a:rPr>
              <a:t>, wrote songs for Larisa Dolina, Philip </a:t>
            </a:r>
            <a:r>
              <a:rPr lang="en-US" sz="2600" b="1" dirty="0" err="1">
                <a:latin typeface="Batang" panose="02030600000101010101" pitchFamily="18" charset="-127"/>
                <a:ea typeface="Batang" panose="02030600000101010101" pitchFamily="18" charset="-127"/>
              </a:rPr>
              <a:t>Kirkorov</a:t>
            </a:r>
            <a:r>
              <a:rPr lang="en-US" sz="2600" b="1" dirty="0">
                <a:latin typeface="Batang" panose="02030600000101010101" pitchFamily="18" charset="-127"/>
                <a:ea typeface="Batang" panose="02030600000101010101" pitchFamily="18" charset="-127"/>
              </a:rPr>
              <a:t>, Vladimir </a:t>
            </a:r>
            <a:r>
              <a:rPr lang="en-US" sz="2600" b="1" dirty="0" err="1">
                <a:latin typeface="Batang" panose="02030600000101010101" pitchFamily="18" charset="-127"/>
                <a:ea typeface="Batang" panose="02030600000101010101" pitchFamily="18" charset="-127"/>
              </a:rPr>
              <a:t>Presnyakov</a:t>
            </a:r>
            <a:r>
              <a:rPr lang="en-US" sz="2600" b="1" dirty="0">
                <a:latin typeface="Batang" panose="02030600000101010101" pitchFamily="18" charset="-127"/>
                <a:ea typeface="Batang" panose="02030600000101010101" pitchFamily="18" charset="-127"/>
              </a:rPr>
              <a:t> Jr., Kristina </a:t>
            </a:r>
            <a:r>
              <a:rPr lang="en-US" sz="2600" b="1" dirty="0" err="1">
                <a:latin typeface="Batang" panose="02030600000101010101" pitchFamily="18" charset="-127"/>
                <a:ea typeface="Batang" panose="02030600000101010101" pitchFamily="18" charset="-127"/>
              </a:rPr>
              <a:t>Orbakaite</a:t>
            </a:r>
            <a:r>
              <a:rPr lang="en-US" sz="2600" b="1" dirty="0">
                <a:latin typeface="Batang" panose="02030600000101010101" pitchFamily="18" charset="-127"/>
                <a:ea typeface="Batang" panose="02030600000101010101" pitchFamily="18" charset="-127"/>
              </a:rPr>
              <a:t>, </a:t>
            </a:r>
            <a:r>
              <a:rPr lang="en-US" sz="2600" b="1" dirty="0" err="1">
                <a:latin typeface="Batang" panose="02030600000101010101" pitchFamily="18" charset="-127"/>
                <a:ea typeface="Batang" panose="02030600000101010101" pitchFamily="18" charset="-127"/>
              </a:rPr>
              <a:t>Alla</a:t>
            </a:r>
            <a:r>
              <a:rPr lang="en-US" sz="2600" b="1" dirty="0">
                <a:latin typeface="Batang" panose="02030600000101010101" pitchFamily="18" charset="-127"/>
                <a:ea typeface="Batang" panose="02030600000101010101" pitchFamily="18" charset="-127"/>
              </a:rPr>
              <a:t> </a:t>
            </a:r>
            <a:r>
              <a:rPr lang="en-US" sz="2600" b="1" dirty="0" err="1">
                <a:latin typeface="Batang" panose="02030600000101010101" pitchFamily="18" charset="-127"/>
                <a:ea typeface="Batang" panose="02030600000101010101" pitchFamily="18" charset="-127"/>
              </a:rPr>
              <a:t>Pugacheva</a:t>
            </a:r>
            <a:r>
              <a:rPr lang="en-US" sz="2600" b="1" dirty="0">
                <a:latin typeface="Batang" panose="02030600000101010101" pitchFamily="18" charset="-127"/>
                <a:ea typeface="Batang" panose="02030600000101010101" pitchFamily="18" charset="-127"/>
              </a:rPr>
              <a:t>, Natalia </a:t>
            </a:r>
            <a:r>
              <a:rPr lang="en-US" sz="2600" b="1" dirty="0" err="1">
                <a:latin typeface="Batang" panose="02030600000101010101" pitchFamily="18" charset="-127"/>
                <a:ea typeface="Batang" panose="02030600000101010101" pitchFamily="18" charset="-127"/>
              </a:rPr>
              <a:t>Vetlitskaya</a:t>
            </a:r>
            <a:r>
              <a:rPr lang="en-US" sz="2600" b="1" dirty="0">
                <a:latin typeface="Batang" panose="02030600000101010101" pitchFamily="18" charset="-127"/>
                <a:ea typeface="Batang" panose="02030600000101010101" pitchFamily="18" charset="-127"/>
              </a:rPr>
              <a:t>, Tatiana </a:t>
            </a:r>
            <a:r>
              <a:rPr lang="en-US" sz="2600" b="1" dirty="0" err="1">
                <a:latin typeface="Batang" panose="02030600000101010101" pitchFamily="18" charset="-127"/>
                <a:ea typeface="Batang" panose="02030600000101010101" pitchFamily="18" charset="-127"/>
              </a:rPr>
              <a:t>Ovsienko</a:t>
            </a:r>
            <a:r>
              <a:rPr lang="en-US" sz="2600" b="1" dirty="0">
                <a:latin typeface="Batang" panose="02030600000101010101" pitchFamily="18" charset="-127"/>
                <a:ea typeface="Batang" panose="02030600000101010101" pitchFamily="18" charset="-127"/>
              </a:rPr>
              <a:t>. He also collaborated with Vlad </a:t>
            </a:r>
            <a:r>
              <a:rPr lang="en-US" sz="2600" b="1" dirty="0" err="1">
                <a:latin typeface="Batang" panose="02030600000101010101" pitchFamily="18" charset="-127"/>
                <a:ea typeface="Batang" panose="02030600000101010101" pitchFamily="18" charset="-127"/>
              </a:rPr>
              <a:t>Stashevsky</a:t>
            </a:r>
            <a:r>
              <a:rPr lang="en-US" sz="2600" b="1" dirty="0">
                <a:latin typeface="Batang" panose="02030600000101010101" pitchFamily="18" charset="-127"/>
                <a:ea typeface="Batang" panose="02030600000101010101" pitchFamily="18" charset="-127"/>
              </a:rPr>
              <a:t>, Vadim </a:t>
            </a:r>
            <a:r>
              <a:rPr lang="en-US" sz="2600" b="1" dirty="0" err="1">
                <a:latin typeface="Batang" panose="02030600000101010101" pitchFamily="18" charset="-127"/>
                <a:ea typeface="Batang" panose="02030600000101010101" pitchFamily="18" charset="-127"/>
              </a:rPr>
              <a:t>Kazachenko</a:t>
            </a:r>
            <a:r>
              <a:rPr lang="en-US" sz="2600" b="1" dirty="0">
                <a:latin typeface="Batang" panose="02030600000101010101" pitchFamily="18" charset="-127"/>
                <a:ea typeface="Batang" panose="02030600000101010101" pitchFamily="18" charset="-127"/>
              </a:rPr>
              <a:t>, </a:t>
            </a:r>
            <a:r>
              <a:rPr lang="en-US" sz="2600" b="1" dirty="0" err="1">
                <a:latin typeface="Batang" panose="02030600000101010101" pitchFamily="18" charset="-127"/>
                <a:ea typeface="Batang" panose="02030600000101010101" pitchFamily="18" charset="-127"/>
              </a:rPr>
              <a:t>Lyubov</a:t>
            </a:r>
            <a:r>
              <a:rPr lang="en-US" sz="2600" b="1" dirty="0">
                <a:latin typeface="Batang" panose="02030600000101010101" pitchFamily="18" charset="-127"/>
                <a:ea typeface="Batang" panose="02030600000101010101" pitchFamily="18" charset="-127"/>
              </a:rPr>
              <a:t> </a:t>
            </a:r>
            <a:r>
              <a:rPr lang="en-US" sz="2600" b="1" dirty="0" err="1">
                <a:latin typeface="Batang" panose="02030600000101010101" pitchFamily="18" charset="-127"/>
                <a:ea typeface="Batang" panose="02030600000101010101" pitchFamily="18" charset="-127"/>
              </a:rPr>
              <a:t>Uspenskaya</a:t>
            </a:r>
            <a:r>
              <a:rPr lang="en-US" sz="2600" b="1" dirty="0">
                <a:latin typeface="Batang" panose="02030600000101010101" pitchFamily="18" charset="-127"/>
                <a:ea typeface="Batang" panose="02030600000101010101" pitchFamily="18" charset="-127"/>
              </a:rPr>
              <a:t>, Mikhail </a:t>
            </a:r>
            <a:r>
              <a:rPr lang="en-US" sz="2600" b="1" dirty="0" err="1">
                <a:latin typeface="Batang" panose="02030600000101010101" pitchFamily="18" charset="-127"/>
                <a:ea typeface="Batang" panose="02030600000101010101" pitchFamily="18" charset="-127"/>
              </a:rPr>
              <a:t>Shufutinsky</a:t>
            </a:r>
            <a:r>
              <a:rPr lang="en-US" sz="2600" b="1" dirty="0">
                <a:latin typeface="Batang" panose="02030600000101010101" pitchFamily="18" charset="-127"/>
                <a:ea typeface="Batang" panose="02030600000101010101" pitchFamily="18" charset="-127"/>
              </a:rPr>
              <a:t>, produced the Car-Man group.</a:t>
            </a:r>
            <a:endParaRPr lang="ru-RU" dirty="0"/>
          </a:p>
        </p:txBody>
      </p:sp>
      <p:pic>
        <p:nvPicPr>
          <p:cNvPr id="6" name="Объект 5">
            <a:extLst>
              <a:ext uri="{FF2B5EF4-FFF2-40B4-BE49-F238E27FC236}">
                <a16:creationId xmlns:a16="http://schemas.microsoft.com/office/drawing/2014/main" id="{738E4E69-8DF9-49DD-AD2C-BCE21BF697A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61212" y="2055812"/>
            <a:ext cx="4116388" cy="4116388"/>
          </a:xfrm>
        </p:spPr>
      </p:pic>
    </p:spTree>
    <p:extLst>
      <p:ext uri="{BB962C8B-B14F-4D97-AF65-F5344CB8AC3E}">
        <p14:creationId xmlns:p14="http://schemas.microsoft.com/office/powerpoint/2010/main" val="221731206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0BF903-8C67-4941-AEB6-27BEBE119B12}"/>
              </a:ext>
            </a:extLst>
          </p:cNvPr>
          <p:cNvSpPr>
            <a:spLocks noGrp="1"/>
          </p:cNvSpPr>
          <p:nvPr>
            <p:ph type="title"/>
          </p:nvPr>
        </p:nvSpPr>
        <p:spPr/>
        <p:txBody>
          <a:bodyPr/>
          <a:lstStyle/>
          <a:p>
            <a:pPr algn="ctr"/>
            <a:r>
              <a:rPr lang="en-US" dirty="0">
                <a:effectLst>
                  <a:outerShdw blurRad="38100" dist="38100" dir="2700000" algn="tl">
                    <a:srgbClr val="000000">
                      <a:alpha val="43137"/>
                    </a:srgbClr>
                  </a:outerShdw>
                </a:effectLst>
                <a:latin typeface="Pristina" panose="03060402040406080204" pitchFamily="66" charset="0"/>
              </a:rPr>
              <a:t>Thank you for your attention!</a:t>
            </a:r>
            <a:endParaRPr lang="ru-RU" dirty="0">
              <a:effectLst>
                <a:outerShdw blurRad="38100" dist="38100" dir="2700000" algn="tl">
                  <a:srgbClr val="000000">
                    <a:alpha val="43137"/>
                  </a:srgbClr>
                </a:outerShdw>
              </a:effectLst>
            </a:endParaRPr>
          </a:p>
        </p:txBody>
      </p:sp>
      <p:pic>
        <p:nvPicPr>
          <p:cNvPr id="5" name="Объект 4">
            <a:extLst>
              <a:ext uri="{FF2B5EF4-FFF2-40B4-BE49-F238E27FC236}">
                <a16:creationId xmlns:a16="http://schemas.microsoft.com/office/drawing/2014/main" id="{C68D2266-5331-4B1D-8B04-106FC4570F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95270" y="1645073"/>
            <a:ext cx="7232650" cy="4821767"/>
          </a:xfrm>
        </p:spPr>
      </p:pic>
    </p:spTree>
    <p:extLst>
      <p:ext uri="{BB962C8B-B14F-4D97-AF65-F5344CB8AC3E}">
        <p14:creationId xmlns:p14="http://schemas.microsoft.com/office/powerpoint/2010/main" val="2926306225"/>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sld>
</file>

<file path=ppt/theme/theme1.xml><?xml version="1.0" encoding="utf-8"?>
<a:theme xmlns:a="http://schemas.openxmlformats.org/drawingml/2006/main" name="Уголки">
  <a:themeElements>
    <a:clrScheme name="Уголки">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Уголки">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Уголк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TM10001105[[fn=Уголки]]</Template>
  <TotalTime>74</TotalTime>
  <Words>365</Words>
  <Application>Microsoft Office PowerPoint</Application>
  <PresentationFormat>Широкоэкранный</PresentationFormat>
  <Paragraphs>12</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Batang</vt:lpstr>
      <vt:lpstr>Franklin Gothic Book</vt:lpstr>
      <vt:lpstr>Pristina</vt:lpstr>
      <vt:lpstr>Уголки</vt:lpstr>
      <vt:lpstr>The life and work of the great composer and creator of modernity –  ARKADY SEMENOVICH UKUPNIK</vt:lpstr>
      <vt:lpstr>Childhood and youth</vt:lpstr>
      <vt:lpstr>Musical formation</vt:lpstr>
      <vt:lpstr>Musical recognition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and work of the great composer and creator of modernity –  ARKADY SEMENOVICH UKUPNIK</dc:title>
  <dc:creator>Игорь Богданов</dc:creator>
  <cp:lastModifiedBy>Игорь Богданов</cp:lastModifiedBy>
  <cp:revision>5</cp:revision>
  <dcterms:created xsi:type="dcterms:W3CDTF">2023-04-20T18:52:00Z</dcterms:created>
  <dcterms:modified xsi:type="dcterms:W3CDTF">2023-04-21T06:19:06Z</dcterms:modified>
</cp:coreProperties>
</file>