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104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118395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286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2475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09796582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31729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61235055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77291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5027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9673465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970495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603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861249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5547570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9572581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2641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1467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26289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42FDBCD3-6FB0-45E4-8E3E-7EE21940F382}" type="datetimeFigureOut">
              <a:rPr lang="ru-RU" smtClean="0"/>
              <a:t>01.06.2023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1B294D46-C574-4573-874E-3C707BC6EC1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114110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  <p:sldLayoutId id="2147483690" r:id="rId12"/>
    <p:sldLayoutId id="2147483691" r:id="rId13"/>
    <p:sldLayoutId id="2147483692" r:id="rId14"/>
    <p:sldLayoutId id="2147483693" r:id="rId15"/>
    <p:sldLayoutId id="2147483694" r:id="rId16"/>
    <p:sldLayoutId id="2147483695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F30C0EB-5450-464F-ACA7-1D94D48F16F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Обзор упражнений и техник на развитие </a:t>
            </a:r>
            <a:r>
              <a:rPr lang="ru-RU" sz="3600" b="1" dirty="0" err="1"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графомоторного</a:t>
            </a:r>
            <a:r>
              <a:rPr lang="ru-RU" sz="3600" b="1" dirty="0"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навыка у младших школьников с </a:t>
            </a:r>
            <a:r>
              <a:rPr lang="ru-RU" sz="3600" b="1" dirty="0" err="1"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ОВЗ</a:t>
            </a:r>
            <a:r>
              <a:rPr lang="ru-RU" sz="3600" b="1" dirty="0">
                <a:solidFill>
                  <a:schemeClr val="tx1">
                    <a:lumMod val="50000"/>
                  </a:schemeClr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ru-RU" sz="36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6DFA73A-A533-4A82-9EAE-DC82682C993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658002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921E4B5-5CAF-49C3-93C9-B447E8C095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160579"/>
            <a:ext cx="8534400" cy="833820"/>
          </a:xfrm>
        </p:spPr>
        <p:txBody>
          <a:bodyPr>
            <a:normAutofit/>
          </a:bodyPr>
          <a:lstStyle/>
          <a:p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1. Развитие мелкой моторики пальцев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051700-B5FC-4CA0-B39F-01B1A67AB1F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685800"/>
            <a:ext cx="9027347" cy="4474779"/>
          </a:xfrm>
        </p:spPr>
        <p:txBody>
          <a:bodyPr>
            <a:normAutofit fontScale="925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7800"/>
              </a:buClr>
              <a:buSzPts val="2600"/>
              <a:buFont typeface="Noto Sans Symbols"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Упражнения на развитие силы пальцев и быстроты их движений (в работе лучше использовать цветные карандаши, требующие нажима грифеля; фломастеры и маркеры использовать нежелательно)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507800"/>
              </a:buClr>
              <a:buSzPts val="2600"/>
              <a:buFont typeface="Noto Sans Symbols"/>
              <a:buChar char="⮚"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Работа с трафаретами, бумагой, пластилином, аппликации, вырезание ножницами, поэтапное рисование.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520"/>
              </a:spcBef>
              <a:spcAft>
                <a:spcPts val="0"/>
              </a:spcAft>
              <a:buClr>
                <a:srgbClr val="507800"/>
              </a:buClr>
              <a:buSzPts val="2600"/>
              <a:buFont typeface="Noto Sans Symbols"/>
              <a:buChar char="⮚"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Пальчиковые игры и упражнения не только совершенствуют ловкость и точность движений, но и улучшают внимание, память, помогают научиться терпению, вырабатывают усидчивость. 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04133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90F1E4C-C51E-4EBB-8DEB-E3AB44A5A0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300633"/>
            <a:ext cx="8534400" cy="1075558"/>
          </a:xfrm>
        </p:spPr>
        <p:txBody>
          <a:bodyPr/>
          <a:lstStyle/>
          <a:p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2. Зрительный анализ и синтез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24CD5CC5-8FCF-4330-B698-6951B00BA5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384738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7800"/>
              </a:buClr>
              <a:buSzPts val="2600"/>
              <a:buFont typeface="Noto Sans Symbols"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Упражнения на определение правых и левых частей тела (симметричное, зеркальное отображение части изображения)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7800"/>
              </a:buClr>
              <a:buSzPts val="2600"/>
              <a:buFont typeface="Noto Sans Symbols"/>
              <a:buNone/>
              <a:tabLst/>
              <a:defRPr/>
            </a:pP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479C92-FD89-4527-B897-573D8473A0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38822" y="1857307"/>
            <a:ext cx="3143386" cy="3143386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8197ABFB-DDA7-4B3C-AF36-987DCFC5E02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452" y="1911056"/>
            <a:ext cx="3094927" cy="3089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634398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E32A1CE-98DF-45B9-AF1D-EC9552F8C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454869"/>
            <a:ext cx="8534400" cy="1170151"/>
          </a:xfrm>
        </p:spPr>
        <p:txBody>
          <a:bodyPr>
            <a:normAutofit fontScale="9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tabLst/>
              <a:defRPr/>
            </a:pPr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CCDE92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3. Задания на ориентировку в пространстве по отношению к предметам </a:t>
            </a:r>
            <a:b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CCDE92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</a:b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9099582-AA59-4C17-9EB9-5190EF8FB3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8534400" cy="2204545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Упражнения на пространственные положения </a:t>
            </a:r>
            <a:endParaRPr kumimoji="0" lang="ru-RU" sz="14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6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(показать или нарисовать фигуры слева, справа, вверху или внизу от требуемого предмета). Задания с условиями по выбору нужных направлений (трафареты, лабиринты).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C9AEDA3C-C1AA-418B-A881-1AE32E4741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18507" y="2818297"/>
            <a:ext cx="4297604" cy="2298718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422DC4E7-6442-417A-9BE4-B52D15DEFC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209194" y="2328726"/>
            <a:ext cx="2298594" cy="30630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69143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D0013CD-0876-45A5-A85F-55A20DBA5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297214"/>
            <a:ext cx="8534400" cy="991475"/>
          </a:xfrm>
        </p:spPr>
        <p:txBody>
          <a:bodyPr/>
          <a:lstStyle/>
          <a:p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4. Общие упражнения, рисование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095E5E-E1F4-46BD-AFD4-68AB5C1D5DA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1" y="569311"/>
            <a:ext cx="8806629" cy="4906579"/>
          </a:xfrm>
        </p:spPr>
        <p:txBody>
          <a:bodyPr>
            <a:normAutofit fontScale="925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Задания по штриховке по контуру, обводка, раскрашивание: «Волшебная клеточка», «Проведи по линии», «Рисуй по точкам», «Повтори узор» «Дорисуй картинки», «Повтори рисунок», «Обведи и раскрась».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Срисовывание геометрических фигур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Задания на зарисовку деталей, предметов, с натуры.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Воспроизведение графических узоров по клеточкам и без опоры на них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Штриховки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Дополнение рисунков с недостающими деталями (даются законченные изображения, но с недостающими деталями) 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Char char="⮚"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Самостоятельное рисование простых рисунков по рисунку-образцу с последующим раскрашиванием, штриховкой или задания на воспроизведение по памяти .</a:t>
            </a:r>
            <a:endParaRPr kumimoji="0" lang="ru-RU" sz="2000" b="1" i="0" u="none" strike="noStrike" kern="0" cap="none" spc="0" normalizeH="0" baseline="0" noProof="0" dirty="0">
              <a:ln>
                <a:noFill/>
              </a:ln>
              <a:solidFill>
                <a:srgbClr val="507800"/>
              </a:solidFill>
              <a:effectLst/>
              <a:uLnTx/>
              <a:uFillTx/>
              <a:latin typeface="Verdana"/>
              <a:ea typeface="Verdana"/>
              <a:sym typeface="Verdana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659797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10A244-C634-48B2-A7DC-DD8F08DA949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97517"/>
            <a:ext cx="8534400" cy="1074683"/>
          </a:xfrm>
        </p:spPr>
        <p:txBody>
          <a:bodyPr>
            <a:normAutofit/>
          </a:bodyPr>
          <a:lstStyle/>
          <a:p>
            <a:r>
              <a:rPr kumimoji="0" lang="ru-RU" sz="28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Техника рисования двумя руками одновременно</a:t>
            </a:r>
            <a:r>
              <a:rPr kumimoji="0" lang="ru-RU" sz="2800" b="0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.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79DB001F-3A47-4821-A70C-16E2B013D5A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1458310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Активизирует работу обоих полушарий мозга, развивает интеллект, служит профилактикой и коррекцией </a:t>
            </a:r>
            <a:r>
              <a:rPr kumimoji="0" lang="ru-RU" sz="2400" b="0" i="0" u="none" strike="noStrike" kern="0" cap="none" spc="0" normalizeH="0" baseline="0" noProof="0" dirty="0" err="1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дисграфии</a:t>
            </a: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 и дислексии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5ABA1D0-021E-495F-BE40-96AB9B50C4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4212" y="1914012"/>
            <a:ext cx="5078408" cy="3029975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32CE638C-2F4C-404C-8B25-C947EDE498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47784" y="1914012"/>
            <a:ext cx="2471821" cy="3029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00729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2D15E16-002B-4C58-AEF3-F96B95EBD3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02924"/>
            <a:ext cx="8534400" cy="1243723"/>
          </a:xfrm>
        </p:spPr>
        <p:txBody>
          <a:bodyPr/>
          <a:lstStyle/>
          <a:p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Упражнения на развитие межполушарного взаимодействия</a:t>
            </a:r>
            <a:endParaRPr lang="ru-RU" dirty="0"/>
          </a:p>
        </p:txBody>
      </p:sp>
      <p:pic>
        <p:nvPicPr>
          <p:cNvPr id="4" name="Объект 3">
            <a:extLst>
              <a:ext uri="{FF2B5EF4-FFF2-40B4-BE49-F238E27FC236}">
                <a16:creationId xmlns:a16="http://schemas.microsoft.com/office/drawing/2014/main" id="{689BE903-6930-4576-892F-6D9ECA5AD9C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4212" y="756745"/>
            <a:ext cx="10047249" cy="40569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60578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4E50CA-A77A-4E08-8A6F-1F2524CBC4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5086132"/>
            <a:ext cx="8534400" cy="1086068"/>
          </a:xfrm>
        </p:spPr>
        <p:txBody>
          <a:bodyPr/>
          <a:lstStyle/>
          <a:p>
            <a:r>
              <a:rPr kumimoji="0" lang="ru-RU" sz="2400" b="1" i="0" u="none" strike="noStrike" kern="0" cap="none" spc="0" normalizeH="0" baseline="0" noProof="0" dirty="0">
                <a:ln>
                  <a:noFill/>
                </a:ln>
                <a:solidFill>
                  <a:srgbClr val="DBE8B2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Безотрывное рисование</a:t>
            </a:r>
            <a:endParaRPr lang="ru-RU" dirty="0"/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6AB82C-313B-49C4-8B99-8E71D7FA53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1"/>
            <a:ext cx="8534400" cy="3392214"/>
          </a:xfrm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7800"/>
              </a:buClr>
              <a:buSzPts val="2400"/>
              <a:buFont typeface="Noto Sans Symbols"/>
              <a:buNone/>
              <a:tabLst/>
              <a:defRPr/>
            </a:pPr>
            <a:r>
              <a:rPr kumimoji="0" lang="ru-RU" sz="2400" b="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sym typeface="Verdana"/>
              </a:rPr>
              <a:t>Это не только увлекательная игра, но и невероятно полезное занятие для тренировки фантазии и образного мышления, а также мелкой моторики ребенка. Безотрывное рисование способствует очень важному делу -  ручки у детей прекрасно готовятся к безотрывному письму, что важно для подготовки к школе. </a:t>
            </a:r>
          </a:p>
          <a:p>
            <a:endParaRPr lang="ru-RU" dirty="0"/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D42DD56-24AD-47DC-A195-D69C2DDD447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16244" y="3429000"/>
            <a:ext cx="4461964" cy="29256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9617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C61A40A-3716-42E7-8F8B-4F7F706B6D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4212" y="685800"/>
            <a:ext cx="10603898" cy="5662448"/>
          </a:xfrm>
        </p:spPr>
        <p:txBody>
          <a:bodyPr>
            <a:normAutofit/>
          </a:bodyPr>
          <a:lstStyle/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60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Таким образом, своевременное выявление особенностей </a:t>
            </a:r>
            <a:r>
              <a:rPr kumimoji="0" lang="ru-RU" sz="2600" i="0" u="none" strike="noStrike" kern="0" cap="none" spc="0" normalizeH="0" baseline="0" noProof="0" dirty="0" err="1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графомоторных</a:t>
            </a:r>
            <a:r>
              <a:rPr kumimoji="0" lang="ru-RU" sz="260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 навыков у обучающихся позволит правильно выстроить обучение, сгладить дефект. </a:t>
            </a: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endParaRPr kumimoji="0" lang="ru-RU" sz="2600" i="0" u="none" strike="noStrike" kern="0" cap="none" spc="0" normalizeH="0" baseline="0" noProof="0" dirty="0">
              <a:ln>
                <a:noFill/>
              </a:ln>
              <a:solidFill>
                <a:srgbClr val="1A1F09"/>
              </a:solidFill>
              <a:effectLst/>
              <a:uLnTx/>
              <a:uFillTx/>
              <a:latin typeface="Verdana"/>
              <a:ea typeface="Verdana"/>
              <a:cs typeface="Verdana"/>
              <a:sym typeface="Verdana"/>
            </a:endParaRPr>
          </a:p>
          <a:p>
            <a:pPr marL="0" marR="0" lvl="0" indent="0" algn="l" defTabSz="914400" rtl="0" eaLnBrk="1" fontAlgn="auto" latinLnBrk="0" hangingPunct="1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Tx/>
              <a:buFont typeface="Arial"/>
              <a:buNone/>
              <a:tabLst/>
              <a:defRPr/>
            </a:pPr>
            <a:r>
              <a:rPr kumimoji="0" lang="ru-RU" sz="2600" i="0" u="none" strike="noStrike" kern="0" cap="none" spc="0" normalizeH="0" baseline="0" noProof="0" dirty="0">
                <a:ln>
                  <a:noFill/>
                </a:ln>
                <a:solidFill>
                  <a:srgbClr val="1A1F09"/>
                </a:solidFill>
                <a:effectLst/>
                <a:uLnTx/>
                <a:uFillTx/>
                <a:latin typeface="Verdana"/>
                <a:ea typeface="Verdana"/>
                <a:cs typeface="Verdana"/>
                <a:sym typeface="Verdana"/>
              </a:rPr>
              <a:t>Уже на начальном уровне образования необходимо развивать механизмы, которые задействованы в овладении письмом, создавать условия для накопления обучающимися двигательного и практического опыта.</a:t>
            </a:r>
            <a:endParaRPr kumimoji="0" lang="ru-RU" sz="140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cs typeface="Arial"/>
              <a:sym typeface="Arial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304197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Другая 1">
      <a:dk1>
        <a:sysClr val="windowText" lastClr="000000"/>
      </a:dk1>
      <a:lt1>
        <a:sysClr val="window" lastClr="FFFFFF"/>
      </a:lt1>
      <a:dk2>
        <a:srgbClr val="4AA8E6"/>
      </a:dk2>
      <a:lt2>
        <a:srgbClr val="C8F0FA"/>
      </a:lt2>
      <a:accent1>
        <a:srgbClr val="167BF3"/>
      </a:accent1>
      <a:accent2>
        <a:srgbClr val="F9C1EC"/>
      </a:accent2>
      <a:accent3>
        <a:srgbClr val="87EFDA"/>
      </a:accent3>
      <a:accent4>
        <a:srgbClr val="C6E993"/>
      </a:accent4>
      <a:accent5>
        <a:srgbClr val="FAE5D7"/>
      </a:accent5>
      <a:accent6>
        <a:srgbClr val="EEA0A1"/>
      </a:accent6>
      <a:hlink>
        <a:srgbClr val="4A9FDD"/>
      </a:hlink>
      <a:folHlink>
        <a:srgbClr val="D1E1EE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22</TotalTime>
  <Words>378</Words>
  <Application>Microsoft Office PowerPoint</Application>
  <PresentationFormat>Широкоэкранный</PresentationFormat>
  <Paragraphs>26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6" baseType="lpstr">
      <vt:lpstr>Arial</vt:lpstr>
      <vt:lpstr>Century Gothic</vt:lpstr>
      <vt:lpstr>Noto Sans Symbols</vt:lpstr>
      <vt:lpstr>Times New Roman</vt:lpstr>
      <vt:lpstr>Verdana</vt:lpstr>
      <vt:lpstr>Wingdings 3</vt:lpstr>
      <vt:lpstr>Сектор</vt:lpstr>
      <vt:lpstr>Обзор упражнений и техник на развитие графомоторного навыка у младших школьников с ОВЗ.</vt:lpstr>
      <vt:lpstr>1. Развитие мелкой моторики пальцев</vt:lpstr>
      <vt:lpstr>2. Зрительный анализ и синтез</vt:lpstr>
      <vt:lpstr>3. Задания на ориентировку в пространстве по отношению к предметам  </vt:lpstr>
      <vt:lpstr>4. Общие упражнения, рисование</vt:lpstr>
      <vt:lpstr>Техника рисования двумя руками одновременно.</vt:lpstr>
      <vt:lpstr>Упражнения на развитие межполушарного взаимодействия</vt:lpstr>
      <vt:lpstr>Безотрывное рисование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Обзор упражнений и техник на развитие графомоторного навыка у младших школьников с ОВЗ.</dc:title>
  <dc:creator>ffff ffff</dc:creator>
  <cp:lastModifiedBy>ffff ffff</cp:lastModifiedBy>
  <cp:revision>1</cp:revision>
  <dcterms:created xsi:type="dcterms:W3CDTF">2023-06-01T16:24:26Z</dcterms:created>
  <dcterms:modified xsi:type="dcterms:W3CDTF">2023-06-01T16:47:24Z</dcterms:modified>
</cp:coreProperties>
</file>