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1" r:id="rId2"/>
    <p:sldId id="293" r:id="rId3"/>
    <p:sldId id="314" r:id="rId4"/>
    <p:sldId id="296" r:id="rId5"/>
    <p:sldId id="306" r:id="rId6"/>
    <p:sldId id="327" r:id="rId7"/>
    <p:sldId id="326" r:id="rId8"/>
    <p:sldId id="329" r:id="rId9"/>
    <p:sldId id="325" r:id="rId10"/>
    <p:sldId id="33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D9981-B52A-4C89-A2AB-FB5789225088}" type="datetimeFigureOut">
              <a:rPr lang="ru-RU"/>
              <a:pPr>
                <a:defRPr/>
              </a:pPr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7663A-B7F2-4FC4-8F07-5BFA8599E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2E90C-961D-4CCD-9E20-32166405BBDA}" type="datetimeFigureOut">
              <a:rPr lang="ru-RU"/>
              <a:pPr>
                <a:defRPr/>
              </a:pPr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4A51C-83BC-4EDD-9974-F250FC4365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7D87F-5085-4E70-BD56-A0FFF747D5B9}" type="datetimeFigureOut">
              <a:rPr lang="ru-RU"/>
              <a:pPr>
                <a:defRPr/>
              </a:pPr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B3738-3C1D-416A-87D7-74A84882B6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93B4E-CB95-44AE-8E04-C28C6509DCED}" type="datetimeFigureOut">
              <a:rPr lang="ru-RU"/>
              <a:pPr>
                <a:defRPr/>
              </a:pPr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3FBD5-7276-41AD-9D9E-DA3C8D4596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BABE0-9DA2-45F0-8583-E6405B610BB7}" type="datetimeFigureOut">
              <a:rPr lang="ru-RU"/>
              <a:pPr>
                <a:defRPr/>
              </a:pPr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B6966-76CF-4417-9CF4-80B27A37E4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9EF5E-9810-4BF4-ACAA-930BAC0473B5}" type="datetimeFigureOut">
              <a:rPr lang="ru-RU"/>
              <a:pPr>
                <a:defRPr/>
              </a:pPr>
              <a:t>01.06.2023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1CBA0-2B5A-41A4-96C8-6F41F7C91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F8D37-377F-4237-9424-AFD7E2789D24}" type="datetimeFigureOut">
              <a:rPr lang="ru-RU"/>
              <a:pPr>
                <a:defRPr/>
              </a:pPr>
              <a:t>01.06.2023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49172-3F0B-417E-97A5-1D76D2DFCB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8CB7F-2322-4D16-AA95-EF6B8AFF38A4}" type="datetimeFigureOut">
              <a:rPr lang="ru-RU"/>
              <a:pPr>
                <a:defRPr/>
              </a:pPr>
              <a:t>01.06.2023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942BC-8586-4664-955D-33DF17259A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77849-1AEB-4AF1-89BC-8C57E29374C7}" type="datetimeFigureOut">
              <a:rPr lang="ru-RU"/>
              <a:pPr>
                <a:defRPr/>
              </a:pPr>
              <a:t>01.06.2023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094B4-2D86-4B8D-9CEB-F56756D697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33094-5349-4669-9E2A-A9968149043E}" type="datetimeFigureOut">
              <a:rPr lang="ru-RU"/>
              <a:pPr>
                <a:defRPr/>
              </a:pPr>
              <a:t>01.06.2023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03E58-19AC-4163-80FA-E5E10BEA22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FDDA5-A5F8-4F80-8829-68786B52067C}" type="datetimeFigureOut">
              <a:rPr lang="ru-RU"/>
              <a:pPr>
                <a:defRPr/>
              </a:pPr>
              <a:t>01.06.2023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3C2D9-919B-477E-A5B8-512DD390DD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7B4D3A2-7EBB-4897-A1E3-CE505696AEC0}" type="datetimeFigureOut">
              <a:rPr lang="ru-RU"/>
              <a:pPr>
                <a:defRPr/>
              </a:pPr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52792A-6C3B-497F-BE61-BE59D178CA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692150"/>
            <a:ext cx="8229600" cy="792634"/>
          </a:xfrm>
        </p:spPr>
        <p:txBody>
          <a:bodyPr>
            <a:noAutofit/>
          </a:bodyPr>
          <a:lstStyle/>
          <a:p>
            <a:pPr eaLnBrk="1" hangingPunct="1"/>
            <a:r>
              <a:rPr lang="ru-RU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Устный счет</a:t>
            </a:r>
            <a:endParaRPr lang="ru-RU" sz="3200" b="1" i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476250"/>
            <a:ext cx="82296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9</a:t>
            </a:r>
            <a: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 Укажите</a:t>
            </a:r>
            <a: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</a:t>
            </a:r>
            <a: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200" b="1" i="1" u="sng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значение У</a:t>
            </a:r>
            <a: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 решении уравнения</a:t>
            </a:r>
            <a:b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000" b="1" i="1" u="sng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  х 5 = 60</a:t>
            </a:r>
            <a:br>
              <a:rPr lang="ru-RU" sz="4000" b="1" i="1" u="sng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200" b="1" i="1" u="sng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613" y="2133600"/>
            <a:ext cx="9237662" cy="4525963"/>
          </a:xfrm>
        </p:spPr>
        <p:txBody>
          <a:bodyPr>
            <a:normAutofit/>
          </a:bodyPr>
          <a:lstStyle/>
          <a:p>
            <a:pPr marL="914400" indent="-914400" eaLnBrk="1" hangingPunct="1">
              <a:buFont typeface="Arial" charset="0"/>
              <a:buNone/>
              <a:defRPr/>
            </a:pPr>
            <a:r>
              <a:rPr lang="ru-RU" sz="4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А) 300    </a:t>
            </a:r>
          </a:p>
          <a:p>
            <a:pPr marL="914400" indent="-914400" eaLnBrk="1" hangingPunct="1">
              <a:buFont typeface="Arial" charset="0"/>
              <a:buNone/>
              <a:defRPr/>
            </a:pPr>
            <a:r>
              <a:rPr lang="ru-RU" sz="4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В) 12     </a:t>
            </a:r>
          </a:p>
          <a:p>
            <a:pPr marL="914400" indent="-914400" eaLnBrk="1" hangingPunct="1">
              <a:buFont typeface="Arial" charset="0"/>
              <a:buNone/>
              <a:defRPr/>
            </a:pPr>
            <a:r>
              <a:rPr lang="ru-RU" sz="4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С) 55     </a:t>
            </a:r>
          </a:p>
          <a:p>
            <a:pPr marL="914400" indent="-914400" eaLnBrk="1" hangingPunct="1">
              <a:buFont typeface="Arial" charset="0"/>
              <a:buNone/>
              <a:defRPr/>
            </a:pPr>
            <a:r>
              <a:rPr lang="ru-RU" sz="4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Д) 65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2296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1.   Как записать число </a:t>
            </a:r>
            <a:br>
              <a:rPr lang="ru-RU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триста двадцать </a:t>
            </a:r>
            <a:r>
              <a:rPr lang="ru-RU" sz="32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четыре тысячи двадцать восемь  </a:t>
            </a:r>
            <a:r>
              <a:rPr lang="ru-RU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 помощью цифр?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2359025"/>
            <a:ext cx="8229600" cy="4525963"/>
          </a:xfrm>
        </p:spPr>
        <p:txBody>
          <a:bodyPr>
            <a:normAutofit/>
          </a:bodyPr>
          <a:lstStyle/>
          <a:p>
            <a:pPr marL="914400" indent="-914400" eaLnBrk="1" hangingPunct="1">
              <a:buFont typeface="Arial" charset="0"/>
              <a:buNone/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r>
              <a:rPr lang="ru-RU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) </a:t>
            </a:r>
            <a:r>
              <a:rPr lang="ru-RU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32 428</a:t>
            </a:r>
          </a:p>
          <a:p>
            <a:pPr marL="914400" indent="-914400" eaLnBrk="1" hangingPunct="1">
              <a:buFont typeface="Arial" charset="0"/>
              <a:buNone/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  <a:r>
              <a:rPr lang="ru-RU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) </a:t>
            </a:r>
            <a:r>
              <a:rPr lang="ru-RU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3 240 028     </a:t>
            </a:r>
          </a:p>
          <a:p>
            <a:pPr marL="914400" indent="-914400" eaLnBrk="1" hangingPunct="1">
              <a:buFont typeface="Arial" charset="0"/>
              <a:buNone/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С)  324 028  </a:t>
            </a:r>
          </a:p>
          <a:p>
            <a:pPr marL="914400" indent="-914400" eaLnBrk="1" hangingPunct="1">
              <a:buFont typeface="Arial" charset="0"/>
              <a:buNone/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Д)   324 208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3813" y="476250"/>
            <a:ext cx="8229601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2.  Единицы какого разряда обозначает цифра </a:t>
            </a:r>
            <a:r>
              <a:rPr lang="ru-RU" sz="32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 записи числа </a:t>
            </a:r>
            <a:r>
              <a:rPr lang="ru-RU" sz="32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280 057</a:t>
            </a:r>
            <a: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6013" y="1844675"/>
            <a:ext cx="8229600" cy="4525963"/>
          </a:xfrm>
        </p:spPr>
        <p:txBody>
          <a:bodyPr>
            <a:normAutofit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4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А)	Сотен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В)	Десятков тысяч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С)	Тысяч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Д)	Сотен тысяч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sz="48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404813"/>
            <a:ext cx="82296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b="1" i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3</a:t>
            </a:r>
            <a:r>
              <a:rPr lang="ru-RU" sz="28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 Выберите </a:t>
            </a:r>
            <a:r>
              <a:rPr lang="ru-RU" sz="2800" b="1" i="1" u="sng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правильный вариант</a:t>
            </a:r>
            <a:r>
              <a:rPr lang="ru-RU" sz="28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ru-RU" sz="28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записи числа </a:t>
            </a:r>
            <a:br>
              <a:rPr lang="ru-RU" sz="28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 i="1" u="sng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виде суммы разрядных слагаемых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1844675"/>
            <a:ext cx="9145587" cy="4525963"/>
          </a:xfrm>
        </p:spPr>
        <p:txBody>
          <a:bodyPr>
            <a:normAutofit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А) 304 536 = 304 000 + 536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В) 304 536 = 304 000 + 500 + 36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С) 304 536 = 300 000 + 4 000 + 500 + 36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Д) 304 536 = 300 000 + 4 000 + 500 + 30 + 6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3813" y="476250"/>
            <a:ext cx="8229601" cy="1143000"/>
          </a:xfrm>
        </p:spPr>
        <p:txBody>
          <a:bodyPr>
            <a:noAutofit/>
          </a:bodyPr>
          <a:lstStyle/>
          <a:p>
            <a:pPr marL="838200" indent="-838200" eaLnBrk="1" hangingPunct="1">
              <a:defRPr/>
            </a:pPr>
            <a:r>
              <a:rPr lang="ru-RU" sz="2800" b="1" i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4</a:t>
            </a:r>
            <a:r>
              <a:rPr lang="ru-RU" sz="28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Укажите </a:t>
            </a:r>
            <a:r>
              <a:rPr lang="ru-RU" sz="2800" b="1" i="1" u="sng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выражение,</a:t>
            </a:r>
            <a:r>
              <a:rPr lang="ru-RU" sz="28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в котором </a:t>
            </a:r>
            <a:br>
              <a:rPr lang="ru-RU" sz="28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 i="1" u="sng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умножение выполняется последним</a:t>
            </a:r>
            <a:r>
              <a:rPr lang="ru-RU" sz="28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2060575"/>
            <a:ext cx="8229600" cy="4525963"/>
          </a:xfrm>
        </p:spPr>
        <p:txBody>
          <a:bodyPr>
            <a:normAutofit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4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А) 24 + 36  : 2 </a:t>
            </a:r>
            <a:r>
              <a:rPr lang="ru-RU" sz="4800" b="1" baseline="30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ru-RU" sz="4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В) ( 24 + 36) : (2  </a:t>
            </a:r>
            <a:r>
              <a:rPr lang="ru-RU" sz="4800" b="1" baseline="30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ru-RU" sz="4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3)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С) ( 24 + 36)  : 2 </a:t>
            </a:r>
            <a:r>
              <a:rPr lang="ru-RU" sz="4800" b="1" baseline="30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ru-RU" sz="4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Д)  24 + 36  : ( 2 </a:t>
            </a:r>
            <a:r>
              <a:rPr lang="ru-RU" sz="4800" b="1" baseline="30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ru-RU" sz="4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3)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sz="48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25" y="115888"/>
            <a:ext cx="82296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5</a:t>
            </a:r>
            <a: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 </a:t>
            </a:r>
            <a: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Как называется компонент, которым является число </a:t>
            </a:r>
            <a:r>
              <a:rPr lang="ru-RU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424 967</a:t>
            </a:r>
            <a:r>
              <a:rPr lang="ru-RU" sz="28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br>
              <a:rPr lang="ru-RU" sz="28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 выражении </a:t>
            </a:r>
            <a:r>
              <a:rPr lang="ru-RU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508030 – 424 967</a:t>
            </a:r>
            <a:r>
              <a:rPr lang="ru-RU" sz="54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54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</a:t>
            </a:r>
            <a: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2205038"/>
            <a:ext cx="9237663" cy="4310062"/>
          </a:xfrm>
        </p:spPr>
        <p:txBody>
          <a:bodyPr>
            <a:normAutofit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4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А) </a:t>
            </a:r>
            <a:r>
              <a:rPr lang="ru-RU" sz="4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вычитаемое</a:t>
            </a:r>
            <a:r>
              <a:rPr lang="ru-RU" sz="4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В) </a:t>
            </a:r>
            <a:r>
              <a:rPr lang="ru-RU" sz="4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делитель</a:t>
            </a:r>
            <a:r>
              <a:rPr lang="ru-RU" sz="4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С) </a:t>
            </a:r>
            <a:r>
              <a:rPr lang="ru-RU" sz="4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уменьшаемое</a:t>
            </a:r>
            <a:r>
              <a:rPr lang="ru-RU" sz="4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Д) </a:t>
            </a:r>
            <a:r>
              <a:rPr lang="ru-RU" sz="4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разность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25" y="115888"/>
            <a:ext cx="82296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6</a:t>
            </a:r>
            <a: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 </a:t>
            </a:r>
            <a: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Как называется компонент, которым является </a:t>
            </a:r>
            <a: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число </a:t>
            </a:r>
            <a:r>
              <a:rPr lang="ru-RU" sz="32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</a:t>
            </a:r>
            <a:r>
              <a:rPr lang="ru-RU" sz="6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6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 выражении</a:t>
            </a:r>
            <a:r>
              <a:rPr lang="ru-RU" sz="6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68 </a:t>
            </a:r>
            <a:r>
              <a:rPr lang="ru-RU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000 : 2</a:t>
            </a:r>
            <a:r>
              <a:rPr lang="ru-RU" sz="6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2060575"/>
            <a:ext cx="9237662" cy="4525963"/>
          </a:xfrm>
        </p:spPr>
        <p:txBody>
          <a:bodyPr>
            <a:normAutofit/>
          </a:bodyPr>
          <a:lstStyle/>
          <a:p>
            <a:pPr marL="0" indent="0" eaLnBrk="1" hangingPunct="1">
              <a:buFont typeface="Arial" charset="0"/>
              <a:buNone/>
              <a:defRPr/>
            </a:pPr>
            <a:endParaRPr lang="ru-RU" sz="4800" b="1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А) </a:t>
            </a:r>
            <a:r>
              <a:rPr lang="ru-RU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сумма</a:t>
            </a:r>
            <a:r>
              <a:rPr lang="ru-RU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В) </a:t>
            </a:r>
            <a:r>
              <a:rPr lang="ru-RU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делимое</a:t>
            </a:r>
            <a:r>
              <a:rPr lang="ru-RU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С) </a:t>
            </a:r>
            <a:r>
              <a:rPr lang="ru-RU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делитель</a:t>
            </a:r>
            <a:r>
              <a:rPr lang="ru-RU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Д) </a:t>
            </a:r>
            <a:r>
              <a:rPr lang="ru-RU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частное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sz="4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25" y="115888"/>
            <a:ext cx="82296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7</a:t>
            </a:r>
            <a: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 Укажите </a:t>
            </a:r>
            <a:r>
              <a:rPr lang="ru-RU" sz="3200" b="1" i="1" u="sng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частное</a:t>
            </a:r>
            <a: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в значении </a:t>
            </a:r>
            <a:b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которого </a:t>
            </a:r>
            <a:r>
              <a:rPr lang="ru-RU" sz="3200" b="1" i="1" u="sng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r>
              <a:rPr lang="ru-RU" sz="3200" b="1" i="1" u="sng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цифры</a:t>
            </a:r>
            <a:endParaRPr lang="ru-RU" sz="3200" b="1" i="1" u="sng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550" y="1773238"/>
            <a:ext cx="9237663" cy="4525962"/>
          </a:xfrm>
        </p:spPr>
        <p:txBody>
          <a:bodyPr>
            <a:normAutofit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4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А)	18 057  : 39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В)	372 272 : 53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С)	966 636 : 18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Д)	31 376 : 53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sz="48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813"/>
            <a:ext cx="82296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b="1" i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200" b="1" i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8</a:t>
            </a:r>
            <a: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 Укажите </a:t>
            </a:r>
            <a:r>
              <a:rPr lang="ru-RU" sz="3200" b="1" i="1" u="sng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выражение</a:t>
            </a:r>
            <a: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в котором </a:t>
            </a:r>
            <a:r>
              <a:rPr lang="ru-RU" sz="3200" b="1" i="1" u="sng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деление с остатком выполнено верно</a:t>
            </a:r>
            <a: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br>
              <a:rPr lang="ru-RU" sz="32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200" b="1" i="1" u="sng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088" y="1844675"/>
            <a:ext cx="9237662" cy="4525963"/>
          </a:xfrm>
        </p:spPr>
        <p:txBody>
          <a:bodyPr>
            <a:normAutofit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4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А)	82 : 8 = 9 (ост.10)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В)	75 : 9 = 8 (ост.3)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С)	55 : 17 =3 (ост. 1)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Д)	78 : 19 =4 (ост. 3)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sz="48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186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Устный счет</vt:lpstr>
      <vt:lpstr>1.   Как записать число  триста двадцать четыре тысячи двадцать восемь  с помощью цифр?</vt:lpstr>
      <vt:lpstr>2.  Единицы какого разряда обозначает цифра 2 в записи числа 280 057?</vt:lpstr>
      <vt:lpstr>3.  Выберите правильный вариант  записи числа  в виде суммы разрядных слагаемых</vt:lpstr>
      <vt:lpstr>4. Укажите выражение, в котором  умножение выполняется последним.</vt:lpstr>
      <vt:lpstr>   5.  Как называется компонент, которым является число 424 967  в выражении 508030 – 424 967    </vt:lpstr>
      <vt:lpstr>    6.  Как называется компонент, которым является число 2 в выражении 68 000 : 2 </vt:lpstr>
      <vt:lpstr> 7.  Укажите частное, в значении  которого 4 цифры</vt:lpstr>
      <vt:lpstr> 8.  Укажите выражение, в котором деление с остатком выполнено верно. </vt:lpstr>
      <vt:lpstr> 9.  Укажите   значение У  в решении уравнения У  х 5 = 60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50</cp:revision>
  <dcterms:created xsi:type="dcterms:W3CDTF">2014-07-18T16:23:18Z</dcterms:created>
  <dcterms:modified xsi:type="dcterms:W3CDTF">2023-06-01T10:53:14Z</dcterms:modified>
</cp:coreProperties>
</file>