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73" r:id="rId5"/>
    <p:sldId id="260" r:id="rId6"/>
    <p:sldId id="274" r:id="rId7"/>
    <p:sldId id="267" r:id="rId8"/>
    <p:sldId id="277" r:id="rId9"/>
    <p:sldId id="276" r:id="rId10"/>
    <p:sldId id="275" r:id="rId11"/>
    <p:sldId id="271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093" autoAdjust="0"/>
  </p:normalViewPr>
  <p:slideViewPr>
    <p:cSldViewPr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lomaster.club/uploads/posts/2022-07/1657810998_22-flomaster-club-p-risunok-uchenik-za-partoi-krasivo-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449524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6096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38200" y="6096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Проверьте себя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9A20657-3AFA-6123-6983-7C82D14FC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350458"/>
              </p:ext>
            </p:extLst>
          </p:nvPr>
        </p:nvGraphicFramePr>
        <p:xfrm>
          <a:off x="545327" y="1865531"/>
          <a:ext cx="7824746" cy="2987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76412">
                  <a:extLst>
                    <a:ext uri="{9D8B030D-6E8A-4147-A177-3AD203B41FA5}">
                      <a16:colId xmlns:a16="http://schemas.microsoft.com/office/drawing/2014/main" val="1945563231"/>
                    </a:ext>
                  </a:extLst>
                </a:gridCol>
                <a:gridCol w="948334">
                  <a:extLst>
                    <a:ext uri="{9D8B030D-6E8A-4147-A177-3AD203B41FA5}">
                      <a16:colId xmlns:a16="http://schemas.microsoft.com/office/drawing/2014/main" val="37191485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Грачи улетели, лес обнажился, поля опустели.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2800" b="1" kern="100" dirty="0">
                          <a:effectLst/>
                        </a:rPr>
                        <a:t>С</a:t>
                      </a:r>
                      <a:endParaRPr lang="ru-RU" sz="2400" b="1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8580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Рак пятится назад, а щука тянет в воду.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2800" b="1" kern="100" dirty="0">
                          <a:effectLst/>
                        </a:rPr>
                        <a:t>С </a:t>
                      </a:r>
                      <a:endParaRPr lang="ru-RU" sz="2400" b="1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9825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Мама купила Вите новую игрушку.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2800" b="1" kern="100" dirty="0">
                          <a:effectLst/>
                        </a:rPr>
                        <a:t>П </a:t>
                      </a:r>
                      <a:endParaRPr lang="ru-RU" sz="2400" b="1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488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Был тёплый дождь, и стрекоза на ветке обсыхает.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2800" b="1" kern="100" dirty="0">
                          <a:effectLst/>
                        </a:rPr>
                        <a:t>С</a:t>
                      </a:r>
                      <a:endParaRPr lang="ru-RU" sz="2400" b="1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4159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Летом я поеду к бабушке в деревню.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2800" b="1" kern="100" dirty="0">
                          <a:effectLst/>
                        </a:rPr>
                        <a:t>П </a:t>
                      </a:r>
                      <a:endParaRPr lang="ru-RU" sz="2400" b="1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9611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821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5334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488115"/>
              </p:ext>
            </p:extLst>
          </p:nvPr>
        </p:nvGraphicFramePr>
        <p:xfrm>
          <a:off x="638755" y="1215036"/>
          <a:ext cx="7543800" cy="3429000"/>
        </p:xfrm>
        <a:graphic>
          <a:graphicData uri="http://schemas.openxmlformats.org/drawingml/2006/table">
            <a:tbl>
              <a:tblPr/>
              <a:tblGrid>
                <a:gridCol w="754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Теперь я знаю..</a:t>
                      </a:r>
                    </a:p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3200" b="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Я могу похвалить себя за..</a:t>
                      </a:r>
                    </a:p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3200" b="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Мне было легко/тяжело…</a:t>
                      </a:r>
                    </a:p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3200" b="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533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Продолжите фразы</a:t>
            </a:r>
          </a:p>
        </p:txBody>
      </p:sp>
      <p:pic>
        <p:nvPicPr>
          <p:cNvPr id="11" name="Picture 2" descr="https://slovnet.ru/wp-content/uploads/2018/11/2-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07" y="3776106"/>
            <a:ext cx="2743200" cy="3106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pic>
        <p:nvPicPr>
          <p:cNvPr id="38914" name="Picture 2" descr="https://i.ytimg.com/vi/dCXAxo7PCMw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 l="19172" t="25556" r="20286"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05200" y="4419600"/>
            <a:ext cx="264097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 Знаний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-838200" y="2133600"/>
          <a:ext cx="4343400" cy="731520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800" i="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Выноска-облако 12"/>
          <p:cNvSpPr/>
          <p:nvPr/>
        </p:nvSpPr>
        <p:spPr>
          <a:xfrm>
            <a:off x="2286000" y="533400"/>
            <a:ext cx="4495800" cy="2438400"/>
          </a:xfrm>
          <a:prstGeom prst="cloudCallout">
            <a:avLst>
              <a:gd name="adj1" fmla="val 44219"/>
              <a:gd name="adj2" fmla="val 653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ea typeface="Times New Roman"/>
              </a:rPr>
              <a:t>Спасибо за помощь! В этом доме будут хранится все знания, полученные на уроке!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cdnb.artstation.com/p/assets/images/images/031/227/887/medium/tyler-bolyard-fix-it-felix-jr-2012.jpg?160300523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2209800"/>
            <a:ext cx="4343399" cy="4343400"/>
          </a:xfrm>
          <a:prstGeom prst="rect">
            <a:avLst/>
          </a:prstGeom>
          <a:noFill/>
        </p:spPr>
      </p:pic>
      <p:pic>
        <p:nvPicPr>
          <p:cNvPr id="6" name="Picture 2" descr="https://img-gorod.ru/26/957/2695716_1.jpg"/>
          <p:cNvPicPr>
            <a:picLocks noChangeAspect="1" noChangeArrowheads="1"/>
          </p:cNvPicPr>
          <p:nvPr/>
        </p:nvPicPr>
        <p:blipFill>
          <a:blip r:embed="rId4" cstate="print"/>
          <a:srcRect l="16667" t="17643" b="22096"/>
          <a:stretch>
            <a:fillRect/>
          </a:stretch>
        </p:blipFill>
        <p:spPr bwMode="auto">
          <a:xfrm>
            <a:off x="609600" y="533400"/>
            <a:ext cx="3733800" cy="3124200"/>
          </a:xfrm>
          <a:prstGeom prst="cloudCallout">
            <a:avLst>
              <a:gd name="adj1" fmla="val 77215"/>
              <a:gd name="adj2" fmla="val 48121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5334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42014" y="1236852"/>
          <a:ext cx="8153399" cy="3563747"/>
        </p:xfrm>
        <a:graphic>
          <a:graphicData uri="http://schemas.openxmlformats.org/drawingml/2006/table">
            <a:tbl>
              <a:tblPr/>
              <a:tblGrid>
                <a:gridCol w="8153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1. Феликс помогает Ральфу строить дом Знаний.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2. Феликс Ральф помогает Знаний дом строить.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3. Ральф сломал дом Знаний, но Феликс решает починить его.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4. </a:t>
                      </a:r>
                      <a:r>
                        <a:rPr lang="ru-RU" sz="3200" b="0" dirty="0" err="1">
                          <a:latin typeface="+mn-lt"/>
                          <a:ea typeface="Times New Roman"/>
                          <a:cs typeface="Arial" pitchFamily="34" charset="0"/>
                        </a:rPr>
                        <a:t>ФеликспомогаетРальфустроитьдомЗнаний</a:t>
                      </a:r>
                      <a:endParaRPr lang="ru-RU" sz="3200" b="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53740" y="500458"/>
            <a:ext cx="766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и прочитайте предложения.</a:t>
            </a:r>
          </a:p>
        </p:txBody>
      </p:sp>
      <p:pic>
        <p:nvPicPr>
          <p:cNvPr id="28674" name="Picture 2" descr="https://slovnet.ru/wp-content/uploads/2018/11/2-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14291"/>
            <a:ext cx="1981200" cy="2243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2791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5334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841464"/>
              </p:ext>
            </p:extLst>
          </p:nvPr>
        </p:nvGraphicFramePr>
        <p:xfrm>
          <a:off x="542014" y="1236852"/>
          <a:ext cx="8153399" cy="3429000"/>
        </p:xfrm>
        <a:graphic>
          <a:graphicData uri="http://schemas.openxmlformats.org/drawingml/2006/table">
            <a:tbl>
              <a:tblPr/>
              <a:tblGrid>
                <a:gridCol w="8153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1. Феликс помогает Ральфу строить дом Знаний.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3200" b="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+mn-lt"/>
                          <a:ea typeface="Times New Roman"/>
                          <a:cs typeface="Arial" pitchFamily="34" charset="0"/>
                        </a:rPr>
                        <a:t>3. Ральф сломал дом Знаний, но Феликс решает починить его.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53740" y="500458"/>
            <a:ext cx="766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и прочитайте предложения.</a:t>
            </a:r>
          </a:p>
        </p:txBody>
      </p:sp>
      <p:pic>
        <p:nvPicPr>
          <p:cNvPr id="28674" name="Picture 2" descr="https://slovnet.ru/wp-content/uploads/2018/11/2-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14291"/>
            <a:ext cx="1981200" cy="2243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757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5334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862287"/>
              </p:ext>
            </p:extLst>
          </p:nvPr>
        </p:nvGraphicFramePr>
        <p:xfrm>
          <a:off x="762000" y="1600200"/>
          <a:ext cx="7543800" cy="1143000"/>
        </p:xfrm>
        <a:graphic>
          <a:graphicData uri="http://schemas.openxmlformats.org/drawingml/2006/table">
            <a:tbl>
              <a:tblPr/>
              <a:tblGrid>
                <a:gridCol w="754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+mn-lt"/>
                          <a:ea typeface="Times New Roman"/>
                        </a:rPr>
                        <a:t>«Простые и сложные предложения»</a:t>
                      </a:r>
                      <a:endParaRPr lang="ru-RU" sz="48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00400" y="609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4200" y="29718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657600"/>
            <a:ext cx="22976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Узнать…</a:t>
            </a:r>
          </a:p>
          <a:p>
            <a:endParaRPr lang="ru-RU" sz="3200" dirty="0"/>
          </a:p>
          <a:p>
            <a:r>
              <a:rPr lang="ru-RU" sz="3200" b="1" dirty="0"/>
              <a:t>Научиться…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3400" y="5334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2000" y="1600200"/>
          <a:ext cx="7543800" cy="1143000"/>
        </p:xfrm>
        <a:graphic>
          <a:graphicData uri="http://schemas.openxmlformats.org/drawingml/2006/table">
            <a:tbl>
              <a:tblPr/>
              <a:tblGrid>
                <a:gridCol w="754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+mn-lt"/>
                          <a:ea typeface="Times New Roman"/>
                        </a:rPr>
                        <a:t>«Простые и сложные предложения»</a:t>
                      </a:r>
                      <a:endParaRPr lang="ru-RU" sz="48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00400" y="609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4200" y="29718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1" y="3657600"/>
            <a:ext cx="800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Узнать</a:t>
            </a:r>
            <a:r>
              <a:rPr lang="ru-RU" sz="3200" dirty="0"/>
              <a:t>, чем различаются простые и сложные предложения.</a:t>
            </a:r>
          </a:p>
          <a:p>
            <a:endParaRPr lang="ru-RU" sz="3200" dirty="0"/>
          </a:p>
          <a:p>
            <a:r>
              <a:rPr lang="ru-RU" sz="3200" b="1" dirty="0"/>
              <a:t>Научиться</a:t>
            </a:r>
            <a:r>
              <a:rPr lang="ru-RU" sz="3200" dirty="0"/>
              <a:t> различать простые и сложные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7008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6096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F3E62E-3529-8634-4D5F-927944C2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768" y="1397420"/>
            <a:ext cx="4396317" cy="523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12">
            <a:extLst>
              <a:ext uri="{FF2B5EF4-FFF2-40B4-BE49-F238E27FC236}">
                <a16:creationId xmlns:a16="http://schemas.microsoft.com/office/drawing/2014/main" id="{33CFA6B3-3E45-F27D-123D-7389CAB0F672}"/>
              </a:ext>
            </a:extLst>
          </p:cNvPr>
          <p:cNvSpPr/>
          <p:nvPr/>
        </p:nvSpPr>
        <p:spPr>
          <a:xfrm>
            <a:off x="3464781" y="185737"/>
            <a:ext cx="5145819" cy="3025775"/>
          </a:xfrm>
          <a:prstGeom prst="cloudCallout">
            <a:avLst>
              <a:gd name="adj1" fmla="val -58927"/>
              <a:gd name="adj2" fmla="val 7149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ea typeface="Times New Roman"/>
              </a:rPr>
              <a:t>Хотите узнать, чем различаются простые и сложные предложения? Выполните задание.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6096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12">
            <a:extLst>
              <a:ext uri="{FF2B5EF4-FFF2-40B4-BE49-F238E27FC236}">
                <a16:creationId xmlns:a16="http://schemas.microsoft.com/office/drawing/2014/main" id="{33CFA6B3-3E45-F27D-123D-7389CAB0F672}"/>
              </a:ext>
            </a:extLst>
          </p:cNvPr>
          <p:cNvSpPr/>
          <p:nvPr/>
        </p:nvSpPr>
        <p:spPr>
          <a:xfrm>
            <a:off x="4267200" y="185737"/>
            <a:ext cx="4343400" cy="2709863"/>
          </a:xfrm>
          <a:prstGeom prst="cloudCallout">
            <a:avLst>
              <a:gd name="adj1" fmla="val -68190"/>
              <a:gd name="adj2" fmla="val 2706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ea typeface="Times New Roman"/>
              </a:rPr>
              <a:t>Пришло время поработать в группах!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11F639-AE47-EE92-48AC-794925502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593901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03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adonius.club/uploads/posts/2022-01/1643625555_15-adonius-club-p-zadnii-fon-dlya-igri-15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609600"/>
            <a:ext cx="8153400" cy="594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38200" y="6096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Самостоятельная работа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9A20657-3AFA-6123-6983-7C82D14FC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743616"/>
              </p:ext>
            </p:extLst>
          </p:nvPr>
        </p:nvGraphicFramePr>
        <p:xfrm>
          <a:off x="557254" y="1506537"/>
          <a:ext cx="7824746" cy="2987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76412">
                  <a:extLst>
                    <a:ext uri="{9D8B030D-6E8A-4147-A177-3AD203B41FA5}">
                      <a16:colId xmlns:a16="http://schemas.microsoft.com/office/drawing/2014/main" val="1945563231"/>
                    </a:ext>
                  </a:extLst>
                </a:gridCol>
                <a:gridCol w="948334">
                  <a:extLst>
                    <a:ext uri="{9D8B030D-6E8A-4147-A177-3AD203B41FA5}">
                      <a16:colId xmlns:a16="http://schemas.microsoft.com/office/drawing/2014/main" val="37191485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Грачи улетели, лес обнажился, поля опустели.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8580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Рак пятится назад, а щука тянет в воду.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9825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Мама купила Вите новую игрушку.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488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Был тёплый дождь, и стрекоза на ветке обсыхает.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4159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Летом я поеду к бабушке в деревню.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2800" kern="100" dirty="0"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9611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388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265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Jojo</dc:creator>
  <cp:lastModifiedBy>Карина Сисилякина</cp:lastModifiedBy>
  <cp:revision>8</cp:revision>
  <dcterms:created xsi:type="dcterms:W3CDTF">2023-02-08T16:21:17Z</dcterms:created>
  <dcterms:modified xsi:type="dcterms:W3CDTF">2023-06-02T14:55:49Z</dcterms:modified>
</cp:coreProperties>
</file>