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8" r:id="rId16"/>
    <p:sldId id="269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E382C7-ED95-454A-BF39-E71D8C559F29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7A60E-76BC-4B79-AD68-EC2B62FE43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7A60E-76BC-4B79-AD68-EC2B62FE43B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271AB-069B-40AD-87C6-6DD8C92F9B23}" type="datetimeFigureOut">
              <a:rPr lang="ru-RU" smtClean="0"/>
              <a:pPr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DD500-3B13-40B9-9511-ADC1F9A368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6207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Страны Юго-Западной Азии. Индонезия</a:t>
            </a:r>
            <a:endParaRPr lang="ru-RU" sz="2400" b="1" dirty="0"/>
          </a:p>
        </p:txBody>
      </p:sp>
      <p:pic>
        <p:nvPicPr>
          <p:cNvPr id="4" name="Содержимое 3" descr="https://cf2.ppt-online.org/files2/slide/e/eDHT1pWbCiodjR5JuzgXmnS6vwO9GV7rPFZx8ykQEq/slide-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980728"/>
            <a:ext cx="9007441" cy="504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Во влажных тропических лесах растут пальмы, фикусы, папоротники</a:t>
            </a:r>
            <a:endParaRPr lang="ru-RU" sz="3000" b="1" dirty="0"/>
          </a:p>
        </p:txBody>
      </p:sp>
      <p:pic>
        <p:nvPicPr>
          <p:cNvPr id="4" name="Содержимое 3" descr="https://avatars.mds.yandex.net/i?id=7703a9684dcca0160a60b54e2830c78afc5f4038-8322579-images-thumbs&amp;n=1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1124743"/>
            <a:ext cx="4392488" cy="3291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upload.wikimedia.org/wikipedia/commons/f/f8/Banyan_tree-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7985" y="1124744"/>
            <a:ext cx="4680519" cy="3252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есплатное фото Вид снизу пальмы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35456" y="3463517"/>
            <a:ext cx="4136744" cy="334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139154"/>
            <a:ext cx="8964488" cy="1417638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/>
              <a:t>В тропических лесах растут   растения-паразиты, раффлезия </a:t>
            </a:r>
            <a:r>
              <a:rPr lang="ru-RU" sz="3300" b="1" dirty="0" err="1" smtClean="0"/>
              <a:t>арнольди</a:t>
            </a:r>
            <a:r>
              <a:rPr lang="ru-RU" sz="3300" b="1" dirty="0" smtClean="0"/>
              <a:t>, или «трупная лилия», самый большой цветок в мире</a:t>
            </a:r>
            <a:endParaRPr lang="ru-RU" dirty="0"/>
          </a:p>
        </p:txBody>
      </p:sp>
      <p:pic>
        <p:nvPicPr>
          <p:cNvPr id="4" name="Содержимое 3" descr="https://cs6.livemaster.ru/storage/b7/28/c2089fa6e14dc9f174a55bae1cn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6691" y="1484784"/>
            <a:ext cx="7601733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/>
              <a:t>Животный мир </a:t>
            </a:r>
            <a:br>
              <a:rPr lang="ru-RU" sz="3300" b="1" dirty="0" smtClean="0"/>
            </a:br>
            <a:r>
              <a:rPr lang="ru-RU" sz="2700" dirty="0" smtClean="0"/>
              <a:t>Здесь обитают слоны, носороги, дикие быки, тигры, пантеры</a:t>
            </a:r>
            <a:br>
              <a:rPr lang="ru-RU" sz="2700" dirty="0" smtClean="0"/>
            </a:br>
            <a:endParaRPr lang="ru-RU" sz="2700" dirty="0"/>
          </a:p>
        </p:txBody>
      </p:sp>
      <p:pic>
        <p:nvPicPr>
          <p:cNvPr id="4" name="Содержимое 3" descr="https://funart.pro/uploads/posts/2021-07/1627004683_8-funart-pro-p-karlikovii-slon-zhivotnie-krasivo-foto-9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4016" y="1052736"/>
            <a:ext cx="4283968" cy="263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animalzoom.ru/sites/default/files/sumatranskij-nosorog-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7" y="1052736"/>
            <a:ext cx="4315487" cy="269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funart.pro/uploads/posts/2021-07/thumbs/1626786388_47-funart-pro-p-gaur-bik-zhivotnie-krasivo-foto-59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69059" y="3789040"/>
            <a:ext cx="4495429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.pinimg.com/originals/17/91/43/1791439f628c4bd9dd376eec02eed90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3717032"/>
            <a:ext cx="3857973" cy="30625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Обитает много обезьян и полуобезьян, в том числе человекообразные </a:t>
            </a:r>
            <a:r>
              <a:rPr lang="ru-RU" sz="2400" dirty="0" err="1" smtClean="0"/>
              <a:t>обезьяны-орангутаны</a:t>
            </a:r>
            <a:endParaRPr lang="ru-RU" sz="2400" dirty="0"/>
          </a:p>
        </p:txBody>
      </p:sp>
      <p:pic>
        <p:nvPicPr>
          <p:cNvPr id="5" name="Содержимое 4" descr="https://www.shkolazhizni.ru/img/content/i202/202783_or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4630" y="1555144"/>
            <a:ext cx="4631386" cy="39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pofoto.club/uploads/posts/2022-09/1663425744_14-pofoto-club-p-lupoglazaya-poluobezyana-1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932040" y="1581695"/>
            <a:ext cx="4104456" cy="3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964488" cy="1656184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 лесах Индонезии можно встретить тысячи разнообразнейших попугаев, голубей и кукушек, величественных орлов и ястребов, элегантных аистов и фрегатов, парящих над водой бакланов и чаек, ярких павлинов и райских птиц.</a:t>
            </a:r>
            <a:endParaRPr lang="ru-RU" sz="2400" dirty="0"/>
          </a:p>
        </p:txBody>
      </p:sp>
      <p:pic>
        <p:nvPicPr>
          <p:cNvPr id="3" name="Рисунок 2" descr="Индийский Павлин белый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348880"/>
            <a:ext cx="439248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wallpapershome.ru/images/wallpapers/rayskaya-ptica-2560x1440-rayskaya-ptica-1500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2348880"/>
            <a:ext cx="432048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16632"/>
            <a:ext cx="87849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Обитают здесь и эндемики, лиловый зимородок с темно-красным клювом, </a:t>
            </a:r>
            <a:r>
              <a:rPr lang="ru-RU" sz="2400" dirty="0" err="1" smtClean="0"/>
              <a:t>малео</a:t>
            </a:r>
            <a:r>
              <a:rPr lang="ru-RU" sz="2400" dirty="0" smtClean="0"/>
              <a:t> — черная курочка с шлемовидным хохолком и розовым брюшком, </a:t>
            </a:r>
            <a:r>
              <a:rPr lang="ru-RU" sz="2400" dirty="0" err="1" smtClean="0"/>
              <a:t>фазан-лофура</a:t>
            </a:r>
            <a:r>
              <a:rPr lang="ru-RU" sz="2400" dirty="0" smtClean="0"/>
              <a:t>, </a:t>
            </a:r>
            <a:r>
              <a:rPr lang="ru-RU" sz="2400" dirty="0" err="1" smtClean="0"/>
              <a:t>краснокнижный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 descr="https://i.pinimg.com/originals/db/c9/99/dbc9994d7e3b713db61dbf8999aa4cd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1" y="1340768"/>
            <a:ext cx="406751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unart.pro/uploads/posts/2022-06/1654079167_49-funart-pro-p-lofura-ptitsa-zhivotnie-krasivo-foto-5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67743" y="4077072"/>
            <a:ext cx="4152275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bitoflife.ru/wp-content/uploads/2018/10/zimorodok-ptica-klyuv-vetka-257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59656" y="1340768"/>
            <a:ext cx="433282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93022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</a:t>
            </a:r>
            <a:r>
              <a:rPr lang="ru-RU" sz="2400" b="1" dirty="0" smtClean="0"/>
              <a:t>Национальный состав Индонезии: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яванцы (50%), </a:t>
            </a:r>
            <a:r>
              <a:rPr lang="ru-RU" sz="2400" dirty="0" err="1" smtClean="0"/>
              <a:t>сунданцы</a:t>
            </a:r>
            <a:r>
              <a:rPr lang="ru-RU" sz="2400" dirty="0" smtClean="0"/>
              <a:t> (14%), </a:t>
            </a:r>
            <a:r>
              <a:rPr lang="ru-RU" sz="2400" dirty="0" err="1" smtClean="0"/>
              <a:t>мадурцы</a:t>
            </a:r>
            <a:r>
              <a:rPr lang="ru-RU" sz="2400" dirty="0" smtClean="0"/>
              <a:t> (7,5%), малайцами (7,5%), </a:t>
            </a:r>
            <a:br>
              <a:rPr lang="ru-RU" sz="2400" dirty="0" smtClean="0"/>
            </a:br>
            <a:r>
              <a:rPr lang="ru-RU" sz="2400" dirty="0" smtClean="0"/>
              <a:t>китайцы (3,5%). Религия – мусульмане- 86 %, протестанты —6 %, католики — 3 %, индуисты — 2 %, буддисты и приверженцы других религий — 3 %.  Средняя плотность населения 149 чел/км2.</a:t>
            </a:r>
            <a:br>
              <a:rPr lang="ru-RU" sz="2400" dirty="0" smtClean="0"/>
            </a:br>
            <a:r>
              <a:rPr lang="ru-RU" sz="2400" dirty="0" smtClean="0"/>
              <a:t>Ожидаемая продолжительность жизни: мужчины -68 лет, женщины 74. года. </a:t>
            </a:r>
            <a:endParaRPr lang="ru-RU" sz="2400" dirty="0"/>
          </a:p>
        </p:txBody>
      </p:sp>
      <p:pic>
        <p:nvPicPr>
          <p:cNvPr id="4" name="Содержимое 3" descr="https://exoticluxurycat.ru/wp-content/uploads/3/4/c/34c498aefd2e378d0347b0820da1694e.jpe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276872"/>
            <a:ext cx="67924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Хозяйственная деятельность</a:t>
            </a:r>
            <a:br>
              <a:rPr lang="ru-RU" sz="2400" dirty="0" smtClean="0"/>
            </a:br>
            <a:r>
              <a:rPr lang="ru-RU" sz="2400" dirty="0" smtClean="0"/>
              <a:t>Индонезия преимущественно сельскохозяйственная страна. Крестьяне выращивают рис, маниоку, кукурузу, саговую пальму (из нее получают крупу -саго). </a:t>
            </a:r>
            <a:endParaRPr lang="ru-RU" sz="2400" dirty="0"/>
          </a:p>
        </p:txBody>
      </p:sp>
      <p:pic>
        <p:nvPicPr>
          <p:cNvPr id="4" name="Содержимое 3" descr="https://avatars.dzeninfra.ru/get-zen_doc/5098316/pub_625ad47c3e50e11d4b0c8055_625ad90941ff1a56cb05eb3e/scale_1200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504" y="1484783"/>
            <a:ext cx="3960440" cy="264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de-fragrance.ru/wp-content/uploads/3/5/1/35128c3d621e2f2125385e8caa30c921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1960" y="1433939"/>
            <a:ext cx="4824536" cy="271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i?id=7389d1fa7621ab69d7560dff02d99719_l-5228589-images-thumbs&amp;n=13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7504" y="4293096"/>
            <a:ext cx="4024148" cy="2369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ketokotleta.ru/wp-content/uploads/9/c/5/9c50b7d59256cceeb724610ff17d7150.jpe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72829" y="4293096"/>
            <a:ext cx="4519651" cy="232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64807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Повсюду выращивают фрукты: </a:t>
            </a:r>
            <a:r>
              <a:rPr lang="ru-RU" sz="2400" dirty="0" err="1" smtClean="0"/>
              <a:t>бананы,ананасы</a:t>
            </a:r>
            <a:r>
              <a:rPr lang="ru-RU" sz="2400" dirty="0" smtClean="0"/>
              <a:t>, папайю, манго</a:t>
            </a:r>
            <a:endParaRPr lang="ru-RU" sz="2400" dirty="0"/>
          </a:p>
        </p:txBody>
      </p:sp>
      <p:pic>
        <p:nvPicPr>
          <p:cNvPr id="4" name="Содержимое 3" descr="https://c.pxhere.com/photos/24/9f/banana_plantain_tree_platano_mata_de_platano-1384099.jpg!d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764704"/>
            <a:ext cx="475364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thisismygarden.com/wp-content/uploads/2018/05/growing-pineapple-plants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764704"/>
            <a:ext cx="430911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hantae.com/wp-content/uploads/2017/11/papaya-tree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38" y="3957404"/>
            <a:ext cx="4702580" cy="2711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na-dache.pro/uploads/posts/2022-04/1651213056_36-na-dache-pro-p-mango-frukt-kak-rastet-foto-3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4077072"/>
            <a:ext cx="4187190" cy="2487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257829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Основные отрасли промышленности  добыча полезных ископаемых, включая нефть и природный газ; машиностроение и металлообработка; </a:t>
            </a:r>
            <a:r>
              <a:rPr lang="ru-RU" sz="2400" dirty="0" err="1" smtClean="0"/>
              <a:t>нефте</a:t>
            </a:r>
            <a:r>
              <a:rPr lang="ru-RU" sz="2400" dirty="0" smtClean="0"/>
              <a:t> - и газоперерабатывающая; пищевая и табачная; лёгкая (текстильная и швейная); химическая и химико-фармацевтическая; деревообрабатывающая и целлюлозно-бумажная (включая заготовку древесины); цветная металлургия.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https://storage.yandexcloud.net/incrussia-prod/wp-content/uploads/2019/08/iStock-1832624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95248" y="2276872"/>
            <a:ext cx="6761128" cy="450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"/>
            <a:ext cx="7772400" cy="11967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Цель: познакомить учащихся с природой, населением и хозяйственной деятельностью человека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s://www.kartinki24.ru/uploads/gallery/main/196/kartinki24_ru_forest_14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1090734"/>
            <a:ext cx="9036496" cy="565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Объекты Всемирного культурного наследия ЮНЕСКО</a:t>
            </a:r>
            <a:endParaRPr lang="ru-RU" sz="3000" b="1" dirty="0"/>
          </a:p>
        </p:txBody>
      </p:sp>
      <p:pic>
        <p:nvPicPr>
          <p:cNvPr id="5" name="Рисунок 4" descr="https://about-planet.ru/images/asia/priroda/komodo/ostrov-komodo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5951" y="3573016"/>
            <a:ext cx="4610545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827584" y="4005064"/>
            <a:ext cx="2627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Храмы </a:t>
            </a:r>
            <a:r>
              <a:rPr lang="ru-RU" sz="2400" b="1" dirty="0" err="1" smtClean="0"/>
              <a:t>Боробудур</a:t>
            </a:r>
            <a:endParaRPr lang="ru-RU" sz="2400" dirty="0"/>
          </a:p>
        </p:txBody>
      </p:sp>
      <p:pic>
        <p:nvPicPr>
          <p:cNvPr id="11" name="Содержимое 3" descr="https://mobimg.b-cdn.net/v3/fetch/a1/a1faf9ff4dc22a82172b1f97fa7da1b7.jpe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763" y="1124744"/>
            <a:ext cx="5297325" cy="2808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5755464" y="2636912"/>
            <a:ext cx="300755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/>
              <a:t>Национальный парк </a:t>
            </a:r>
          </a:p>
          <a:p>
            <a:pPr algn="ctr"/>
            <a:r>
              <a:rPr lang="ru-RU" sz="2400" b="1" dirty="0" err="1" smtClean="0"/>
              <a:t>Комодо</a:t>
            </a:r>
            <a:endParaRPr lang="ru-RU" sz="2400" b="1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exoticluxurycat.ru/wp-content/uploads/8/f/9/8f947f889819f2df046d00a895efe7e8.jpe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96" y="62670"/>
            <a:ext cx="5585192" cy="372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07504" y="3861048"/>
            <a:ext cx="302826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Храмовый комплекс </a:t>
            </a:r>
          </a:p>
          <a:p>
            <a:pPr algn="ctr"/>
            <a:r>
              <a:rPr lang="ru-RU" sz="2400" b="1" dirty="0" err="1" smtClean="0"/>
              <a:t>Прамбанан</a:t>
            </a:r>
            <a:endParaRPr lang="ru-RU" sz="2400" b="1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5652120" y="2492896"/>
            <a:ext cx="3419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Культурный ландшафт острова </a:t>
            </a:r>
            <a:r>
              <a:rPr lang="ru-RU" sz="2400" b="1" dirty="0" err="1" smtClean="0"/>
              <a:t>Бали</a:t>
            </a:r>
            <a:r>
              <a:rPr lang="ru-RU" sz="2400" b="1" dirty="0" smtClean="0"/>
              <a:t>: оросительная система</a:t>
            </a:r>
            <a:endParaRPr lang="ru-RU" sz="2400" b="1" dirty="0"/>
          </a:p>
        </p:txBody>
      </p:sp>
      <p:pic>
        <p:nvPicPr>
          <p:cNvPr id="9" name="Рисунок 8" descr="https://dic.academic.ru/pictures/wiki/files/66/Bali_panorama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51328" y="3825200"/>
            <a:ext cx="6026765" cy="2988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Географическое положение </a:t>
            </a:r>
            <a:br>
              <a:rPr lang="ru-RU" sz="2800" b="1" dirty="0" smtClean="0"/>
            </a:br>
            <a:r>
              <a:rPr lang="ru-RU" sz="2800" b="1" dirty="0" smtClean="0"/>
              <a:t>Индонезия – государство в Юго-Восточной Азии, крупнейший в мире архипелаг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1"/>
            <a:ext cx="8784976" cy="3196952"/>
          </a:xfrm>
        </p:spPr>
        <p:txBody>
          <a:bodyPr>
            <a:normAutofit/>
          </a:bodyPr>
          <a:lstStyle/>
          <a:p>
            <a:pPr marL="0" indent="0" fontAlgn="t">
              <a:buNone/>
            </a:pPr>
            <a:r>
              <a:rPr lang="ru-RU" sz="2400" dirty="0" smtClean="0"/>
              <a:t>Площадь 1 919 440 км²(14-я в мире), население -</a:t>
            </a:r>
            <a:r>
              <a:rPr lang="ru-RU" sz="2400" dirty="0"/>
              <a:t> 282 648 040 </a:t>
            </a:r>
            <a:r>
              <a:rPr lang="ru-RU" sz="2400" dirty="0" smtClean="0"/>
              <a:t>человек (2022 год, 4 место в мире).</a:t>
            </a:r>
          </a:p>
          <a:p>
            <a:pPr marL="0" indent="0">
              <a:buNone/>
            </a:pPr>
            <a:r>
              <a:rPr lang="ru-RU" sz="2400" dirty="0" smtClean="0"/>
              <a:t>Высшая точка страны гора </a:t>
            </a:r>
            <a:r>
              <a:rPr lang="ru-RU" sz="2400" dirty="0" err="1" smtClean="0"/>
              <a:t>Джая</a:t>
            </a:r>
            <a:r>
              <a:rPr lang="ru-RU" sz="2400" dirty="0" smtClean="0"/>
              <a:t> (5029 метров). Крупнейшая река </a:t>
            </a:r>
            <a:r>
              <a:rPr lang="ru-RU" sz="2400" dirty="0" err="1" smtClean="0"/>
              <a:t>Капуас</a:t>
            </a:r>
            <a:r>
              <a:rPr lang="ru-RU" sz="2400" dirty="0" smtClean="0"/>
              <a:t>, крупнейшее озеро </a:t>
            </a:r>
            <a:r>
              <a:rPr lang="ru-RU" sz="2400" dirty="0" err="1" smtClean="0"/>
              <a:t>Тоба</a:t>
            </a:r>
            <a:r>
              <a:rPr lang="ru-RU" sz="2400" dirty="0" smtClean="0"/>
              <a:t>. </a:t>
            </a:r>
            <a:r>
              <a:rPr lang="ru-RU" sz="2400" dirty="0"/>
              <a:t>Через архипелаг или южнее него проходят основные морские пути </a:t>
            </a:r>
            <a:r>
              <a:rPr lang="ru-RU" sz="2400" dirty="0" smtClean="0"/>
              <a:t>из Индийского океана в Тихий. Страна расположена по обе стороны от экватора.  В Индонезии </a:t>
            </a:r>
            <a:r>
              <a:rPr lang="ru-RU" sz="2400" dirty="0"/>
              <a:t>17 804 </a:t>
            </a:r>
            <a:r>
              <a:rPr lang="ru-RU" sz="2400" dirty="0" smtClean="0"/>
              <a:t>островов, из </a:t>
            </a:r>
            <a:r>
              <a:rPr lang="ru-RU" sz="2400" dirty="0"/>
              <a:t>них населённых около </a:t>
            </a:r>
            <a:r>
              <a:rPr lang="ru-RU" sz="2400" dirty="0" smtClean="0"/>
              <a:t>6000.Самые </a:t>
            </a:r>
            <a:r>
              <a:rPr lang="ru-RU" sz="2400" dirty="0"/>
              <a:t>крупные острова </a:t>
            </a:r>
            <a:r>
              <a:rPr lang="ru-RU" sz="2400" dirty="0" smtClean="0"/>
              <a:t>— Новая Гвинея, Калимантан, Суматра, Сулавеси и Ява. </a:t>
            </a:r>
            <a:endParaRPr lang="ru-RU" sz="2400" dirty="0"/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784976" cy="2520280"/>
          </a:xfrm>
        </p:spPr>
        <p:txBody>
          <a:bodyPr>
            <a:normAutofit/>
          </a:bodyPr>
          <a:lstStyle/>
          <a:p>
            <a:pPr algn="l"/>
            <a:r>
              <a:rPr lang="ru-RU" sz="2200" dirty="0" smtClean="0"/>
              <a:t>Равнины </a:t>
            </a:r>
            <a:r>
              <a:rPr lang="ru-RU" sz="2200" dirty="0"/>
              <a:t>занимают почти 50% территории </a:t>
            </a:r>
            <a:r>
              <a:rPr lang="ru-RU" sz="2200" dirty="0" smtClean="0"/>
              <a:t>страны. Гора </a:t>
            </a:r>
            <a:r>
              <a:rPr lang="ru-RU" sz="2200" dirty="0" err="1" smtClean="0"/>
              <a:t>Джая</a:t>
            </a:r>
            <a:r>
              <a:rPr lang="ru-RU" sz="2200" dirty="0" smtClean="0"/>
              <a:t> — </a:t>
            </a:r>
            <a:r>
              <a:rPr lang="ru-RU" sz="2200" dirty="0"/>
              <a:t>высшая точка страны (</a:t>
            </a:r>
            <a:r>
              <a:rPr lang="ru-RU" sz="2200" dirty="0" smtClean="0"/>
              <a:t>5029 </a:t>
            </a:r>
            <a:r>
              <a:rPr lang="ru-RU" sz="2200" dirty="0"/>
              <a:t>м).</a:t>
            </a:r>
            <a:br>
              <a:rPr lang="ru-RU" sz="2200" dirty="0"/>
            </a:br>
            <a:r>
              <a:rPr lang="ru-RU" sz="2200" dirty="0"/>
              <a:t>Расположена Индонезии на пересечении трёх </a:t>
            </a:r>
            <a:r>
              <a:rPr lang="ru-RU" sz="2200" dirty="0" err="1"/>
              <a:t>литосферных</a:t>
            </a:r>
            <a:r>
              <a:rPr lang="ru-RU" sz="2200" dirty="0"/>
              <a:t> плит </a:t>
            </a:r>
            <a:r>
              <a:rPr lang="ru-RU" sz="2200" dirty="0" smtClean="0"/>
              <a:t> - </a:t>
            </a:r>
            <a:r>
              <a:rPr lang="ru-RU" sz="2200" dirty="0" err="1" smtClean="0"/>
              <a:t>Индо-Австралийской</a:t>
            </a:r>
            <a:r>
              <a:rPr lang="ru-RU" sz="2200" dirty="0" smtClean="0"/>
              <a:t>, Евразийской, Тихоокеанской, следствием этого является </a:t>
            </a:r>
            <a:r>
              <a:rPr lang="ru-RU" sz="2200" b="1" dirty="0" smtClean="0"/>
              <a:t>интенсивная </a:t>
            </a:r>
            <a:r>
              <a:rPr lang="ru-RU" sz="2200" b="1" dirty="0"/>
              <a:t>вулканическая деятельность</a:t>
            </a:r>
            <a:r>
              <a:rPr lang="ru-RU" sz="2200" dirty="0"/>
              <a:t>. На архипелаге около 500 вулканов, из которых более 100 действующих. </a:t>
            </a:r>
          </a:p>
        </p:txBody>
      </p:sp>
      <p:pic>
        <p:nvPicPr>
          <p:cNvPr id="4" name="Рисунок 3" descr="https://vsegda-pomnim.com/uploads/posts/2022-05/1651425361_5-vsegda-pomnim-com-p-izverzhenie-vulkana-krakatau-foto-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73648" y="2880320"/>
            <a:ext cx="5562848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109854" y="116632"/>
            <a:ext cx="1420582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000" b="1" dirty="0" smtClean="0"/>
              <a:t>Рельеф</a:t>
            </a:r>
            <a:endParaRPr lang="ru-RU" sz="3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2780928"/>
            <a:ext cx="345638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Самым известным является </a:t>
            </a:r>
            <a:r>
              <a:rPr lang="ru-RU" sz="2200" b="1" dirty="0" smtClean="0"/>
              <a:t>вулкан Кракатау</a:t>
            </a:r>
            <a:r>
              <a:rPr lang="ru-RU" sz="2200" dirty="0" smtClean="0"/>
              <a:t>, в результате извержения которого в 1883 году образовалась 20-метровая морская волна, которая смыла в море более 35 тысяч человек, а вулканическим пеплом покрылась почти треть территории страны.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Климат Индонезии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7344" y="980728"/>
            <a:ext cx="8625136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2600" dirty="0" smtClean="0"/>
              <a:t>На </a:t>
            </a:r>
            <a:r>
              <a:rPr lang="ru-RU" sz="2600" dirty="0"/>
              <a:t>большей части страны </a:t>
            </a:r>
            <a:r>
              <a:rPr lang="ru-RU" sz="2600" i="1" dirty="0"/>
              <a:t>экваториальный</a:t>
            </a:r>
            <a:r>
              <a:rPr lang="ru-RU" sz="2600" dirty="0"/>
              <a:t>, на востоке острова </a:t>
            </a:r>
            <a:r>
              <a:rPr lang="ru-RU" sz="2600" dirty="0" err="1" smtClean="0"/>
              <a:t>Ява-</a:t>
            </a:r>
            <a:r>
              <a:rPr lang="ru-RU" sz="2600" i="1" dirty="0" err="1" smtClean="0"/>
              <a:t>субэкваториальный</a:t>
            </a:r>
            <a:r>
              <a:rPr lang="ru-RU" sz="2600" i="1" dirty="0"/>
              <a:t>.</a:t>
            </a:r>
            <a:r>
              <a:rPr lang="ru-RU" sz="2600" dirty="0"/>
              <a:t> Температура в Индонезии в течение всего года достигает +27 °С, только в горах температура падает. На высотах выше 1500 м случаются заморозки. Осадков выпадает много: 2000-4000 миллиметров в год. Они имеют ливневый характер и сопровождаются грозами. Характерна постоянная </a:t>
            </a:r>
            <a:r>
              <a:rPr lang="ru-RU" sz="2600" i="1" dirty="0"/>
              <a:t>высокая относительная влажность воздуха</a:t>
            </a:r>
            <a:r>
              <a:rPr lang="ru-RU" sz="26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Реки</a:t>
            </a:r>
            <a:br>
              <a:rPr lang="ru-RU" sz="3000" b="1" dirty="0" smtClean="0"/>
            </a:b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92696"/>
            <a:ext cx="8784976" cy="46805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Самые большие реки Индонезии на о.Калимантан – </a:t>
            </a:r>
            <a:r>
              <a:rPr lang="ru-RU" sz="2400" dirty="0" err="1"/>
              <a:t>р.Капуас</a:t>
            </a:r>
            <a:r>
              <a:rPr lang="ru-RU" sz="2400" dirty="0"/>
              <a:t>, </a:t>
            </a:r>
            <a:r>
              <a:rPr lang="ru-RU" sz="2400" dirty="0" smtClean="0"/>
              <a:t>(длина 1040 </a:t>
            </a:r>
            <a:r>
              <a:rPr lang="ru-RU" sz="2400" dirty="0"/>
              <a:t>км, площадь бассейна – 97 тыс. </a:t>
            </a:r>
            <a:r>
              <a:rPr lang="ru-RU" sz="2400" dirty="0" smtClean="0"/>
              <a:t>кв.км), </a:t>
            </a:r>
            <a:r>
              <a:rPr lang="ru-RU" sz="2400" dirty="0" err="1" smtClean="0"/>
              <a:t>Махакам</a:t>
            </a:r>
            <a:r>
              <a:rPr lang="ru-RU" sz="2400" dirty="0" smtClean="0"/>
              <a:t> </a:t>
            </a:r>
            <a:r>
              <a:rPr lang="ru-RU" sz="2400" dirty="0"/>
              <a:t>(715 </a:t>
            </a:r>
            <a:r>
              <a:rPr lang="ru-RU" sz="2400" dirty="0" smtClean="0"/>
              <a:t>км) </a:t>
            </a:r>
            <a:r>
              <a:rPr lang="ru-RU" sz="2400" dirty="0" err="1" smtClean="0"/>
              <a:t>Мартапура</a:t>
            </a:r>
            <a:r>
              <a:rPr lang="ru-RU" sz="2400" dirty="0" smtClean="0"/>
              <a:t> </a:t>
            </a:r>
            <a:r>
              <a:rPr lang="ru-RU" sz="2400" dirty="0"/>
              <a:t>и </a:t>
            </a:r>
            <a:r>
              <a:rPr lang="ru-RU" sz="2400" dirty="0" err="1"/>
              <a:t>Барито</a:t>
            </a:r>
            <a:r>
              <a:rPr lang="ru-RU" sz="2400" dirty="0"/>
              <a:t> (650 км</a:t>
            </a:r>
            <a:r>
              <a:rPr lang="ru-RU" sz="2400" dirty="0" smtClean="0"/>
              <a:t>). </a:t>
            </a:r>
            <a:r>
              <a:rPr lang="ru-RU" sz="2400" dirty="0"/>
              <a:t>Большинство рек берут начало в центральном горном массиве; на равнинах, ближе к побережью, они протекают через обширные болота; русла часто меняются. Вдоль многих рек, служащих также в качестве транспортных артерий, образуются </a:t>
            </a:r>
            <a:r>
              <a:rPr lang="ru-RU" sz="2400" dirty="0" smtClean="0"/>
              <a:t>поселения. </a:t>
            </a:r>
            <a:r>
              <a:rPr lang="ru-RU" sz="2400" dirty="0"/>
              <a:t> Во время сезонных дождей водоем разливается, затапливая близлежащие поселения. Последнее крупное наводнение случилось в 2010 году, когда уровень </a:t>
            </a:r>
            <a:r>
              <a:rPr lang="ru-RU" sz="2400" dirty="0" err="1"/>
              <a:t>Капуас</a:t>
            </a:r>
            <a:r>
              <a:rPr lang="ru-RU" sz="2400" dirty="0"/>
              <a:t> </a:t>
            </a:r>
            <a:r>
              <a:rPr lang="ru-RU" sz="2400" dirty="0" smtClean="0"/>
              <a:t> </a:t>
            </a:r>
            <a:r>
              <a:rPr lang="ru-RU" sz="2400" dirty="0"/>
              <a:t>поднялся на 2 </a:t>
            </a:r>
            <a:r>
              <a:rPr lang="ru-RU" sz="2400" dirty="0" smtClean="0"/>
              <a:t>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62074"/>
          </a:xfrm>
        </p:spPr>
        <p:txBody>
          <a:bodyPr>
            <a:normAutofit/>
          </a:bodyPr>
          <a:lstStyle/>
          <a:p>
            <a:r>
              <a:rPr lang="ru-RU" sz="3000" b="1" dirty="0" smtClean="0"/>
              <a:t>Озеро </a:t>
            </a:r>
            <a:r>
              <a:rPr lang="ru-RU" sz="3000" b="1" dirty="0" err="1" smtClean="0"/>
              <a:t>Тоба</a:t>
            </a:r>
            <a:r>
              <a:rPr lang="ru-RU" sz="3000" b="1" dirty="0" smtClean="0"/>
              <a:t> 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548680"/>
            <a:ext cx="885698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Самое </a:t>
            </a:r>
            <a:r>
              <a:rPr lang="ru-RU" sz="2400" dirty="0"/>
              <a:t>большое вулканическое </a:t>
            </a:r>
            <a:r>
              <a:rPr lang="ru-RU" sz="2400" dirty="0" smtClean="0"/>
              <a:t>озеро мира,  </a:t>
            </a:r>
            <a:r>
              <a:rPr lang="ru-RU" sz="2400" dirty="0"/>
              <a:t>находится на острове </a:t>
            </a:r>
            <a:r>
              <a:rPr lang="ru-RU" sz="2400" dirty="0" smtClean="0"/>
              <a:t>Суматра, </a:t>
            </a:r>
            <a:r>
              <a:rPr lang="ru-RU" sz="2400" dirty="0"/>
              <a:t>в Индонезии. </a:t>
            </a:r>
            <a:r>
              <a:rPr lang="ru-RU" sz="2400" dirty="0" smtClean="0"/>
              <a:t>По </a:t>
            </a:r>
            <a:r>
              <a:rPr lang="ru-RU" sz="2400" dirty="0"/>
              <a:t>центру острова Суматра проходит Большой </a:t>
            </a:r>
            <a:r>
              <a:rPr lang="ru-RU" sz="2400" dirty="0" err="1"/>
              <a:t>Суматранский</a:t>
            </a:r>
            <a:r>
              <a:rPr lang="ru-RU" sz="2400" dirty="0"/>
              <a:t> разлом: здесь ощущаются малейшие сдвиги </a:t>
            </a:r>
            <a:r>
              <a:rPr lang="ru-RU" sz="2400" dirty="0" err="1"/>
              <a:t>Индо-Автралийской</a:t>
            </a:r>
            <a:r>
              <a:rPr lang="ru-RU" sz="2400" dirty="0"/>
              <a:t> и Евразийской плит что делает весь район одним из самых сейсмически активных на земном шаре. Вблизи этого опасного разлома и находится </a:t>
            </a:r>
            <a:r>
              <a:rPr lang="ru-RU" sz="2400" dirty="0" err="1"/>
              <a:t>Тоба</a:t>
            </a:r>
            <a:r>
              <a:rPr lang="ru-RU" sz="2400" dirty="0" smtClean="0"/>
              <a:t>.</a:t>
            </a:r>
          </a:p>
          <a:p>
            <a:pPr>
              <a:buNone/>
            </a:pPr>
            <a:endParaRPr lang="ru-RU" sz="2400" dirty="0"/>
          </a:p>
          <a:p>
            <a:endParaRPr lang="ru-RU" sz="2400" dirty="0"/>
          </a:p>
        </p:txBody>
      </p:sp>
      <p:pic>
        <p:nvPicPr>
          <p:cNvPr id="4" name="Рисунок 3" descr="https://vsegda-pomnim.com/uploads/posts/2022-03/1647348071_28-vsegda-pomnim-com-p-ozero-toba-foto-3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9531" y="2852936"/>
            <a:ext cx="8032909" cy="3933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Autofit/>
          </a:bodyPr>
          <a:lstStyle/>
          <a:p>
            <a:r>
              <a:rPr lang="ru-RU" sz="3000" b="1" dirty="0" smtClean="0"/>
              <a:t>Полезные ископаемые </a:t>
            </a:r>
            <a:endParaRPr lang="ru-RU" sz="3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6816" y="548680"/>
            <a:ext cx="88776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На территории Индонезии </a:t>
            </a:r>
            <a:r>
              <a:rPr lang="ru-RU" sz="2400" dirty="0" smtClean="0"/>
              <a:t>имеются крупные </a:t>
            </a:r>
            <a:r>
              <a:rPr lang="ru-RU" sz="2400" dirty="0"/>
              <a:t>месторождения нефти и газа, каменного и бурого угля, руд железа, меди, никеля, олова, бокситов, </a:t>
            </a:r>
            <a:r>
              <a:rPr lang="ru-RU" sz="2400" dirty="0" smtClean="0"/>
              <a:t>серы, а также месторождения </a:t>
            </a:r>
            <a:r>
              <a:rPr lang="ru-RU" sz="2400" dirty="0"/>
              <a:t>марганца, хрома, свинца и цинка, золота, серебра, молибдена, алмазов, фосфоритов, различных огнеупорных и строительных материалов.</a:t>
            </a:r>
          </a:p>
        </p:txBody>
      </p:sp>
      <p:pic>
        <p:nvPicPr>
          <p:cNvPr id="4" name="Рисунок 3" descr="https://cf.ppt-online.org/files/slide/f/FjTpWQYxZ9DIaS7yRrh54HKMuwiqectlOJ3XGE/slide-4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2492896"/>
            <a:ext cx="5688632" cy="4261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836712"/>
            <a:ext cx="8784976" cy="270892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Основные  природные зоны - вечнозелёные тропические леса - </a:t>
            </a:r>
            <a:r>
              <a:rPr lang="ru-RU" sz="2700" dirty="0" err="1" smtClean="0"/>
              <a:t>гилеи</a:t>
            </a:r>
            <a:r>
              <a:rPr lang="ru-RU" sz="2700" dirty="0" smtClean="0"/>
              <a:t> (</a:t>
            </a:r>
            <a:r>
              <a:rPr lang="ru-RU" sz="2700" dirty="0" err="1" smtClean="0"/>
              <a:t>римба</a:t>
            </a:r>
            <a:r>
              <a:rPr lang="ru-RU" sz="2700" dirty="0" smtClean="0"/>
              <a:t> </a:t>
            </a:r>
            <a:r>
              <a:rPr lang="ru-RU" sz="2700" dirty="0" err="1" smtClean="0"/>
              <a:t>по-индонезийски</a:t>
            </a:r>
            <a:r>
              <a:rPr lang="ru-RU" sz="2000" dirty="0" smtClean="0"/>
              <a:t>)</a:t>
            </a:r>
            <a:r>
              <a:rPr lang="ru-RU" sz="2400" dirty="0" smtClean="0"/>
              <a:t>, а в местах с более сухим климатом сформировались муссонные леса с тиковым деревом. На побережьях располагаются мангровые заросли и болота. Для гор характерна чётко </a:t>
            </a:r>
            <a:r>
              <a:rPr lang="ru-RU" sz="2400" dirty="0" err="1" smtClean="0"/>
              <a:t>выраженая</a:t>
            </a:r>
            <a:r>
              <a:rPr lang="ru-RU" sz="2400" dirty="0" smtClean="0"/>
              <a:t> высотная </a:t>
            </a:r>
            <a:r>
              <a:rPr lang="ru-RU" sz="2400" dirty="0" err="1" smtClean="0"/>
              <a:t>ярусность</a:t>
            </a:r>
            <a:r>
              <a:rPr lang="ru-RU" sz="2400" dirty="0" smtClean="0"/>
              <a:t> растительного покрова, а в возвышенных районах преобладают растения умеренной зоны.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88640"/>
            <a:ext cx="374441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/>
              <a:t>Природные зоны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489</Words>
  <Application>Microsoft Office PowerPoint</Application>
  <PresentationFormat>Экран (4:3)</PresentationFormat>
  <Paragraphs>37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Страны Юго-Западной Азии. Индонезия</vt:lpstr>
      <vt:lpstr>Цель: познакомить учащихся с природой, населением и хозяйственной деятельностью человека</vt:lpstr>
      <vt:lpstr>Географическое положение  Индонезия – государство в Юго-Восточной Азии, крупнейший в мире архипелаг</vt:lpstr>
      <vt:lpstr>Равнины занимают почти 50% территории страны. Гора Джая — высшая точка страны (5029 м). Расположена Индонезии на пересечении трёх литосферных плит  - Индо-Австралийской, Евразийской, Тихоокеанской, следствием этого является интенсивная вулканическая деятельность. На архипелаге около 500 вулканов, из которых более 100 действующих. </vt:lpstr>
      <vt:lpstr>Климат Индонезии</vt:lpstr>
      <vt:lpstr>Реки </vt:lpstr>
      <vt:lpstr>Озеро Тоба </vt:lpstr>
      <vt:lpstr>Полезные ископаемые </vt:lpstr>
      <vt:lpstr>Основные  природные зоны - вечнозелёные тропические леса - гилеи (римба по-индонезийски), а в местах с более сухим климатом сформировались муссонные леса с тиковым деревом. На побережьях располагаются мангровые заросли и болота. Для гор характерна чётко выраженая высотная ярусность растительного покрова, а в возвышенных районах преобладают растения умеренной зоны.</vt:lpstr>
      <vt:lpstr>Во влажных тропических лесах растут пальмы, фикусы, папоротники</vt:lpstr>
      <vt:lpstr>В тропических лесах растут   растения-паразиты, раффлезия арнольди, или «трупная лилия», самый большой цветок в мире</vt:lpstr>
      <vt:lpstr>Животный мир  Здесь обитают слоны, носороги, дикие быки, тигры, пантеры </vt:lpstr>
      <vt:lpstr>Обитает много обезьян и полуобезьян, в том числе человекообразные обезьяны-орангутаны</vt:lpstr>
      <vt:lpstr>В лесах Индонезии можно встретить тысячи разнообразнейших попугаев, голубей и кукушек, величественных орлов и ястребов, элегантных аистов и фрегатов, парящих над водой бакланов и чаек, ярких павлинов и райских птиц.</vt:lpstr>
      <vt:lpstr>Слайд 15</vt:lpstr>
      <vt:lpstr>  Национальный состав Индонезии:  яванцы (50%), сунданцы (14%), мадурцы (7,5%), малайцами (7,5%),  китайцы (3,5%). Религия – мусульмане- 86 %, протестанты —6 %, католики — 3 %, индуисты — 2 %, буддисты и приверженцы других религий — 3 %.  Средняя плотность населения 149 чел/км2. Ожидаемая продолжительность жизни: мужчины -68 лет, женщины 74. года. </vt:lpstr>
      <vt:lpstr>Хозяйственная деятельность Индонезия преимущественно сельскохозяйственная страна. Крестьяне выращивают рис, маниоку, кукурузу, саговую пальму (из нее получают крупу -саго). </vt:lpstr>
      <vt:lpstr>Повсюду выращивают фрукты: бананы,ананасы, папайю, манго</vt:lpstr>
      <vt:lpstr>Основные отрасли промышленности  добыча полезных ископаемых, включая нефть и природный газ; машиностроение и металлообработка; нефте - и газоперерабатывающая; пищевая и табачная; лёгкая (текстильная и швейная); химическая и химико-фармацевтическая; деревообрабатывающая и целлюлозно-бумажная (включая заготовку древесины); цветная металлургия. </vt:lpstr>
      <vt:lpstr>Объекты Всемирного культурного наследия ЮНЕСКО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Юго-Западной Азии. Индонезия</dc:title>
  <dc:creator>География</dc:creator>
  <cp:lastModifiedBy>803270</cp:lastModifiedBy>
  <cp:revision>31</cp:revision>
  <dcterms:created xsi:type="dcterms:W3CDTF">2023-05-11T05:00:31Z</dcterms:created>
  <dcterms:modified xsi:type="dcterms:W3CDTF">2023-06-01T19:18:43Z</dcterms:modified>
</cp:coreProperties>
</file>