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79" r:id="rId3"/>
    <p:sldId id="280" r:id="rId4"/>
    <p:sldId id="263" r:id="rId5"/>
    <p:sldId id="264" r:id="rId6"/>
    <p:sldId id="265" r:id="rId7"/>
    <p:sldId id="266" r:id="rId8"/>
    <p:sldId id="281" r:id="rId9"/>
    <p:sldId id="282" r:id="rId10"/>
    <p:sldId id="283" r:id="rId11"/>
    <p:sldId id="284" r:id="rId12"/>
    <p:sldId id="286" r:id="rId13"/>
    <p:sldId id="285" r:id="rId14"/>
    <p:sldId id="277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4A95"/>
    <a:srgbClr val="25539E"/>
    <a:srgbClr val="C20E1A"/>
    <a:srgbClr val="067737"/>
    <a:srgbClr val="F4F2F0"/>
    <a:srgbClr val="F9F7F8"/>
    <a:srgbClr val="E4E0DB"/>
    <a:srgbClr val="E6E3DD"/>
    <a:srgbClr val="EDE9E6"/>
    <a:srgbClr val="E2DE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54" d="100"/>
          <a:sy n="154" d="100"/>
        </p:scale>
        <p:origin x="53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1DF38D-6785-46FD-8E65-A3074B2784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FC13D72-558D-49C3-A61C-45A13B6F1A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60C01A7-989A-4FDD-BF7F-3CE883D33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F51D4-E6B0-4570-94A2-FD67260075FE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5081BAC-3ACE-44F6-AEB0-DC08514DC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4ED2BB0-F06D-4576-BCB3-DEA16BC9F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6389B-795C-40FA-8A40-91DF33DB7F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234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B98C2A-DA6F-48D0-B3F3-C29B9E59D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6564741-EEE1-492A-BC9B-904F9F734D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D6E6EBB-50D8-411A-B755-F155AB231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F51D4-E6B0-4570-94A2-FD67260075FE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0865B30-926F-4B5B-9AA6-FEC96B182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5B87571-23C8-4602-A09E-F01D15EDD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6389B-795C-40FA-8A40-91DF33DB7F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449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2A0D7F0-244C-4308-8E9E-3E7DEC789D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86DB321-341E-4C88-B87B-F771022296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CE00377-3D0E-4D0C-98F4-4E6A6F170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F51D4-E6B0-4570-94A2-FD67260075FE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A81AB63-AEDC-404C-8711-A5D9D96CE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6F2485C-E1A5-4B8F-87BD-5DFAC17B4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6389B-795C-40FA-8A40-91DF33DB7F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595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1C4F01-7293-430E-9401-F443B2DB12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79B6ED0-E7FA-4018-9A78-FDDCD1F930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E96952B-7336-4590-9E5D-D8B9EB462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F51D4-E6B0-4570-94A2-FD67260075FE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C9506FD-0826-42D8-82EC-5771937E7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1C7216A-3D5C-4852-B2A4-3CD41B1D8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6389B-795C-40FA-8A40-91DF33DB7F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192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CBE2C4-D555-41B0-AB1B-E2415802E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7DC43F6-92B9-4127-B61F-60642DBF57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CDCA05C-EE1E-4C1C-8221-E2322E9C4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F51D4-E6B0-4570-94A2-FD67260075FE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709E9B7-5B8E-4FBD-B4E0-41FDDCC10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A1D91FA-4601-48F2-9857-9B2D81C34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6389B-795C-40FA-8A40-91DF33DB7F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7143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CC6E7C-35A0-4814-B03B-F3882EE255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882F6F8-DFD1-4CB4-8962-29A289731F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36AD6E8-37E7-49DA-9C5B-982BCB4B33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4403950-CE7A-43A3-B62D-2891C0886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F51D4-E6B0-4570-94A2-FD67260075FE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69F9826-8A58-40F4-8F1D-958246830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CD90176-370C-49DA-9C10-157C06692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6389B-795C-40FA-8A40-91DF33DB7F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492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4FEE2F-6C61-4F38-86CF-E570E4B59A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A6547CE-035F-4286-AB2A-FA1F5EAFD1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489D21D-98D8-4D50-994A-45A9827155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50E3687-8F7B-43A2-8AAE-ECCAB40305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BAE61F3-646B-4D49-8512-753BDAAC27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F790A5F-1A75-4414-AC61-E74CE6FE0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F51D4-E6B0-4570-94A2-FD67260075FE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ECB6763-6AA5-4331-82F8-A683BA89F3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837922B-E0C6-4082-A54D-6DB8E9D65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6389B-795C-40FA-8A40-91DF33DB7F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664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CA3E0D-1145-4B15-A932-02ABCAA2E8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B4F8629-AAE7-46B0-BFF3-7E7AF9FFA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F51D4-E6B0-4570-94A2-FD67260075FE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7D9B9C0-C5E0-4544-B99E-00071EC38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CC2AB00-9C52-4201-B666-61D07B412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6389B-795C-40FA-8A40-91DF33DB7F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863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D2C0D52-F5B8-45CA-A39C-B81E4BE8B2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F51D4-E6B0-4570-94A2-FD67260075FE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C2119B7-156C-4BBD-AEE8-C27C4753CF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87FA2C7-A27D-4DE5-AECC-CCF770C06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6389B-795C-40FA-8A40-91DF33DB7F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7668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0DF30B-A9F3-4295-92AE-3BDE7748F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505FA42-EBB5-47EA-8FBC-5D8542CDE9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601548E-42B0-4C86-9CC2-DAFD279E82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D58ED11-DD00-4B26-9CAE-C962F432B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F51D4-E6B0-4570-94A2-FD67260075FE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757E50F-01B7-49D9-BBB1-699363203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7670342-4F2B-4A9C-8AED-5B84CADD1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6389B-795C-40FA-8A40-91DF33DB7F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524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2FD5C1-5B11-4249-BF6A-18ED2D4413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6D6ADBB-8012-4316-8122-6E6E621DB6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F6756B8-2670-4180-8FAE-74FAC161EC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4C2CFC8-5D1C-452A-8467-873D964E3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F51D4-E6B0-4570-94A2-FD67260075FE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B2C38E2-F27E-49D8-95F4-FA8750107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871337D-E4D4-448E-9186-6CA9D86CD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6389B-795C-40FA-8A40-91DF33DB7F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991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2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4CE191-3922-47F3-9B4E-FD8277520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6B71ED4-F5D0-4CA9-B167-AD0809D737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965E2E5-308B-4F71-BCB9-9C96F22543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FF51D4-E6B0-4570-94A2-FD67260075FE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0A51E30-D3E3-4681-B9F4-AB24D6AC8F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03D86AA-B507-4AC5-826B-A9D8AF0DD2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6389B-795C-40FA-8A40-91DF33DB7F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3203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Делать торт игра (76 фото) - фото - картинки и рисунки: скачать бесплатно">
            <a:extLst>
              <a:ext uri="{FF2B5EF4-FFF2-40B4-BE49-F238E27FC236}">
                <a16:creationId xmlns:a16="http://schemas.microsoft.com/office/drawing/2014/main" id="{CCACB517-1C02-436E-B702-D54B1F4649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91062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9">
            <a:extLst>
              <a:ext uri="{FF2B5EF4-FFF2-40B4-BE49-F238E27FC236}">
                <a16:creationId xmlns:a16="http://schemas.microsoft.com/office/drawing/2014/main" id="{50A28AAD-AEBE-451E-B084-B40E6C1654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5439036"/>
              </p:ext>
            </p:extLst>
          </p:nvPr>
        </p:nvGraphicFramePr>
        <p:xfrm>
          <a:off x="0" y="0"/>
          <a:ext cx="12192000" cy="6857998"/>
        </p:xfrm>
        <a:graphic>
          <a:graphicData uri="http://schemas.openxmlformats.org/drawingml/2006/table">
            <a:tbl>
              <a:tblPr firstRow="1" firstCol="1" bandRow="1"/>
              <a:tblGrid>
                <a:gridCol w="7418235">
                  <a:extLst>
                    <a:ext uri="{9D8B030D-6E8A-4147-A177-3AD203B41FA5}">
                      <a16:colId xmlns:a16="http://schemas.microsoft.com/office/drawing/2014/main" val="1154200496"/>
                    </a:ext>
                  </a:extLst>
                </a:gridCol>
                <a:gridCol w="4773765">
                  <a:extLst>
                    <a:ext uri="{9D8B030D-6E8A-4147-A177-3AD203B41FA5}">
                      <a16:colId xmlns:a16="http://schemas.microsoft.com/office/drawing/2014/main" val="1360688540"/>
                    </a:ext>
                  </a:extLst>
                </a:gridCol>
              </a:tblGrid>
              <a:tr h="15866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i="0" dirty="0">
                          <a:solidFill>
                            <a:srgbClr val="1D1D1B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У Лены завтра будет день рождения</a:t>
                      </a:r>
                      <a:r>
                        <a:rPr lang="ru-RU" sz="2800" b="1" i="0" dirty="0">
                          <a:solidFill>
                            <a:srgbClr val="1D1D1B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i="0" dirty="0">
                          <a:solidFill>
                            <a:srgbClr val="1D1D1B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и она заказала торт.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Простое предложение с однородными членами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1934781"/>
                  </a:ext>
                </a:extLst>
              </a:tr>
              <a:tr h="10489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1D1D1B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Солнце восходит, начинается утро.</a:t>
                      </a:r>
                      <a:endParaRPr lang="ru-RU" sz="2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Сложное предложение.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Части предложения связаны с помощью интонации.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2809953"/>
                  </a:ext>
                </a:extLst>
              </a:tr>
              <a:tr h="10489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i="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Пекарь делает торт, а Ева лепит пирожки.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1138642"/>
                  </a:ext>
                </a:extLst>
              </a:tr>
              <a:tr h="15866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Кондитер сделал печенья, торт,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пирог и эклеры.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Сложное предложение.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Части предложения связаны с помощью союза.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8946650"/>
                  </a:ext>
                </a:extLst>
              </a:tr>
              <a:tr h="15866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Мама купила в магазине молоко,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хлеб и конфеты.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6681355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E12B3088-1D78-484B-8ADB-822A3CF60B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67012" y="2438150"/>
            <a:ext cx="15385203" cy="563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cxnSp>
        <p:nvCxnSpPr>
          <p:cNvPr id="3" name="Прямая со стрелкой 2">
            <a:extLst>
              <a:ext uri="{FF2B5EF4-FFF2-40B4-BE49-F238E27FC236}">
                <a16:creationId xmlns:a16="http://schemas.microsoft.com/office/drawing/2014/main" id="{ED55084D-575C-4F89-A0CD-EA0C73814B09}"/>
              </a:ext>
            </a:extLst>
          </p:cNvPr>
          <p:cNvCxnSpPr/>
          <p:nvPr/>
        </p:nvCxnSpPr>
        <p:spPr>
          <a:xfrm>
            <a:off x="6539537" y="712601"/>
            <a:ext cx="1059442" cy="36576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id="{05C1BD17-F2B8-48D3-97CE-769D2B8E3E5D}"/>
              </a:ext>
            </a:extLst>
          </p:cNvPr>
          <p:cNvCxnSpPr/>
          <p:nvPr/>
        </p:nvCxnSpPr>
        <p:spPr>
          <a:xfrm>
            <a:off x="6640436" y="2150417"/>
            <a:ext cx="1122505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DDFD749B-935F-4A61-82D6-1FE670DAC91B}"/>
              </a:ext>
            </a:extLst>
          </p:cNvPr>
          <p:cNvCxnSpPr/>
          <p:nvPr/>
        </p:nvCxnSpPr>
        <p:spPr>
          <a:xfrm>
            <a:off x="6987277" y="3241390"/>
            <a:ext cx="611702" cy="129907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DB814FC5-AB83-44DA-9104-C1CF7FDCA0B7}"/>
              </a:ext>
            </a:extLst>
          </p:cNvPr>
          <p:cNvCxnSpPr/>
          <p:nvPr/>
        </p:nvCxnSpPr>
        <p:spPr>
          <a:xfrm flipV="1">
            <a:off x="6325126" y="1097280"/>
            <a:ext cx="1273853" cy="327292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28C2041E-59D5-4DAF-AB77-00B7F2B4D9DA}"/>
              </a:ext>
            </a:extLst>
          </p:cNvPr>
          <p:cNvCxnSpPr/>
          <p:nvPr/>
        </p:nvCxnSpPr>
        <p:spPr>
          <a:xfrm flipV="1">
            <a:off x="6035040" y="1330610"/>
            <a:ext cx="1929699" cy="444587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94063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AF11FE59-3DCA-4B45-B95A-BEDFA218C6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26286" y="3953069"/>
            <a:ext cx="2705877" cy="270587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BE0A06D-7B04-4C11-ADEA-D8F15FA5C599}"/>
              </a:ext>
            </a:extLst>
          </p:cNvPr>
          <p:cNvSpPr txBox="1"/>
          <p:nvPr/>
        </p:nvSpPr>
        <p:spPr>
          <a:xfrm>
            <a:off x="323925" y="674035"/>
            <a:ext cx="1182453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Впишите союзы </a:t>
            </a:r>
            <a:r>
              <a:rPr lang="ru-RU" sz="3200" b="1" i="1" dirty="0">
                <a:latin typeface="Arial" panose="020B0604020202020204" pitchFamily="34" charset="0"/>
                <a:cs typeface="Arial" panose="020B0604020202020204" pitchFamily="34" charset="0"/>
              </a:rPr>
              <a:t>и, а, но. </a:t>
            </a: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Поставьте запятые. Выделите грамматическую основу. </a:t>
            </a:r>
          </a:p>
          <a:p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Шарик в воду залезал _ дядя Фёдор его намыливал _ шерсть расчёсывал.  </a:t>
            </a:r>
          </a:p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Кот по берегу ходил _ грустил о далёких океанах.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5730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8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82AEA1-D711-4608-8DFB-4CE296EB0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Arial Black" panose="020B0A04020102020204" pitchFamily="34" charset="0"/>
              </a:rPr>
              <a:t>Проверка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EE6BF4D-2231-4496-BF35-63D189E30E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Шарик в воду залезал, а дядя Федор его намывал и шерсть расчесывал.</a:t>
            </a:r>
            <a:b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Кот по берегу ходил, но грустил о разных океанах</a:t>
            </a:r>
          </a:p>
          <a:p>
            <a:pPr marL="0" indent="0">
              <a:buNone/>
            </a:pPr>
            <a:endParaRPr lang="ru-RU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C41BB9E5-3E94-4E19-A0A5-547DE4442AB2}"/>
              </a:ext>
            </a:extLst>
          </p:cNvPr>
          <p:cNvCxnSpPr/>
          <p:nvPr/>
        </p:nvCxnSpPr>
        <p:spPr>
          <a:xfrm>
            <a:off x="933061" y="2618792"/>
            <a:ext cx="154888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9B63C689-CFA0-4188-9A50-D1B83398F9B8}"/>
              </a:ext>
            </a:extLst>
          </p:cNvPr>
          <p:cNvCxnSpPr>
            <a:cxnSpLocks/>
          </p:cNvCxnSpPr>
          <p:nvPr/>
        </p:nvCxnSpPr>
        <p:spPr>
          <a:xfrm>
            <a:off x="4295191" y="2677886"/>
            <a:ext cx="18505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5A6D867F-FC73-4537-A4F6-28440CFABF40}"/>
              </a:ext>
            </a:extLst>
          </p:cNvPr>
          <p:cNvCxnSpPr>
            <a:cxnSpLocks/>
          </p:cNvCxnSpPr>
          <p:nvPr/>
        </p:nvCxnSpPr>
        <p:spPr>
          <a:xfrm>
            <a:off x="4295191" y="2792963"/>
            <a:ext cx="18505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90117118-2A4F-490C-93B9-B13B3942BD0F}"/>
              </a:ext>
            </a:extLst>
          </p:cNvPr>
          <p:cNvCxnSpPr>
            <a:cxnSpLocks/>
          </p:cNvCxnSpPr>
          <p:nvPr/>
        </p:nvCxnSpPr>
        <p:spPr>
          <a:xfrm>
            <a:off x="6833117" y="2668556"/>
            <a:ext cx="277741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242C7A55-8E86-4586-94AF-335E93801465}"/>
              </a:ext>
            </a:extLst>
          </p:cNvPr>
          <p:cNvCxnSpPr>
            <a:cxnSpLocks/>
          </p:cNvCxnSpPr>
          <p:nvPr/>
        </p:nvCxnSpPr>
        <p:spPr>
          <a:xfrm>
            <a:off x="933061" y="3542523"/>
            <a:ext cx="213982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6854C91E-30A9-492A-AB81-EBD3931BA690}"/>
              </a:ext>
            </a:extLst>
          </p:cNvPr>
          <p:cNvCxnSpPr>
            <a:cxnSpLocks/>
          </p:cNvCxnSpPr>
          <p:nvPr/>
        </p:nvCxnSpPr>
        <p:spPr>
          <a:xfrm>
            <a:off x="933061" y="3645160"/>
            <a:ext cx="213982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5BE8A209-D5C9-4A4F-8F69-AB3F599ED822}"/>
              </a:ext>
            </a:extLst>
          </p:cNvPr>
          <p:cNvCxnSpPr>
            <a:cxnSpLocks/>
          </p:cNvCxnSpPr>
          <p:nvPr/>
        </p:nvCxnSpPr>
        <p:spPr>
          <a:xfrm>
            <a:off x="5536162" y="3542523"/>
            <a:ext cx="277741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38262BBC-2361-427C-8200-F0A5BA1EB977}"/>
              </a:ext>
            </a:extLst>
          </p:cNvPr>
          <p:cNvCxnSpPr>
            <a:cxnSpLocks/>
          </p:cNvCxnSpPr>
          <p:nvPr/>
        </p:nvCxnSpPr>
        <p:spPr>
          <a:xfrm>
            <a:off x="5536162" y="3645160"/>
            <a:ext cx="277741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C8E7EAC9-7473-4D82-9CA4-183AC7BEDB9E}"/>
              </a:ext>
            </a:extLst>
          </p:cNvPr>
          <p:cNvCxnSpPr>
            <a:cxnSpLocks/>
          </p:cNvCxnSpPr>
          <p:nvPr/>
        </p:nvCxnSpPr>
        <p:spPr>
          <a:xfrm>
            <a:off x="838200" y="4469363"/>
            <a:ext cx="91751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96F722E0-7C15-4AA0-AC2E-C93DF190971D}"/>
              </a:ext>
            </a:extLst>
          </p:cNvPr>
          <p:cNvCxnSpPr>
            <a:cxnSpLocks/>
          </p:cNvCxnSpPr>
          <p:nvPr/>
        </p:nvCxnSpPr>
        <p:spPr>
          <a:xfrm>
            <a:off x="4279639" y="4469363"/>
            <a:ext cx="144935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E80C8D77-3D3D-4113-91AC-435F1D6027B8}"/>
              </a:ext>
            </a:extLst>
          </p:cNvPr>
          <p:cNvCxnSpPr>
            <a:cxnSpLocks/>
          </p:cNvCxnSpPr>
          <p:nvPr/>
        </p:nvCxnSpPr>
        <p:spPr>
          <a:xfrm>
            <a:off x="4279639" y="4565780"/>
            <a:ext cx="144935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77B449A9-4359-474C-A0E6-36BC491EAC72}"/>
              </a:ext>
            </a:extLst>
          </p:cNvPr>
          <p:cNvCxnSpPr>
            <a:cxnSpLocks/>
          </p:cNvCxnSpPr>
          <p:nvPr/>
        </p:nvCxnSpPr>
        <p:spPr>
          <a:xfrm>
            <a:off x="6649615" y="4469363"/>
            <a:ext cx="184746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>
            <a:extLst>
              <a:ext uri="{FF2B5EF4-FFF2-40B4-BE49-F238E27FC236}">
                <a16:creationId xmlns:a16="http://schemas.microsoft.com/office/drawing/2014/main" id="{4841919B-0C26-49A1-BD5D-60CBF1C6E7E2}"/>
              </a:ext>
            </a:extLst>
          </p:cNvPr>
          <p:cNvCxnSpPr>
            <a:cxnSpLocks/>
          </p:cNvCxnSpPr>
          <p:nvPr/>
        </p:nvCxnSpPr>
        <p:spPr>
          <a:xfrm>
            <a:off x="6649615" y="4565780"/>
            <a:ext cx="184746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22939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34713B-25FB-4024-AFD9-18DE1BD31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72717B2-0A10-41F2-B569-45FFB26C9B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698" y="472589"/>
            <a:ext cx="11999167" cy="4351338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Мы вместе пекли торт.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Мы вместе пекли торт, а Аня его украшала. </a:t>
            </a:r>
          </a:p>
        </p:txBody>
      </p:sp>
      <p:pic>
        <p:nvPicPr>
          <p:cNvPr id="2050" name="Picture 2" descr="Торт на день рождения – Бесплатные иконки: еда">
            <a:extLst>
              <a:ext uri="{FF2B5EF4-FFF2-40B4-BE49-F238E27FC236}">
                <a16:creationId xmlns:a16="http://schemas.microsoft.com/office/drawing/2014/main" id="{609B70F0-F22D-43FC-A69B-197EFF0A41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1020" y="1981200"/>
            <a:ext cx="4876800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6253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2EF72C3-407F-4B21-9C2E-162A76ACB7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125" y="1797050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>
                <a:latin typeface="Monotype Corsiva" panose="03010101010201010101" pitchFamily="66" charset="0"/>
              </a:rPr>
              <a:t>Сегодня я узнал …</a:t>
            </a:r>
          </a:p>
          <a:p>
            <a:pPr marL="0" indent="0">
              <a:buNone/>
            </a:pPr>
            <a:r>
              <a:rPr lang="ru-RU" sz="5400" dirty="0">
                <a:latin typeface="Monotype Corsiva" panose="03010101010201010101" pitchFamily="66" charset="0"/>
              </a:rPr>
              <a:t>Я уверен, что хорошо разбираюсь в …</a:t>
            </a:r>
          </a:p>
          <a:p>
            <a:pPr marL="0" indent="0">
              <a:buNone/>
            </a:pPr>
            <a:r>
              <a:rPr lang="ru-RU" sz="5400" dirty="0">
                <a:latin typeface="Monotype Corsiva" panose="03010101010201010101" pitchFamily="66" charset="0"/>
              </a:rPr>
              <a:t>Я думаю, что на уроке я работал …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4388B86-85E4-43C5-B25C-B4C8D75E75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2588" y="0"/>
            <a:ext cx="2919412" cy="2919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794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D24C51-EC3D-4957-B9D4-FBC5DCAA1B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Arial Black" panose="020B0A04020102020204" pitchFamily="34" charset="0"/>
              </a:rPr>
              <a:t>Грамматическая основа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4641C20-0917-490E-BB70-AD0867DCEC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289A79A0-6CFA-4831-B60C-4B2BECB9A465}"/>
              </a:ext>
            </a:extLst>
          </p:cNvPr>
          <p:cNvCxnSpPr/>
          <p:nvPr/>
        </p:nvCxnSpPr>
        <p:spPr>
          <a:xfrm>
            <a:off x="2954694" y="3441440"/>
            <a:ext cx="2811625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63DE503D-FFA0-4178-BEF3-86E65AFBCF19}"/>
              </a:ext>
            </a:extLst>
          </p:cNvPr>
          <p:cNvCxnSpPr/>
          <p:nvPr/>
        </p:nvCxnSpPr>
        <p:spPr>
          <a:xfrm>
            <a:off x="6658948" y="3441440"/>
            <a:ext cx="2811625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0E6AB7FE-972F-4E93-8810-8A3ED20191F2}"/>
              </a:ext>
            </a:extLst>
          </p:cNvPr>
          <p:cNvCxnSpPr/>
          <p:nvPr/>
        </p:nvCxnSpPr>
        <p:spPr>
          <a:xfrm>
            <a:off x="6658948" y="3682481"/>
            <a:ext cx="2811625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1702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34713B-25FB-4024-AFD9-18DE1BD31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72717B2-0A10-41F2-B569-45FFB26C9B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698" y="472589"/>
            <a:ext cx="11999167" cy="4351338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Мы вместе пекли торт.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Мы вместе пекли торт, а Аня его украшала. </a:t>
            </a:r>
          </a:p>
        </p:txBody>
      </p:sp>
      <p:pic>
        <p:nvPicPr>
          <p:cNvPr id="2050" name="Picture 2" descr="Торт на день рождения – Бесплатные иконки: еда">
            <a:extLst>
              <a:ext uri="{FF2B5EF4-FFF2-40B4-BE49-F238E27FC236}">
                <a16:creationId xmlns:a16="http://schemas.microsoft.com/office/drawing/2014/main" id="{609B70F0-F22D-43FC-A69B-197EFF0A41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1020" y="1981200"/>
            <a:ext cx="4876800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6551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79C24B-7E28-410F-AC26-EB5DEA35C2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41729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Простые и сложные предложения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62378A9-EAC0-4550-861A-7083BCD939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40315"/>
            <a:ext cx="2552700" cy="25527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DEF620B-E606-4F5F-99BA-1120DC3134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80381" y1="88667" x2="80381" y2="88667"/>
                        <a14:foregroundMark x1="32000" y1="85833" x2="37333" y2="82333"/>
                        <a14:foregroundMark x1="28571" y1="85500" x2="37524" y2="82667"/>
                        <a14:foregroundMark x1="37524" y1="82667" x2="37905" y2="823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46431" y="4134028"/>
            <a:ext cx="2296972" cy="2625110"/>
          </a:xfrm>
          <a:prstGeom prst="rect">
            <a:avLst/>
          </a:prstGeom>
        </p:spPr>
      </p:pic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B8BD8977-4218-455A-AE51-955FCDFD8709}"/>
              </a:ext>
            </a:extLst>
          </p:cNvPr>
          <p:cNvCxnSpPr>
            <a:cxnSpLocks/>
          </p:cNvCxnSpPr>
          <p:nvPr/>
        </p:nvCxnSpPr>
        <p:spPr>
          <a:xfrm>
            <a:off x="2351314" y="2320212"/>
            <a:ext cx="1007706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915CDBB-5293-4FA3-B212-87CA48D923BC}"/>
              </a:ext>
            </a:extLst>
          </p:cNvPr>
          <p:cNvSpPr txBox="1"/>
          <p:nvPr/>
        </p:nvSpPr>
        <p:spPr>
          <a:xfrm>
            <a:off x="4549150" y="1987386"/>
            <a:ext cx="4796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14A3E0B6-B3DD-4B95-B3FA-2085493B588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3673" y="1419354"/>
            <a:ext cx="3874683" cy="1460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D393743-7432-4B01-BC57-565B55A96778}"/>
              </a:ext>
            </a:extLst>
          </p:cNvPr>
          <p:cNvSpPr txBox="1"/>
          <p:nvPr/>
        </p:nvSpPr>
        <p:spPr>
          <a:xfrm>
            <a:off x="9162662" y="1857313"/>
            <a:ext cx="27388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предложения</a:t>
            </a:r>
          </a:p>
        </p:txBody>
      </p: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D7AAB575-E478-46EA-91A6-71B0470DF5BE}"/>
              </a:ext>
            </a:extLst>
          </p:cNvPr>
          <p:cNvCxnSpPr>
            <a:cxnSpLocks/>
          </p:cNvCxnSpPr>
          <p:nvPr/>
        </p:nvCxnSpPr>
        <p:spPr>
          <a:xfrm>
            <a:off x="3486539" y="2320211"/>
            <a:ext cx="1007706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E599DADC-645F-4B3C-9601-8DCAE115A37C}"/>
              </a:ext>
            </a:extLst>
          </p:cNvPr>
          <p:cNvCxnSpPr>
            <a:cxnSpLocks/>
          </p:cNvCxnSpPr>
          <p:nvPr/>
        </p:nvCxnSpPr>
        <p:spPr>
          <a:xfrm>
            <a:off x="3486539" y="2418605"/>
            <a:ext cx="1007706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2134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9EB69E-6168-47DD-84F8-8294360EDC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0" dirty="0">
                <a:latin typeface="Arial Black" panose="020B0A04020102020204" pitchFamily="34" charset="0"/>
              </a:rPr>
              <a:t>Цель: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743DB80-B346-4038-A1A7-5DE582E668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0819" y="1825625"/>
            <a:ext cx="11745157" cy="4351338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Научиться</a:t>
            </a:r>
            <a:r>
              <a:rPr lang="ru-RU" sz="4800" dirty="0">
                <a:latin typeface="Monotype Corsiva" panose="03010101010201010101" pitchFamily="66" charset="0"/>
              </a:rPr>
              <a:t> </a:t>
            </a:r>
          </a:p>
          <a:p>
            <a:pPr marL="0" indent="0">
              <a:buNone/>
            </a:pPr>
            <a:endParaRPr lang="ru-RU" sz="4800" dirty="0">
              <a:latin typeface="Monotype Corsiva" panose="03010101010201010101" pitchFamily="66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419C875-C2E7-434F-B049-F62A613ED1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667" b="90000" l="10000" r="90000">
                        <a14:foregroundMark x1="68846" y1="12500" x2="68846" y2="12500"/>
                        <a14:foregroundMark x1="38462" y1="32778" x2="52692" y2="15278"/>
                        <a14:foregroundMark x1="52692" y1="15278" x2="69231" y2="6667"/>
                        <a14:foregroundMark x1="69231" y1="6667" x2="80000" y2="20278"/>
                        <a14:foregroundMark x1="80000" y1="20278" x2="80769" y2="38333"/>
                        <a14:foregroundMark x1="80769" y1="38333" x2="75385" y2="53889"/>
                        <a14:foregroundMark x1="87308" y1="47500" x2="82692" y2="9167"/>
                        <a14:foregroundMark x1="87308" y1="15000" x2="89615" y2="19167"/>
                        <a14:foregroundMark x1="71538" y1="38611" x2="71538" y2="38611"/>
                        <a14:foregroundMark x1="70000" y1="31111" x2="69615" y2="30278"/>
                        <a14:foregroundMark x1="55000" y1="19722" x2="82692" y2="29722"/>
                        <a14:foregroundMark x1="82692" y1="29722" x2="78846" y2="43611"/>
                        <a14:foregroundMark x1="78846" y1="43611" x2="62692" y2="34444"/>
                        <a14:foregroundMark x1="62692" y1="34444" x2="53462" y2="36389"/>
                        <a14:foregroundMark x1="11538" y1="37222" x2="11538" y2="37222"/>
                        <a14:foregroundMark x1="12308" y1="37500" x2="27692" y2="4194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340973" y="3228911"/>
            <a:ext cx="2927966" cy="40541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6D9650A-E1A7-4BDC-8282-A4AB7D18DAC6}"/>
              </a:ext>
            </a:extLst>
          </p:cNvPr>
          <p:cNvSpPr txBox="1"/>
          <p:nvPr/>
        </p:nvSpPr>
        <p:spPr>
          <a:xfrm>
            <a:off x="2573460" y="1875509"/>
            <a:ext cx="97863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отличать сложное предложение от простого.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5303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0236D8-7D21-4B71-A64C-39051914E2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5900" y="0"/>
            <a:ext cx="10515600" cy="891809"/>
          </a:xfrm>
        </p:spPr>
        <p:txBody>
          <a:bodyPr>
            <a:noAutofit/>
          </a:bodyPr>
          <a:lstStyle/>
          <a:p>
            <a:pPr algn="ctr"/>
            <a:r>
              <a:rPr lang="ru-RU" dirty="0">
                <a:latin typeface="Arial Black" panose="020B0A04020102020204" pitchFamily="34" charset="0"/>
              </a:rPr>
              <a:t>План: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71DC7832-E86B-4845-86BF-AC18ACAFC8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2792" y="158077"/>
            <a:ext cx="3987688" cy="3987688"/>
          </a:xfrm>
          <a:prstGeom prst="rect">
            <a:avLst/>
          </a:prstGeom>
        </p:spPr>
      </p:pic>
      <p:pic>
        <p:nvPicPr>
          <p:cNvPr id="5" name="Объект 3">
            <a:extLst>
              <a:ext uri="{FF2B5EF4-FFF2-40B4-BE49-F238E27FC236}">
                <a16:creationId xmlns:a16="http://schemas.microsoft.com/office/drawing/2014/main" id="{DA26A950-C049-4A69-96C7-B4A40E1F62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5006" y="3023459"/>
            <a:ext cx="3987688" cy="3987688"/>
          </a:xfrm>
          <a:prstGeom prst="rect">
            <a:avLst/>
          </a:prstGeom>
        </p:spPr>
      </p:pic>
      <p:pic>
        <p:nvPicPr>
          <p:cNvPr id="6" name="Объект 3">
            <a:extLst>
              <a:ext uri="{FF2B5EF4-FFF2-40B4-BE49-F238E27FC236}">
                <a16:creationId xmlns:a16="http://schemas.microsoft.com/office/drawing/2014/main" id="{038BBB54-1FB8-430F-9BD7-9BEA442D7F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7386" y="3035019"/>
            <a:ext cx="3987688" cy="3987688"/>
          </a:xfrm>
          <a:prstGeom prst="rect">
            <a:avLst/>
          </a:prstGeom>
        </p:spPr>
      </p:pic>
      <p:pic>
        <p:nvPicPr>
          <p:cNvPr id="7" name="Объект 3">
            <a:extLst>
              <a:ext uri="{FF2B5EF4-FFF2-40B4-BE49-F238E27FC236}">
                <a16:creationId xmlns:a16="http://schemas.microsoft.com/office/drawing/2014/main" id="{73A1E22D-5261-4B94-B1AF-E5DDE968C4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0537" y="166561"/>
            <a:ext cx="3987688" cy="3987688"/>
          </a:xfrm>
          <a:prstGeom prst="rect">
            <a:avLst/>
          </a:prstGeom>
        </p:spPr>
      </p:pic>
      <p:pic>
        <p:nvPicPr>
          <p:cNvPr id="8" name="Объект 3">
            <a:extLst>
              <a:ext uri="{FF2B5EF4-FFF2-40B4-BE49-F238E27FC236}">
                <a16:creationId xmlns:a16="http://schemas.microsoft.com/office/drawing/2014/main" id="{381D9E93-1942-40B3-A182-B51699C8C9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6920" y="125218"/>
            <a:ext cx="3987688" cy="3987688"/>
          </a:xfrm>
          <a:prstGeom prst="rect">
            <a:avLst/>
          </a:prstGeom>
        </p:spPr>
      </p:pic>
      <p:sp>
        <p:nvSpPr>
          <p:cNvPr id="9" name="Надпись 8">
            <a:extLst>
              <a:ext uri="{FF2B5EF4-FFF2-40B4-BE49-F238E27FC236}">
                <a16:creationId xmlns:a16="http://schemas.microsoft.com/office/drawing/2014/main" id="{8F973B9B-285B-4046-A60D-A5AA184DBB98}"/>
              </a:ext>
            </a:extLst>
          </p:cNvPr>
          <p:cNvSpPr txBox="1"/>
          <p:nvPr/>
        </p:nvSpPr>
        <p:spPr>
          <a:xfrm>
            <a:off x="384118" y="2794537"/>
            <a:ext cx="3545036" cy="634463"/>
          </a:xfrm>
          <a:prstGeom prst="rect">
            <a:avLst/>
          </a:prstGeom>
          <a:solidFill>
            <a:srgbClr val="D7CDC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Сделаем выводы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0" name="Надпись 7">
            <a:extLst>
              <a:ext uri="{FF2B5EF4-FFF2-40B4-BE49-F238E27FC236}">
                <a16:creationId xmlns:a16="http://schemas.microsoft.com/office/drawing/2014/main" id="{07FC098E-2B78-4296-978F-37FC2EC073A1}"/>
              </a:ext>
            </a:extLst>
          </p:cNvPr>
          <p:cNvSpPr txBox="1"/>
          <p:nvPr/>
        </p:nvSpPr>
        <p:spPr>
          <a:xfrm>
            <a:off x="4401539" y="2794971"/>
            <a:ext cx="3545196" cy="1030580"/>
          </a:xfrm>
          <a:prstGeom prst="rect">
            <a:avLst/>
          </a:prstGeom>
          <a:solidFill>
            <a:srgbClr val="D7CDC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Определим тему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 цель урока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1" name="Надпись 23">
            <a:extLst>
              <a:ext uri="{FF2B5EF4-FFF2-40B4-BE49-F238E27FC236}">
                <a16:creationId xmlns:a16="http://schemas.microsoft.com/office/drawing/2014/main" id="{C5A64DE6-3368-4AA7-B4CC-A27EC6460D35}"/>
              </a:ext>
            </a:extLst>
          </p:cNvPr>
          <p:cNvSpPr txBox="1"/>
          <p:nvPr/>
        </p:nvSpPr>
        <p:spPr>
          <a:xfrm>
            <a:off x="8283073" y="2736692"/>
            <a:ext cx="3790739" cy="891809"/>
          </a:xfrm>
          <a:prstGeom prst="rect">
            <a:avLst/>
          </a:prstGeom>
          <a:solidFill>
            <a:srgbClr val="D7CDC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Узнаем новое о сложных предложениях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2" name="Надпись 9">
            <a:extLst>
              <a:ext uri="{FF2B5EF4-FFF2-40B4-BE49-F238E27FC236}">
                <a16:creationId xmlns:a16="http://schemas.microsoft.com/office/drawing/2014/main" id="{0E8FFC18-EC8E-47D0-AB8A-A81042FE3284}"/>
              </a:ext>
            </a:extLst>
          </p:cNvPr>
          <p:cNvSpPr txBox="1"/>
          <p:nvPr/>
        </p:nvSpPr>
        <p:spPr>
          <a:xfrm>
            <a:off x="1758328" y="5615448"/>
            <a:ext cx="3425803" cy="580080"/>
          </a:xfrm>
          <a:prstGeom prst="rect">
            <a:avLst/>
          </a:prstGeom>
          <a:solidFill>
            <a:srgbClr val="D7CDC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Выполним задания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3" name="Надпись 10">
            <a:extLst>
              <a:ext uri="{FF2B5EF4-FFF2-40B4-BE49-F238E27FC236}">
                <a16:creationId xmlns:a16="http://schemas.microsoft.com/office/drawing/2014/main" id="{4F8E09D5-BE08-4463-A066-625C0BEBB45E}"/>
              </a:ext>
            </a:extLst>
          </p:cNvPr>
          <p:cNvSpPr txBox="1"/>
          <p:nvPr/>
        </p:nvSpPr>
        <p:spPr>
          <a:xfrm>
            <a:off x="7396065" y="5615446"/>
            <a:ext cx="3806889" cy="1242553"/>
          </a:xfrm>
          <a:prstGeom prst="rect">
            <a:avLst/>
          </a:prstGeom>
          <a:solidFill>
            <a:srgbClr val="D7CDC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Научимся отличать простое предложение от сложного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6562356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A44985-E142-432E-9EF9-8A7D45A8E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>
                <a:latin typeface="Arial Black" panose="020B0A04020102020204" pitchFamily="34" charset="0"/>
              </a:rPr>
              <a:t>План: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1DFAFCC4-0CF7-45D7-9D3E-A56C61023F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2165" y="1209119"/>
            <a:ext cx="1731414" cy="1731414"/>
          </a:xfrm>
          <a:prstGeom prst="rect">
            <a:avLst/>
          </a:prstGeom>
        </p:spPr>
      </p:pic>
      <p:pic>
        <p:nvPicPr>
          <p:cNvPr id="8" name="Объект 3">
            <a:extLst>
              <a:ext uri="{FF2B5EF4-FFF2-40B4-BE49-F238E27FC236}">
                <a16:creationId xmlns:a16="http://schemas.microsoft.com/office/drawing/2014/main" id="{E67A679C-0B81-4512-9728-4CA7F7E2FF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165" y="2237025"/>
            <a:ext cx="1731414" cy="1731414"/>
          </a:xfrm>
          <a:prstGeom prst="rect">
            <a:avLst/>
          </a:prstGeom>
        </p:spPr>
      </p:pic>
      <p:pic>
        <p:nvPicPr>
          <p:cNvPr id="9" name="Объект 3">
            <a:extLst>
              <a:ext uri="{FF2B5EF4-FFF2-40B4-BE49-F238E27FC236}">
                <a16:creationId xmlns:a16="http://schemas.microsoft.com/office/drawing/2014/main" id="{66830EAC-75E5-4E3D-8446-D2665FC932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165" y="5403503"/>
            <a:ext cx="1731414" cy="1731414"/>
          </a:xfrm>
          <a:prstGeom prst="rect">
            <a:avLst/>
          </a:prstGeom>
        </p:spPr>
      </p:pic>
      <p:pic>
        <p:nvPicPr>
          <p:cNvPr id="10" name="Объект 3">
            <a:extLst>
              <a:ext uri="{FF2B5EF4-FFF2-40B4-BE49-F238E27FC236}">
                <a16:creationId xmlns:a16="http://schemas.microsoft.com/office/drawing/2014/main" id="{262475F0-E711-4D52-93CB-F28076461B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165" y="4322997"/>
            <a:ext cx="1731414" cy="1731414"/>
          </a:xfrm>
          <a:prstGeom prst="rect">
            <a:avLst/>
          </a:prstGeom>
        </p:spPr>
      </p:pic>
      <p:pic>
        <p:nvPicPr>
          <p:cNvPr id="11" name="Объект 3">
            <a:extLst>
              <a:ext uri="{FF2B5EF4-FFF2-40B4-BE49-F238E27FC236}">
                <a16:creationId xmlns:a16="http://schemas.microsoft.com/office/drawing/2014/main" id="{73307D5D-2AEA-46CD-B716-BC607B7992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165" y="3263390"/>
            <a:ext cx="1731414" cy="173141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DE5356F-78C3-47E1-866B-0013BB32F802}"/>
              </a:ext>
            </a:extLst>
          </p:cNvPr>
          <p:cNvSpPr txBox="1"/>
          <p:nvPr/>
        </p:nvSpPr>
        <p:spPr>
          <a:xfrm>
            <a:off x="2116720" y="1323003"/>
            <a:ext cx="9913095" cy="5290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1.Определим тему и цель урока.</a:t>
            </a:r>
          </a:p>
          <a:p>
            <a:pPr>
              <a:lnSpc>
                <a:spcPct val="250000"/>
              </a:lnSpc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2.Узнаем новое о сложных предложениях.</a:t>
            </a:r>
          </a:p>
          <a:p>
            <a:pPr>
              <a:lnSpc>
                <a:spcPct val="250000"/>
              </a:lnSpc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3. Научимся отличать простое предложение от сложного.</a:t>
            </a:r>
          </a:p>
          <a:p>
            <a:pPr>
              <a:lnSpc>
                <a:spcPct val="250000"/>
              </a:lnSpc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4. Выполним задания.</a:t>
            </a:r>
          </a:p>
          <a:p>
            <a:pPr>
              <a:lnSpc>
                <a:spcPct val="250000"/>
              </a:lnSpc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5. Сделаем выводы.</a:t>
            </a:r>
          </a:p>
        </p:txBody>
      </p:sp>
    </p:spTree>
    <p:extLst>
      <p:ext uri="{BB962C8B-B14F-4D97-AF65-F5344CB8AC3E}">
        <p14:creationId xmlns:p14="http://schemas.microsoft.com/office/powerpoint/2010/main" val="26557360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F5136BB-C7A3-4B86-AD80-1C81F34131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6417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1) Мороз крепчал, но дети не мёрзли.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2) Мороз крепчал, но не кусался.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3) Охотники зарядили ружья и приготовились стрелять.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4) Охотник зарядил ружьё, и раздался выстрел.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5) Сморщились молодые побеги, и цветы завяли.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6) Молодые побеги сморщились и завяли.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7) Дорога пропадает в роще, а потом исчезает в овраге.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8) Дорога пропала в роще, и спина путника исчезла.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29941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9">
            <a:extLst>
              <a:ext uri="{FF2B5EF4-FFF2-40B4-BE49-F238E27FC236}">
                <a16:creationId xmlns:a16="http://schemas.microsoft.com/office/drawing/2014/main" id="{50A28AAD-AEBE-451E-B084-B40E6C1654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6969975"/>
              </p:ext>
            </p:extLst>
          </p:nvPr>
        </p:nvGraphicFramePr>
        <p:xfrm>
          <a:off x="0" y="0"/>
          <a:ext cx="12192000" cy="6857998"/>
        </p:xfrm>
        <a:graphic>
          <a:graphicData uri="http://schemas.openxmlformats.org/drawingml/2006/table">
            <a:tbl>
              <a:tblPr firstRow="1" firstCol="1" bandRow="1"/>
              <a:tblGrid>
                <a:gridCol w="7418235">
                  <a:extLst>
                    <a:ext uri="{9D8B030D-6E8A-4147-A177-3AD203B41FA5}">
                      <a16:colId xmlns:a16="http://schemas.microsoft.com/office/drawing/2014/main" val="1154200496"/>
                    </a:ext>
                  </a:extLst>
                </a:gridCol>
                <a:gridCol w="4773765">
                  <a:extLst>
                    <a:ext uri="{9D8B030D-6E8A-4147-A177-3AD203B41FA5}">
                      <a16:colId xmlns:a16="http://schemas.microsoft.com/office/drawing/2014/main" val="1360688540"/>
                    </a:ext>
                  </a:extLst>
                </a:gridCol>
              </a:tblGrid>
              <a:tr h="15866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i="0" dirty="0">
                          <a:solidFill>
                            <a:srgbClr val="1D1D1B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У Лены завтра будет день рождения</a:t>
                      </a:r>
                      <a:r>
                        <a:rPr lang="ru-RU" sz="2800" b="1" i="0" dirty="0">
                          <a:solidFill>
                            <a:srgbClr val="1D1D1B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i="0" dirty="0">
                          <a:solidFill>
                            <a:srgbClr val="1D1D1B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и она заказала торт.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Простое предложение с однородными членами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1934781"/>
                  </a:ext>
                </a:extLst>
              </a:tr>
              <a:tr h="10489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1D1D1B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Солнце восходит, начинается утро.</a:t>
                      </a:r>
                      <a:endParaRPr lang="ru-RU" sz="2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Сложное предложение.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Части предложения связаны с помощью интонации.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2809953"/>
                  </a:ext>
                </a:extLst>
              </a:tr>
              <a:tr h="10489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i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Пекарь делает торт, Ева лепит пирожки.</a:t>
                      </a:r>
                      <a:endParaRPr lang="ru-RU" sz="2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1138642"/>
                  </a:ext>
                </a:extLst>
              </a:tr>
              <a:tr h="15866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Кондитер сделал печенья, торт,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пирог и эклеры.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Сложное предложение.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Части предложения связаны с помощью союза.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8946650"/>
                  </a:ext>
                </a:extLst>
              </a:tr>
              <a:tr h="15866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Мама купила в магазине молоко,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хлеб и конфеты.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6681355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E12B3088-1D78-484B-8ADB-822A3CF60B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67012" y="2438150"/>
            <a:ext cx="15385203" cy="563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4562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360</Words>
  <Application>Microsoft Office PowerPoint</Application>
  <PresentationFormat>Широкоэкранный</PresentationFormat>
  <Paragraphs>88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Arial Black</vt:lpstr>
      <vt:lpstr>Calibri</vt:lpstr>
      <vt:lpstr>Calibri Light</vt:lpstr>
      <vt:lpstr>Monotype Corsiva</vt:lpstr>
      <vt:lpstr>Times New Roman</vt:lpstr>
      <vt:lpstr>Тема Office</vt:lpstr>
      <vt:lpstr>Презентация PowerPoint</vt:lpstr>
      <vt:lpstr>Грамматическая основа</vt:lpstr>
      <vt:lpstr> </vt:lpstr>
      <vt:lpstr>Простые и сложные предложения</vt:lpstr>
      <vt:lpstr>Цель:</vt:lpstr>
      <vt:lpstr>План:</vt:lpstr>
      <vt:lpstr>План:</vt:lpstr>
      <vt:lpstr>Презентация PowerPoint</vt:lpstr>
      <vt:lpstr>Презентация PowerPoint</vt:lpstr>
      <vt:lpstr>Презентация PowerPoint</vt:lpstr>
      <vt:lpstr>Презентация PowerPoint</vt:lpstr>
      <vt:lpstr>Проверка</vt:lpstr>
      <vt:lpstr>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«Чем усерднее вы работаете, тем более удачливым вы становитесь»</dc:title>
  <dc:creator>la flare</dc:creator>
  <cp:lastModifiedBy>la flare</cp:lastModifiedBy>
  <cp:revision>24</cp:revision>
  <dcterms:created xsi:type="dcterms:W3CDTF">2022-11-13T12:21:11Z</dcterms:created>
  <dcterms:modified xsi:type="dcterms:W3CDTF">2023-06-02T15:57:58Z</dcterms:modified>
</cp:coreProperties>
</file>