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81" r:id="rId8"/>
    <p:sldId id="282" r:id="rId9"/>
    <p:sldId id="267" r:id="rId10"/>
    <p:sldId id="257" r:id="rId11"/>
    <p:sldId id="284" r:id="rId12"/>
    <p:sldId id="272" r:id="rId13"/>
    <p:sldId id="273" r:id="rId14"/>
    <p:sldId id="274" r:id="rId15"/>
    <p:sldId id="269" r:id="rId16"/>
    <p:sldId id="278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5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0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40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93A9B9-12F3-4553-B8CE-40D5E2C072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923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74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74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6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1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1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5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02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89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BE168-2A04-45F6-9741-665CEE9E586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2A6DA-6870-4D4C-946D-1F9B91868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7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microsoft.com/office/2007/relationships/hdphoto" Target="../media/hdphoto3.wdp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6607" y="1039024"/>
            <a:ext cx="116227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Облицовочные работы -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  это отделка ……………………………….. и ………………………….. поверхностей…………………………..материалами.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67544" y="3645024"/>
            <a:ext cx="11408639" cy="5664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881349" y="4252509"/>
            <a:ext cx="111380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рулонными       плиточными        горизонтальных </a:t>
            </a:r>
          </a:p>
          <a:p>
            <a:r>
              <a:rPr lang="ru-RU" sz="3600" dirty="0" smtClean="0"/>
              <a:t>      </a:t>
            </a:r>
          </a:p>
          <a:p>
            <a:r>
              <a:rPr lang="ru-RU" sz="3600" dirty="0" smtClean="0"/>
              <a:t>     вертикальных        диагональных    окрасочными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8711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103715"/>
              </p:ext>
            </p:extLst>
          </p:nvPr>
        </p:nvGraphicFramePr>
        <p:xfrm>
          <a:off x="106880" y="106878"/>
          <a:ext cx="11994075" cy="6661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8025"/>
                <a:gridCol w="3998025"/>
                <a:gridCol w="3998025"/>
              </a:tblGrid>
              <a:tr h="3301340">
                <a:tc>
                  <a:txBody>
                    <a:bodyPr/>
                    <a:lstStyle/>
                    <a:p>
                      <a:pPr algn="ctr"/>
                      <a:r>
                        <a:rPr lang="ru-RU" sz="2200" b="1" u="sng" dirty="0" smtClean="0">
                          <a:solidFill>
                            <a:schemeClr val="tx1"/>
                          </a:solidFill>
                        </a:rPr>
                        <a:t>Изготовления каменных плиток</a:t>
                      </a:r>
                      <a:endParaRPr lang="ru-RU" sz="22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1…………………………………………….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2…………………………………………….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3…………………………………………….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4…………………………………………….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5…………………………………………….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604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561"/>
          <a:stretch/>
        </p:blipFill>
        <p:spPr bwMode="auto">
          <a:xfrm>
            <a:off x="8063345" y="3578680"/>
            <a:ext cx="3800100" cy="3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88976" y="271953"/>
            <a:ext cx="3669476" cy="280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8067" y="222113"/>
            <a:ext cx="3754654" cy="290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6905" y="3585600"/>
            <a:ext cx="3716977" cy="301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7958" y="3550722"/>
            <a:ext cx="3861017" cy="3053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96905" y="225630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6078" y="3589557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7958" y="3550722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94858" y="3585600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88976" y="271953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66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062962"/>
              </p:ext>
            </p:extLst>
          </p:nvPr>
        </p:nvGraphicFramePr>
        <p:xfrm>
          <a:off x="178126" y="368134"/>
          <a:ext cx="11590320" cy="6375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7580"/>
                <a:gridCol w="2897580"/>
                <a:gridCol w="2897580"/>
                <a:gridCol w="2897580"/>
              </a:tblGrid>
              <a:tr h="391772">
                <a:tc gridSpan="4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Виды плитки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9821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К……………………….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С………………………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С…………………………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К…………………………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062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Изготавливают из</a:t>
                      </a:r>
                    </a:p>
                    <a:p>
                      <a:r>
                        <a:rPr lang="ru-RU" sz="2800" dirty="0" smtClean="0"/>
                        <a:t>……………………………</a:t>
                      </a:r>
                    </a:p>
                    <a:p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Изготавливают из</a:t>
                      </a:r>
                    </a:p>
                    <a:p>
                      <a:r>
                        <a:rPr lang="ru-RU" sz="2800" dirty="0" smtClean="0"/>
                        <a:t>…………………………..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Изготавливают из</a:t>
                      </a:r>
                    </a:p>
                    <a:p>
                      <a:r>
                        <a:rPr lang="ru-RU" sz="2800" dirty="0" smtClean="0"/>
                        <a:t>…………………………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Изготавливают из</a:t>
                      </a:r>
                    </a:p>
                    <a:p>
                      <a:r>
                        <a:rPr lang="ru-RU" sz="2800" dirty="0" smtClean="0"/>
                        <a:t>……………………………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9821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Виды</a:t>
                      </a:r>
                      <a:r>
                        <a:rPr lang="ru-RU" sz="2800" baseline="0" dirty="0" smtClean="0"/>
                        <a:t> Ф., Г., Ф.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Виды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Виды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Материал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901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Получают путем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Получают путем</a:t>
                      </a:r>
                    </a:p>
                    <a:p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Получают путем</a:t>
                      </a:r>
                    </a:p>
                    <a:p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Получают путем</a:t>
                      </a:r>
                    </a:p>
                    <a:p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2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540160"/>
              </p:ext>
            </p:extLst>
          </p:nvPr>
        </p:nvGraphicFramePr>
        <p:xfrm>
          <a:off x="102918" y="142506"/>
          <a:ext cx="11780323" cy="638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2639"/>
                <a:gridCol w="6697684"/>
              </a:tblGrid>
              <a:tr h="12777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Прочность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способность материала не пропускать воду.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777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Огнеупорность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способность материала выдерживать попеременное замораживание и оттаивание.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777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Водостойкость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способность материала не разрушатся под воздействием ветра, дождя, снега, солнца, газов, мороза.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777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Морозостойкость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способность материала сопротивляется действию нагрузок.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77784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Атмосферостойкость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способность материала выдерживать длительное воздействие высокой температуры.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62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767352"/>
              </p:ext>
            </p:extLst>
          </p:nvPr>
        </p:nvGraphicFramePr>
        <p:xfrm>
          <a:off x="23751" y="105357"/>
          <a:ext cx="12172207" cy="6627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317"/>
                <a:gridCol w="2342002"/>
                <a:gridCol w="2468628"/>
                <a:gridCol w="2504570"/>
                <a:gridCol w="2410690"/>
              </a:tblGrid>
              <a:tr h="476241">
                <a:tc gridSpan="5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Инструменты для ……………………………….поверхности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16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для..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200" b="1" dirty="0" smtClean="0"/>
                    </a:p>
                    <a:p>
                      <a:pPr algn="l"/>
                      <a:endParaRPr lang="ru-RU" sz="2200" b="1" dirty="0" smtClean="0"/>
                    </a:p>
                    <a:p>
                      <a:pPr algn="l"/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81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    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для..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6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</a:t>
                      </a:r>
                      <a:r>
                        <a:rPr lang="ru-RU" sz="2200" b="1" baseline="0" dirty="0" smtClean="0"/>
                        <a:t> </a:t>
                      </a:r>
                      <a:r>
                        <a:rPr lang="ru-RU" sz="2200" b="1" dirty="0" smtClean="0"/>
                        <a:t>для… 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для..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algn="l"/>
                      <a:endParaRPr lang="ru-RU" sz="2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/>
                        <a:t>Инструмент для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https://snab-baza.ru/upload/iblock/de3/hyervk1w4cfi1o30bjewbocz3nyo1vqb/0912ba2f_6bfd_11ed_8df2_b42e99bd2831_d54c17ab_7495_11ed_8df2_b42e99bd2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477" y="726808"/>
            <a:ext cx="1666489" cy="125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cdn.vseinstrumenti.ru/images/goods/ruchnoj-instrument/ruchnoj-izmeritelnyj-instrument/532505/1200x800/5206051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14269" y="416482"/>
            <a:ext cx="1251533" cy="207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megamaster.ru/upload/iblock/8ad/8ad4498fed8165c599215c556562e594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148785">
            <a:off x="4835920" y="1039691"/>
            <a:ext cx="2502805" cy="62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novosibirsk.invoz.ru/upload/iblock/ac3/molotok_slesarnyy_800_gr_s_fiberglassovoy_rukoyatkoy_enkor_2300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230" y="5142016"/>
            <a:ext cx="1957459" cy="75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yut-store.ru/upload/iblock/f9c/f9c0cbab2e6a6d7addbae2bcf711b3e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750" y="3036309"/>
            <a:ext cx="1777144" cy="112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alanshop.ru/image/cache/catalog/items/2018/02/667fa752e9793128e092389020af4cf0-5-1000x1000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82449" y="726808"/>
            <a:ext cx="1650670" cy="113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s://425555.ru/upload/iblock/39c/un7y3dt0q0xbrwc0epploiwo17ftfsqz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412" y="2947838"/>
            <a:ext cx="1759097" cy="134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s://stroinahodka.ru/images/cms/data/import_files/ca/shpatel_naya_lopatka_evro_uglerodistaya_stal_plastikovaya_rukoyatka_100mm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5571" y="2854773"/>
            <a:ext cx="1328928" cy="113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7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5482" y="2947838"/>
            <a:ext cx="1176418" cy="106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https://ae04.alicdn.com/kf/H944fe92bf620480fa12ac74f7b5837ef8/-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8098653" y="222848"/>
            <a:ext cx="683981" cy="202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stayer-rus.ru/wa-data/public/shop/products/92/14/1492/images/2047/2047.970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9318" y="5015648"/>
            <a:ext cx="2042556" cy="9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8827" y="2845579"/>
            <a:ext cx="1925985" cy="137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4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27277" y="5142016"/>
            <a:ext cx="2293259" cy="111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https://autopiter.ru/static2/detailphoto/w2000/P4861/792.jp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3835" y="4985895"/>
            <a:ext cx="1555967" cy="137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gavarstroyshop.ru/uploads/all/83/ea/5e/83ea5ef32a5cf25e3b4cb20b95d3cf20.jp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40533" y="5015648"/>
            <a:ext cx="1114646" cy="13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96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78735"/>
              </p:ext>
            </p:extLst>
          </p:nvPr>
        </p:nvGraphicFramePr>
        <p:xfrm>
          <a:off x="130628" y="106878"/>
          <a:ext cx="11899076" cy="6567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9538"/>
                <a:gridCol w="5949538"/>
              </a:tblGrid>
              <a:tr h="65670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Цементные растворы.</a:t>
                      </a:r>
                    </a:p>
                    <a:p>
                      <a:endParaRPr lang="ru-RU" sz="2400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Самым простым раствором для укладки плитки и камня является цементно-песчаная смесь.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Если говорить про цементно-песчаный состав, приготовленный по традиционным технологиям, то такой раствор для плитки является самым дешевым, прочным, морозостойким, водостойким, но вместе с тем он обладает мизерной пластичностью, из-за чего работать с ним очень сложно.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400" b="1" dirty="0" smtClean="0">
                          <a:solidFill>
                            <a:srgbClr val="C00000"/>
                          </a:solidFill>
                        </a:rPr>
                        <a:t>   Приготовление цементного раствора</a:t>
                      </a:r>
                      <a:endParaRPr lang="ru-RU" sz="24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003300"/>
                        </a:solidFill>
                        <a:ea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3300"/>
                          </a:solidFill>
                          <a:ea typeface="Times New Roman" panose="02020603050405020304" pitchFamily="18" charset="0"/>
                        </a:rPr>
                        <a:t>Раствор готовя в пропорциях ………………..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003300"/>
                        </a:solidFill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1…………………………………………………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2…………………………………………………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178" y="3864073"/>
            <a:ext cx="5617425" cy="189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s://metallstroyplus.ru/assets/cache/images/catalog/cement-m500-d0-cem-i-42-5h-meshok-50-kg-aziya-cement-700x700-a73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8790" y="4584502"/>
            <a:ext cx="1389825" cy="184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vashdom24.ru/upload/p_img/product/big/001202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2674" t="4423" r="13605"/>
          <a:stretch/>
        </p:blipFill>
        <p:spPr bwMode="auto">
          <a:xfrm>
            <a:off x="3182583" y="4589822"/>
            <a:ext cx="1415180" cy="183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6387058" y="3322152"/>
            <a:ext cx="10062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+mn-lt"/>
                <a:cs typeface="Times New Roman" pitchFamily="18" charset="0"/>
              </a:rPr>
              <a:t>цемент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55230" y="3346424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песок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687792" y="3346945"/>
            <a:ext cx="718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вода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6838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729777"/>
              </p:ext>
            </p:extLst>
          </p:nvPr>
        </p:nvGraphicFramePr>
        <p:xfrm>
          <a:off x="95003" y="-75606"/>
          <a:ext cx="11899074" cy="6903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358"/>
                <a:gridCol w="3966358"/>
                <a:gridCol w="3966358"/>
              </a:tblGrid>
              <a:tr h="593766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Растворы для наклеивания плиток.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56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…………………….. раствор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…………………………….</a:t>
                      </a:r>
                    </a:p>
                    <a:p>
                      <a:pPr algn="ctr"/>
                      <a:endParaRPr lang="ru-RU" sz="2800" b="1" dirty="0" smtClean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………………смеси</a:t>
                      </a:r>
                      <a:endParaRPr lang="ru-RU" sz="28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33354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Состоит из…</a:t>
                      </a:r>
                    </a:p>
                    <a:p>
                      <a:r>
                        <a:rPr lang="ru-RU" sz="2800" dirty="0" smtClean="0"/>
                        <a:t>Достоинство 1; 2;</a:t>
                      </a:r>
                      <a:r>
                        <a:rPr lang="ru-RU" sz="2800" baseline="0" dirty="0" smtClean="0"/>
                        <a:t> 3; 4;</a:t>
                      </a:r>
                    </a:p>
                    <a:p>
                      <a:r>
                        <a:rPr lang="ru-RU" sz="2800" baseline="0" dirty="0" smtClean="0"/>
                        <a:t>Недостатки 1; 2;</a:t>
                      </a:r>
                      <a:endParaRPr lang="ru-RU" sz="2800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aseline="-25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Состоит из…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Достоинство 1; 2; 3; 4;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Недостатки 1;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 Состоит из…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Достоинство 1; 2; 3; 4;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6" descr="https://metallstroyplus.ru/assets/cache/images/catalog/cement-m500-d0-cem-i-42-5h-meshok-50-kg-aziya-cement-700x700-a73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293" y="1564554"/>
            <a:ext cx="1605571" cy="212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vashdom24.ru/upload/p_img/product/big/001202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2674" t="4423" r="13605"/>
          <a:stretch/>
        </p:blipFill>
        <p:spPr bwMode="auto">
          <a:xfrm>
            <a:off x="2072984" y="1666744"/>
            <a:ext cx="1557164" cy="201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ÐÐ¸Ð½Ð¸Ð°ÑÑÑÐ° ÐÐ¸ÑÑÐ¼ÐµÐºÑ ÐÐ°ÑÑÐ¸ÐºÐ° Ð±Ð¸ÑÑÐ¼Ð½Ð°Ñ ÐÐ¸Ð´ÑÐ¾Ð¸Ð·Ð¾Ð»ÑÑÐ¸Ð¾Ð½Ð½Ð°Ñ ÐÐ-016 â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761" y="1756454"/>
            <a:ext cx="2018804" cy="228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Ð»ÐµÐ¹ Ð´Ð»Ñ Ð¿Ð»Ð¸ÑÐºÐ¸ UNIS 2000 Ð¡1, 25 ÐºÐ³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75600" y="1564554"/>
            <a:ext cx="1537821" cy="24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20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768" y="1101646"/>
            <a:ext cx="3369733" cy="1944688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43012" name="Picture 4" descr="http://www.stroy-podskazka.ru/images/article/orig/2018/03/osobennosti-primeneniya-cementno-peschanyh-rastvorov-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0785" y="3725864"/>
            <a:ext cx="3405716" cy="207168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7117" y="3725864"/>
            <a:ext cx="3386667" cy="2071687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2" name="Picture 4" descr="http://kvarremontnik.ru/wp-content/uploads/gruntovka-protses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7117" y="1101646"/>
            <a:ext cx="3295649" cy="194468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Прямоугольник 9"/>
          <p:cNvSpPr>
            <a:spLocks noChangeArrowheads="1"/>
          </p:cNvSpPr>
          <p:nvPr/>
        </p:nvSpPr>
        <p:spPr bwMode="auto">
          <a:xfrm>
            <a:off x="120651" y="-6350"/>
            <a:ext cx="1205018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+mn-lt"/>
                <a:cs typeface="Times New Roman" pitchFamily="18" charset="0"/>
              </a:rPr>
              <a:t>Подготовка </a:t>
            </a:r>
            <a:r>
              <a:rPr lang="ru-RU" altLang="ru-RU" sz="2800" b="1" dirty="0">
                <a:latin typeface="+mn-lt"/>
                <a:cs typeface="Times New Roman" pitchFamily="18" charset="0"/>
              </a:rPr>
              <a:t>вертикальных поверхностей под </a:t>
            </a:r>
            <a:r>
              <a:rPr lang="ru-RU" altLang="ru-RU" sz="2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latin typeface="+mn-lt"/>
                <a:cs typeface="Times New Roman" pitchFamily="18" charset="0"/>
              </a:rPr>
              <a:t>облицовку</a:t>
            </a:r>
            <a:r>
              <a:rPr lang="ru-RU" altLang="ru-RU" sz="2800" b="1" dirty="0">
                <a:latin typeface="+mn-lt"/>
                <a:cs typeface="Times New Roman" pitchFamily="18" charset="0"/>
              </a:rPr>
              <a:t> плиткой.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6401" y="3727450"/>
            <a:ext cx="3373967" cy="2070100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2446867" y="550823"/>
            <a:ext cx="7681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+mn-lt"/>
                <a:cs typeface="Times New Roman" pitchFamily="18" charset="0"/>
              </a:rPr>
              <a:t>Подготовка поверхности состоит из операций: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9"/>
          <a:stretch/>
        </p:blipFill>
        <p:spPr>
          <a:xfrm>
            <a:off x="4224867" y="1101646"/>
            <a:ext cx="3365500" cy="194468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3082" name="Прямоугольник 4"/>
          <p:cNvSpPr>
            <a:spLocks noChangeArrowheads="1"/>
          </p:cNvSpPr>
          <p:nvPr/>
        </p:nvSpPr>
        <p:spPr bwMode="auto">
          <a:xfrm>
            <a:off x="340785" y="3119409"/>
            <a:ext cx="26889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+mn-lt"/>
                <a:cs typeface="Times New Roman" pitchFamily="18" charset="0"/>
              </a:rPr>
              <a:t>В первую очередь….. 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3083" name="TextBox 7"/>
          <p:cNvSpPr txBox="1">
            <a:spLocks noChangeArrowheads="1"/>
          </p:cNvSpPr>
          <p:nvPr/>
        </p:nvSpPr>
        <p:spPr bwMode="auto">
          <a:xfrm>
            <a:off x="4216401" y="3129171"/>
            <a:ext cx="10250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+mn-lt"/>
                <a:cs typeface="Times New Roman" pitchFamily="18" charset="0"/>
              </a:rPr>
              <a:t>Затем…</a:t>
            </a:r>
          </a:p>
        </p:txBody>
      </p:sp>
      <p:sp>
        <p:nvSpPr>
          <p:cNvPr id="3084" name="Прямоугольник 9"/>
          <p:cNvSpPr>
            <a:spLocks noChangeArrowheads="1"/>
          </p:cNvSpPr>
          <p:nvPr/>
        </p:nvSpPr>
        <p:spPr bwMode="auto">
          <a:xfrm>
            <a:off x="268817" y="5889625"/>
            <a:ext cx="10838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+mn-lt"/>
                <a:cs typeface="Times New Roman" pitchFamily="18" charset="0"/>
              </a:rPr>
              <a:t>Потом…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3085" name="Прямоугольник 12"/>
          <p:cNvSpPr>
            <a:spLocks noChangeArrowheads="1"/>
          </p:cNvSpPr>
          <p:nvPr/>
        </p:nvSpPr>
        <p:spPr bwMode="auto">
          <a:xfrm>
            <a:off x="8257117" y="3129171"/>
            <a:ext cx="10390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После…</a:t>
            </a:r>
            <a:endParaRPr lang="ru-RU" altLang="ru-RU" sz="2000" b="1" dirty="0">
              <a:latin typeface="+mn-lt"/>
            </a:endParaRPr>
          </a:p>
        </p:txBody>
      </p:sp>
      <p:sp>
        <p:nvSpPr>
          <p:cNvPr id="3086" name="TextBox 14"/>
          <p:cNvSpPr txBox="1">
            <a:spLocks noChangeArrowheads="1"/>
          </p:cNvSpPr>
          <p:nvPr/>
        </p:nvSpPr>
        <p:spPr bwMode="auto">
          <a:xfrm>
            <a:off x="4066117" y="5889625"/>
            <a:ext cx="10892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+mn-lt"/>
                <a:cs typeface="Times New Roman" pitchFamily="18" charset="0"/>
              </a:rPr>
              <a:t>Затем…</a:t>
            </a:r>
            <a:r>
              <a:rPr lang="ru-RU" altLang="ru-RU" sz="1800" dirty="0"/>
              <a:t> </a:t>
            </a:r>
          </a:p>
        </p:txBody>
      </p:sp>
      <p:sp>
        <p:nvSpPr>
          <p:cNvPr id="3087" name="TextBox 15"/>
          <p:cNvSpPr txBox="1">
            <a:spLocks noChangeArrowheads="1"/>
          </p:cNvSpPr>
          <p:nvPr/>
        </p:nvSpPr>
        <p:spPr bwMode="auto">
          <a:xfrm>
            <a:off x="8170334" y="5838825"/>
            <a:ext cx="15316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+mn-lt"/>
                <a:cs typeface="Times New Roman" pitchFamily="18" charset="0"/>
              </a:rPr>
              <a:t>И наконец…</a:t>
            </a:r>
          </a:p>
        </p:txBody>
      </p:sp>
    </p:spTree>
    <p:extLst>
      <p:ext uri="{BB962C8B-B14F-4D97-AF65-F5344CB8AC3E}">
        <p14:creationId xmlns:p14="http://schemas.microsoft.com/office/powerpoint/2010/main" val="29605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 descr="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918" y="1149309"/>
            <a:ext cx="2667000" cy="1653268"/>
          </a:xfrm>
          <a:solidFill>
            <a:schemeClr val="tx1"/>
          </a:solidFill>
          <a:ln w="38100">
            <a:solidFill>
              <a:srgbClr val="00206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7" descr="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351" y="1148691"/>
            <a:ext cx="2628900" cy="1653886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101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126466"/>
            <a:ext cx="2702984" cy="1676111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4" descr="http://kvarremontnik.ru/wp-content/uploads/gruntovka-protses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5900" y="1148691"/>
            <a:ext cx="2626784" cy="165388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1" y="2988851"/>
            <a:ext cx="2688167" cy="171377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6" descr="https://piorit.ru/uploads/45a-plitka-pol1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351" y="2988851"/>
            <a:ext cx="2628900" cy="171377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9550" y="2988851"/>
            <a:ext cx="2626784" cy="171377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8" descr="http://www.stroy-podskazka.ru/images/article/orig/2018/01/zachem-nuzhny-krestiki-dlya-plitki-5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351" y="4964114"/>
            <a:ext cx="2705100" cy="176053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Рисунок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85" y="4964114"/>
            <a:ext cx="2798233" cy="176053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t="10216" r="23209" b="14816"/>
          <a:stretch>
            <a:fillRect/>
          </a:stretch>
        </p:blipFill>
        <p:spPr bwMode="auto">
          <a:xfrm>
            <a:off x="6096000" y="2988851"/>
            <a:ext cx="2686051" cy="171377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9" name="Прямоугольник 21"/>
          <p:cNvSpPr>
            <a:spLocks noChangeArrowheads="1"/>
          </p:cNvSpPr>
          <p:nvPr/>
        </p:nvSpPr>
        <p:spPr bwMode="auto">
          <a:xfrm>
            <a:off x="719667" y="20638"/>
            <a:ext cx="107526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Облицовка  вертикальных поверхностей.</a:t>
            </a:r>
          </a:p>
        </p:txBody>
      </p:sp>
      <p:pic>
        <p:nvPicPr>
          <p:cNvPr id="4110" name="Рисунок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1" t="15350" r="1395" b="62788"/>
          <a:stretch>
            <a:fillRect/>
          </a:stretch>
        </p:blipFill>
        <p:spPr bwMode="auto">
          <a:xfrm>
            <a:off x="9084734" y="4964114"/>
            <a:ext cx="2664884" cy="90963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99" t="58231" r="4372" b="14000"/>
          <a:stretch>
            <a:fillRect/>
          </a:stretch>
        </p:blipFill>
        <p:spPr bwMode="auto">
          <a:xfrm>
            <a:off x="9076267" y="5903914"/>
            <a:ext cx="2673351" cy="84613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Рисунок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964114"/>
            <a:ext cx="2702984" cy="1757361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Прямоугольник 1"/>
          <p:cNvSpPr>
            <a:spLocks noChangeArrowheads="1"/>
          </p:cNvSpPr>
          <p:nvPr/>
        </p:nvSpPr>
        <p:spPr bwMode="auto">
          <a:xfrm>
            <a:off x="622865" y="543858"/>
            <a:ext cx="105398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+mn-lt"/>
                <a:cs typeface="Times New Roman" pitchFamily="18" charset="0"/>
              </a:rPr>
              <a:t>Облицовка  вертикальных поверхностей состоит из следующих операций</a:t>
            </a: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6757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asadin.ru/wp-content/uploads/f/b/0/fb07de8688bd336fb7831c57e9b66fd6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0433" y="1128154"/>
            <a:ext cx="7221063" cy="520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94054" y="19890"/>
            <a:ext cx="7727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Элементы облицовочного покрытия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60096" y="5293804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29681" y="5778473"/>
            <a:ext cx="1368152" cy="55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351916" y="949979"/>
            <a:ext cx="698376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84549" y="4698511"/>
            <a:ext cx="1080120" cy="7526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581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7901" y="772609"/>
            <a:ext cx="2844240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Подготовка -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05041" y="1899391"/>
            <a:ext cx="6049091" cy="95410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это </a:t>
            </a:r>
            <a:r>
              <a:rPr lang="ru-RU" sz="2800" b="1" dirty="0" smtClean="0"/>
              <a:t>…………………………………слой </a:t>
            </a:r>
            <a:r>
              <a:rPr lang="ru-RU" sz="2800" b="1" dirty="0"/>
              <a:t>из цементно-песчаного раствора.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7901" y="2236306"/>
            <a:ext cx="2844240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Прослойка -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05041" y="3225127"/>
            <a:ext cx="6049091" cy="138499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это </a:t>
            </a:r>
            <a:r>
              <a:rPr lang="ru-RU" sz="2800" b="1" dirty="0" smtClean="0"/>
              <a:t>…………………………………….слой</a:t>
            </a:r>
            <a:r>
              <a:rPr lang="ru-RU" sz="2800" b="1" dirty="0"/>
              <a:t>, скрепляющий облицовочный материал и поверхность.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7901" y="3594679"/>
            <a:ext cx="2844240" cy="1077218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Облицовочное</a:t>
            </a:r>
          </a:p>
          <a:p>
            <a:r>
              <a:rPr lang="ru-RU" sz="3200" b="1" dirty="0">
                <a:solidFill>
                  <a:srgbClr val="C00000"/>
                </a:solidFill>
              </a:rPr>
              <a:t> покрытие -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0142" y="764979"/>
            <a:ext cx="6049091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это </a:t>
            </a:r>
            <a:r>
              <a:rPr lang="ru-RU" sz="3200" b="1" dirty="0" smtClean="0"/>
              <a:t> ………………………….. материал.</a:t>
            </a:r>
            <a:endParaRPr lang="ru-RU" sz="32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1185" y="4981751"/>
            <a:ext cx="11788048" cy="249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87901" y="5190973"/>
            <a:ext cx="29740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облицовочный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436571" y="5190972"/>
            <a:ext cx="3256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выравнивающий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93934" y="5483359"/>
            <a:ext cx="3253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промежуточный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2291" y="-77614"/>
            <a:ext cx="6690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Элементы облицовочного покрытия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306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371" y="1124745"/>
            <a:ext cx="117329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u="sng" dirty="0">
                <a:solidFill>
                  <a:srgbClr val="C00000"/>
                </a:solidFill>
              </a:rPr>
              <a:t>Облицовочные работы</a:t>
            </a:r>
            <a:r>
              <a:rPr lang="ru-RU" sz="3600" u="sng" dirty="0">
                <a:solidFill>
                  <a:srgbClr val="C00000"/>
                </a:solidFill>
              </a:rPr>
              <a:t> выполняют следующие функции: </a:t>
            </a:r>
            <a:endParaRPr lang="ru-RU" sz="3600" u="sng" dirty="0" smtClean="0">
              <a:solidFill>
                <a:srgbClr val="C00000"/>
              </a:solidFill>
            </a:endParaRPr>
          </a:p>
          <a:p>
            <a:pPr fontAlgn="base"/>
            <a:endParaRPr lang="ru-RU" sz="3600" dirty="0"/>
          </a:p>
          <a:p>
            <a:pPr fontAlgn="base"/>
            <a:r>
              <a:rPr lang="ru-RU" sz="3600" dirty="0"/>
              <a:t>А) выравнивающие, защитные, декоративные.</a:t>
            </a:r>
          </a:p>
          <a:p>
            <a:pPr fontAlgn="base"/>
            <a:r>
              <a:rPr lang="ru-RU" sz="3600" dirty="0"/>
              <a:t>Б) заглаживающие, защитные, санитарно-гигиенические.</a:t>
            </a:r>
          </a:p>
          <a:p>
            <a:r>
              <a:rPr lang="ru-RU" sz="3600" dirty="0" smtClean="0"/>
              <a:t>В) </a:t>
            </a:r>
            <a:r>
              <a:rPr lang="ru-RU" sz="3600" dirty="0"/>
              <a:t>защитные, санитарно-гигиенические и декоративные. </a:t>
            </a:r>
          </a:p>
        </p:txBody>
      </p:sp>
    </p:spTree>
    <p:extLst>
      <p:ext uri="{BB962C8B-B14F-4D97-AF65-F5344CB8AC3E}">
        <p14:creationId xmlns:p14="http://schemas.microsoft.com/office/powerpoint/2010/main" val="289592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2341" y="1482889"/>
            <a:ext cx="4254691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Защитные функции</a:t>
            </a:r>
            <a:r>
              <a:rPr lang="ru-RU" sz="2800" dirty="0"/>
              <a:t> </a:t>
            </a:r>
            <a:r>
              <a:rPr lang="ru-RU" sz="3200" dirty="0"/>
              <a:t>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191" y="5361693"/>
            <a:ext cx="4254691" cy="954107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/>
              <a:t>Санитарно-гигиенические</a:t>
            </a:r>
          </a:p>
          <a:p>
            <a:r>
              <a:rPr lang="ru-RU" sz="2800" b="1" dirty="0"/>
              <a:t> функции</a:t>
            </a:r>
            <a:r>
              <a:rPr lang="ru-RU" sz="2800" dirty="0"/>
              <a:t> -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341" y="3838562"/>
            <a:ext cx="4254691" cy="52322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Декоративные функции-</a:t>
            </a:r>
            <a:r>
              <a:rPr lang="ru-RU" sz="2800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88087" y="3091354"/>
            <a:ext cx="5387247" cy="181588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предохраняют поверхности от увлажнения, перепада температур, механических повреждений.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88087" y="1128792"/>
            <a:ext cx="5387247" cy="138499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позволяют легко поддерживать в них чистоту, быстро производить уборку.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88087" y="5484803"/>
            <a:ext cx="5387248" cy="954107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ru-RU" sz="2800" b="1" dirty="0"/>
              <a:t>придает поверхностям красивый </a:t>
            </a:r>
          </a:p>
          <a:p>
            <a:pPr fontAlgn="base"/>
            <a:r>
              <a:rPr lang="ru-RU" sz="2800" b="1" dirty="0"/>
              <a:t>внешний  вид.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2341" y="89868"/>
            <a:ext cx="11723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effectLst/>
                <a:ea typeface="SimHei" panose="02010609060101010101" pitchFamily="49" charset="-122"/>
              </a:rPr>
              <a:t>Облицовочные работы выполняют следующие функции: защитные, санитарно-гигиенические и декоративные. </a:t>
            </a:r>
            <a:endParaRPr lang="ru-RU" sz="2800" b="1" dirty="0">
              <a:solidFill>
                <a:srgbClr val="C00000"/>
              </a:solidFill>
              <a:effectLst/>
              <a:ea typeface="SimHe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2979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stroyportal.ru/media/cache/product_models/376414/e89a94b0-55de-41c2-a4e0-91ad226b5905_image_larg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1349" y="611646"/>
            <a:ext cx="2647570" cy="141212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6789" y="2285663"/>
            <a:ext cx="2995273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Гончарные </a:t>
            </a:r>
            <a:r>
              <a:rPr lang="ru-RU" sz="2400" b="1" dirty="0" smtClean="0"/>
              <a:t>плитки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3822" y="3581369"/>
            <a:ext cx="3501205" cy="310854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Изготавливают из обычной глины, </a:t>
            </a:r>
          </a:p>
          <a:p>
            <a:r>
              <a:rPr lang="ru-RU" sz="2800" b="1" dirty="0"/>
              <a:t>имеют цвет обыкновенного кирпича. </a:t>
            </a:r>
          </a:p>
          <a:p>
            <a:r>
              <a:rPr lang="ru-RU" sz="2800" b="1" dirty="0"/>
              <a:t>Для наружных работ.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4668" y="3581370"/>
            <a:ext cx="3525912" cy="310854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Изготавливают из светлой глины с </a:t>
            </a:r>
          </a:p>
          <a:p>
            <a:r>
              <a:rPr lang="ru-RU" sz="2800" b="1" dirty="0"/>
              <a:t>добавками. </a:t>
            </a:r>
          </a:p>
          <a:p>
            <a:r>
              <a:rPr lang="ru-RU" sz="2800" b="1" dirty="0"/>
              <a:t>Для отделки внутри помещений, </a:t>
            </a:r>
          </a:p>
          <a:p>
            <a:r>
              <a:rPr lang="ru-RU" sz="2800" b="1" dirty="0"/>
              <a:t>вертикальных поверхностей.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6094" y="2351438"/>
            <a:ext cx="2994694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/>
              <a:t>Фаянсовые </a:t>
            </a:r>
            <a:r>
              <a:rPr lang="ru-RU" sz="2400" b="1" dirty="0" smtClean="0"/>
              <a:t>плитки</a:t>
            </a:r>
            <a:endParaRPr lang="ru-RU" sz="2400" b="1" dirty="0"/>
          </a:p>
        </p:txBody>
      </p:sp>
      <p:pic>
        <p:nvPicPr>
          <p:cNvPr id="2054" name="Picture 6" descr="https://avatars.mds.yandex.net/i?id=fc92110dbeb09a64cdce846f3f5d3a060e20e55c-8219723-images-thumbs&amp;n=13&amp;exp=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8122" y="681581"/>
            <a:ext cx="2647570" cy="140149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915031" y="2282863"/>
            <a:ext cx="2994694" cy="4616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/>
              <a:t>Фарфоровые </a:t>
            </a:r>
            <a:r>
              <a:rPr lang="ru-RU" sz="2400" b="1" dirty="0" smtClean="0"/>
              <a:t>плитки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150221" y="3285263"/>
            <a:ext cx="4041779" cy="35394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/>
              <a:t>Изготавливают из белой глины с большим </a:t>
            </a:r>
          </a:p>
          <a:p>
            <a:r>
              <a:rPr lang="ru-RU" sz="2800" b="1" dirty="0"/>
              <a:t>Количеством добавок.</a:t>
            </a:r>
          </a:p>
          <a:p>
            <a:r>
              <a:rPr lang="ru-RU" sz="2800" b="1" dirty="0"/>
              <a:t>Для отделки внутри помещений, </a:t>
            </a:r>
          </a:p>
          <a:p>
            <a:r>
              <a:rPr lang="ru-RU" sz="2800" b="1" dirty="0"/>
              <a:t>вертикальных, горизонтальных поверхностей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2056" name="Picture 8" descr="https://ae04.alicdn.com/kf/HTB1rO.xKpXXXXb_XXXXq6xXFXXXQ/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8743" y="584776"/>
            <a:ext cx="2707272" cy="148989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13413" y="1"/>
            <a:ext cx="5156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Виды керамических плиток</a:t>
            </a:r>
          </a:p>
        </p:txBody>
      </p:sp>
    </p:spTree>
    <p:extLst>
      <p:ext uri="{BB962C8B-B14F-4D97-AF65-F5344CB8AC3E}">
        <p14:creationId xmlns:p14="http://schemas.microsoft.com/office/powerpoint/2010/main" val="1002397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s-eu.ssl-images-amazon.com/images/I/51FW8Mmv3uL._UL1000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99" y="99973"/>
            <a:ext cx="2422119" cy="212974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glasscrystall.ru/wp-content/uploads/2018/06/plit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0524" y="2257224"/>
            <a:ext cx="1992188" cy="244639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8042" y="99974"/>
            <a:ext cx="3567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Стеклянная плитка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87585" y="1052105"/>
            <a:ext cx="85628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1.Изготавливают из</a:t>
            </a:r>
          </a:p>
          <a:p>
            <a:r>
              <a:rPr lang="ru-RU" sz="2400" b="1" dirty="0" smtClean="0"/>
              <a:t>А)   речного песка, соды </a:t>
            </a:r>
            <a:r>
              <a:rPr lang="ru-RU" sz="2400" b="1" dirty="0"/>
              <a:t>и других природных </a:t>
            </a:r>
            <a:r>
              <a:rPr lang="ru-RU" sz="2400" b="1" dirty="0" smtClean="0"/>
              <a:t>материалов.</a:t>
            </a:r>
            <a:endParaRPr lang="ru-RU" sz="2400" b="1" dirty="0"/>
          </a:p>
          <a:p>
            <a:pPr algn="ctr"/>
            <a:r>
              <a:rPr lang="ru-RU" sz="2400" b="1" dirty="0" smtClean="0"/>
              <a:t>Б)   кварцевого песка, соды и других природных материалов.</a:t>
            </a:r>
          </a:p>
          <a:p>
            <a:r>
              <a:rPr lang="ru-RU" sz="2400" b="1" dirty="0" smtClean="0"/>
              <a:t>В)    </a:t>
            </a:r>
            <a:r>
              <a:rPr lang="ru-RU" sz="2400" b="1" dirty="0"/>
              <a:t>из белой глины с большим </a:t>
            </a:r>
            <a:r>
              <a:rPr lang="ru-RU" sz="2400" b="1" dirty="0" smtClean="0"/>
              <a:t>количеством </a:t>
            </a:r>
            <a:r>
              <a:rPr lang="ru-RU" sz="2400" b="1" dirty="0"/>
              <a:t>добавок.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54592" y="4118689"/>
            <a:ext cx="9094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</a:t>
            </a:r>
            <a:r>
              <a:rPr lang="ru-RU" sz="2400" b="1" u="sng" dirty="0" smtClean="0"/>
              <a:t>Стеклянные плитки могут быть</a:t>
            </a:r>
          </a:p>
          <a:p>
            <a:r>
              <a:rPr lang="ru-RU" sz="2400" b="1" dirty="0" smtClean="0"/>
              <a:t>А)  различных цветов, только рельефные.</a:t>
            </a:r>
          </a:p>
          <a:p>
            <a:r>
              <a:rPr lang="ru-RU" sz="2400" b="1" dirty="0" smtClean="0"/>
              <a:t>Б)   различных цветов, матовые, глянцевые, гладкие, рельефные. </a:t>
            </a:r>
          </a:p>
          <a:p>
            <a:r>
              <a:rPr lang="ru-RU" sz="2400" b="1" dirty="0" smtClean="0"/>
              <a:t>В)   только прозрачные или с однотонным матовым покрытием.</a:t>
            </a:r>
            <a:endParaRPr lang="ru-RU" sz="2400" b="1" dirty="0"/>
          </a:p>
        </p:txBody>
      </p:sp>
      <p:pic>
        <p:nvPicPr>
          <p:cNvPr id="4104" name="Picture 8" descr="https://keram.ru/uploads/media/image/0002/24/31063fa482be4220ebfe6ed3bcfdec360174323e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418" y="4673490"/>
            <a:ext cx="2446399" cy="202971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003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inotonshop.ru/upload/iblock/7c6/7c68d779c572bea8b6871cd402fdbfc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3" y="128264"/>
            <a:ext cx="3657903" cy="238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3445" y="366951"/>
            <a:ext cx="46315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Синтетическая плитка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(поливинилхлорид ПВХ)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342" y="2016371"/>
            <a:ext cx="113724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 Изготавливается литьем  под давлением на специальных  пресс – автоматах из …………...</a:t>
            </a:r>
          </a:p>
          <a:p>
            <a:r>
              <a:rPr lang="ru-RU" sz="2800" b="1" dirty="0" smtClean="0"/>
              <a:t>2.Синтетические плитки применяются ………………………..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Должны удовлетворять следующим требованиям:</a:t>
            </a:r>
          </a:p>
          <a:p>
            <a:r>
              <a:rPr lang="ru-RU" sz="2800" dirty="0" smtClean="0"/>
              <a:t>1…………………………….</a:t>
            </a:r>
          </a:p>
          <a:p>
            <a:r>
              <a:rPr lang="ru-RU" sz="2800" dirty="0" smtClean="0"/>
              <a:t>2…………………………….</a:t>
            </a:r>
          </a:p>
          <a:p>
            <a:r>
              <a:rPr lang="ru-RU" sz="2800" dirty="0" smtClean="0"/>
              <a:t>3……………………………..</a:t>
            </a:r>
          </a:p>
          <a:p>
            <a:r>
              <a:rPr lang="ru-RU" sz="2800" dirty="0" smtClean="0"/>
              <a:t>4…………………………….. </a:t>
            </a:r>
          </a:p>
        </p:txBody>
      </p:sp>
    </p:spTree>
    <p:extLst>
      <p:ext uri="{BB962C8B-B14F-4D97-AF65-F5344CB8AC3E}">
        <p14:creationId xmlns:p14="http://schemas.microsoft.com/office/powerpoint/2010/main" val="870131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12048661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+mn-lt"/>
              </a:rPr>
              <a:t>Плитки из натуральных камней ( каменные плитки)</a:t>
            </a:r>
            <a:endParaRPr lang="ru-RU" sz="3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9200" y="2585953"/>
            <a:ext cx="5952207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Используют для ………………………………………….</a:t>
            </a:r>
            <a:endParaRPr lang="ru-RU" sz="2400" b="1" dirty="0"/>
          </a:p>
        </p:txBody>
      </p:sp>
      <p:pic>
        <p:nvPicPr>
          <p:cNvPr id="6" name="Picture 4" descr="https://cckomplekt.ru/upload/medialibrary/8f7/8f7e80c0eb441802e61502895af15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25" y="3497131"/>
            <a:ext cx="5934950" cy="2965621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stoneproduct.ru/assets/images/resources/4310/chastichnaya-obliczovka-fasada-granito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1688" y="3571102"/>
            <a:ext cx="5675401" cy="289165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6223" y="991575"/>
            <a:ext cx="111509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Каменные плитки изготавливают из ………………………………………….</a:t>
            </a:r>
          </a:p>
          <a:p>
            <a:r>
              <a:rPr lang="ru-RU" sz="2800" b="1" u="sng" dirty="0" smtClean="0">
                <a:solidFill>
                  <a:srgbClr val="002060"/>
                </a:solidFill>
              </a:rPr>
              <a:t>Мрамор, гранит, известняк –………................................................</a:t>
            </a:r>
            <a:endParaRPr lang="ru-RU" sz="2800" b="1" u="sng" dirty="0">
              <a:solidFill>
                <a:srgbClr val="002060"/>
              </a:solidFill>
            </a:endParaRPr>
          </a:p>
          <a:p>
            <a:pPr algn="ctr"/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419844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599</Words>
  <Application>Microsoft Office PowerPoint</Application>
  <PresentationFormat>Широкоэкранный</PresentationFormat>
  <Paragraphs>260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SimHei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Плитки из натуральных камней ( каменные плитки)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52</cp:revision>
  <dcterms:created xsi:type="dcterms:W3CDTF">2023-03-03T03:45:01Z</dcterms:created>
  <dcterms:modified xsi:type="dcterms:W3CDTF">2023-06-02T08:04:15Z</dcterms:modified>
</cp:coreProperties>
</file>