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3" r:id="rId2"/>
    <p:sldId id="262" r:id="rId3"/>
    <p:sldId id="269" r:id="rId4"/>
    <p:sldId id="266" r:id="rId5"/>
    <p:sldId id="258" r:id="rId6"/>
    <p:sldId id="280" r:id="rId7"/>
    <p:sldId id="264" r:id="rId8"/>
    <p:sldId id="290" r:id="rId9"/>
    <p:sldId id="291" r:id="rId10"/>
    <p:sldId id="292" r:id="rId11"/>
    <p:sldId id="293" r:id="rId12"/>
    <p:sldId id="274" r:id="rId13"/>
    <p:sldId id="275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001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90" y="-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83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254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842774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3564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40500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3917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420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1242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1056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4437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866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745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808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004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839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125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8E5EF-8E29-4257-B8B2-FEBBC208FFCE}" type="datetimeFigureOut">
              <a:rPr lang="ru-RU" smtClean="0"/>
              <a:pPr/>
              <a:t>02.06.2023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2D5DBEC-8177-47D4-A676-544E061F46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6316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u/resource/12476125/furniture/home-and-furniture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06625" y="0"/>
            <a:ext cx="12498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2168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941"/>
            <a:ext cx="12055151" cy="664349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TextBox 2"/>
          <p:cNvSpPr txBox="1"/>
          <p:nvPr/>
        </p:nvSpPr>
        <p:spPr>
          <a:xfrm>
            <a:off x="2639453" y="1471196"/>
            <a:ext cx="7036391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1. There ….. a table in the kitchen.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507736" y="1138963"/>
            <a:ext cx="1291735" cy="332233"/>
          </a:xfrm>
          <a:prstGeom prst="wedgeRoundRectCallout">
            <a:avLst>
              <a:gd name="adj1" fmla="val -34235"/>
              <a:gd name="adj2" fmla="val 112668"/>
              <a:gd name="adj3" fmla="val 16667"/>
            </a:avLst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is</a:t>
            </a:r>
            <a:endParaRPr lang="ru-RU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0468" y="273670"/>
            <a:ext cx="548900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picture and fill in: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is, are, isn’t. aren’t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178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3" name="TextBox 2"/>
          <p:cNvSpPr txBox="1"/>
          <p:nvPr/>
        </p:nvSpPr>
        <p:spPr>
          <a:xfrm>
            <a:off x="2149151" y="1322535"/>
            <a:ext cx="7893697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1. There ….. </a:t>
            </a:r>
            <a:r>
              <a:rPr lang="en-US" sz="2800" dirty="0">
                <a:latin typeface="Arial Black" panose="020B0A04020102020204" pitchFamily="34" charset="0"/>
              </a:rPr>
              <a:t>a</a:t>
            </a:r>
            <a:r>
              <a:rPr lang="en-US" sz="2800" dirty="0" smtClean="0">
                <a:latin typeface="Arial Black" panose="020B0A04020102020204" pitchFamily="34" charset="0"/>
              </a:rPr>
              <a:t>ny towels in the bedroom.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072570" y="990302"/>
            <a:ext cx="1291735" cy="332233"/>
          </a:xfrm>
          <a:prstGeom prst="wedgeRoundRectCallout">
            <a:avLst>
              <a:gd name="adj1" fmla="val -34235"/>
              <a:gd name="adj2" fmla="val 112668"/>
              <a:gd name="adj3" fmla="val 16667"/>
            </a:avLst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aren’t</a:t>
            </a:r>
            <a:endParaRPr lang="ru-RU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0468" y="121600"/>
            <a:ext cx="548900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picture and fill in: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is, are, isn’t. aren’t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1299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775426" cy="6941976"/>
          </a:xfrm>
          <a:prstGeom prst="rect">
            <a:avLst/>
          </a:prstGeom>
        </p:spPr>
      </p:pic>
      <p:sp>
        <p:nvSpPr>
          <p:cNvPr id="3" name="TextBox 2">
            <a:hlinkClick r:id="rId3"/>
          </p:cNvPr>
          <p:cNvSpPr txBox="1"/>
          <p:nvPr/>
        </p:nvSpPr>
        <p:spPr>
          <a:xfrm>
            <a:off x="4202546" y="2761672"/>
            <a:ext cx="5166799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Crossword puzzle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088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1209" y="337809"/>
            <a:ext cx="8915399" cy="1046629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1209" y="1467252"/>
            <a:ext cx="5009451" cy="782173"/>
          </a:xfrm>
          <a:solidFill>
            <a:schemeClr val="bg2"/>
          </a:solidFill>
        </p:spPr>
        <p:txBody>
          <a:bodyPr>
            <a:normAutofit fontScale="85000" lnSpcReduction="20000"/>
          </a:bodyPr>
          <a:lstStyle/>
          <a:p>
            <a:pPr algn="l"/>
            <a:r>
              <a:rPr lang="en-US" sz="3200" dirty="0" smtClean="0"/>
              <a:t>Make a short story</a:t>
            </a:r>
            <a:r>
              <a:rPr lang="ru-RU" sz="3200" dirty="0" smtClean="0"/>
              <a:t> </a:t>
            </a:r>
            <a:r>
              <a:rPr lang="en-US" sz="3200" dirty="0" smtClean="0"/>
              <a:t>about your house/flat.</a:t>
            </a:r>
            <a:endParaRPr lang="ru-RU" sz="3200" dirty="0"/>
          </a:p>
        </p:txBody>
      </p:sp>
      <p:pic>
        <p:nvPicPr>
          <p:cNvPr id="9" name="Рисунок 8" descr="дз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6107" y="377085"/>
            <a:ext cx="4703601" cy="5614378"/>
          </a:xfrm>
          <a:prstGeom prst="foldedCorner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152748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07034"/>
            <a:ext cx="10440952" cy="452431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İmagine living a house in the shape of a seashell.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There are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floors in the house.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Inside there is a living room, a huge bedroom, a kitchen and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 bathroom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bathroom is blue and yellow with small windows of different 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colours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the bedroom, there is a grass carpet on the floor.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Outside there is a nice garden with trees.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It’s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wonderful!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 descr="5bb10045a593b64fed639517257ce4e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27011" y="3738400"/>
            <a:ext cx="5264989" cy="31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98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008" y="0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Answer the questions 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3832" y="932688"/>
            <a:ext cx="9256776" cy="574243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How many floors are there in this house?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There are </a:t>
            </a:r>
            <a:r>
              <a:rPr lang="en-US" sz="2800" dirty="0" smtClean="0"/>
              <a:t>two floors.</a:t>
            </a:r>
            <a:endParaRPr lang="en-US" sz="2800" dirty="0"/>
          </a:p>
          <a:p>
            <a:r>
              <a:rPr lang="en-US" sz="2800" dirty="0" smtClean="0"/>
              <a:t>How many rooms are there?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There are </a:t>
            </a:r>
            <a:r>
              <a:rPr lang="en-US" sz="2800" dirty="0" smtClean="0"/>
              <a:t>four rooms. </a:t>
            </a:r>
          </a:p>
          <a:p>
            <a:r>
              <a:rPr lang="en-US" sz="2800" dirty="0" smtClean="0"/>
              <a:t>What are they?</a:t>
            </a:r>
          </a:p>
          <a:p>
            <a:pPr marL="0" indent="0">
              <a:buNone/>
            </a:pPr>
            <a:r>
              <a:rPr lang="en-US" sz="2800" dirty="0" smtClean="0"/>
              <a:t>They are a living room, a bedroom, a kitchen and a bathroom.</a:t>
            </a:r>
          </a:p>
          <a:p>
            <a:r>
              <a:rPr lang="en-US" sz="2800" dirty="0" smtClean="0"/>
              <a:t>What </a:t>
            </a:r>
            <a:r>
              <a:rPr lang="en-US" sz="2800" dirty="0"/>
              <a:t>is on the floor in the bedroom ?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There is </a:t>
            </a:r>
            <a:r>
              <a:rPr lang="en-US" sz="2800" dirty="0"/>
              <a:t>a grass carpet on the floor.</a:t>
            </a:r>
          </a:p>
          <a:p>
            <a:r>
              <a:rPr lang="en-US" sz="2800" dirty="0" smtClean="0"/>
              <a:t>What is outside near the house?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There is </a:t>
            </a:r>
            <a:r>
              <a:rPr lang="en-US" sz="2800" dirty="0" smtClean="0"/>
              <a:t>a garden near the house.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2560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568037"/>
            <a:ext cx="12192000" cy="760614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 flipV="1">
            <a:off x="5056910" y="5017203"/>
            <a:ext cx="2081645" cy="160043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«</a:t>
            </a:r>
            <a:r>
              <a:rPr lang="ru-RU" sz="1400" b="1" dirty="0" err="1" smtClean="0"/>
              <a:t>There</a:t>
            </a:r>
            <a:r>
              <a:rPr lang="ru-RU" sz="1400" b="1" dirty="0" smtClean="0"/>
              <a:t> </a:t>
            </a:r>
            <a:r>
              <a:rPr lang="ru-RU" sz="1400" b="1" dirty="0" err="1" smtClean="0"/>
              <a:t>is</a:t>
            </a:r>
            <a:r>
              <a:rPr lang="ru-RU" sz="1400" dirty="0" smtClean="0"/>
              <a:t>» и «</a:t>
            </a:r>
            <a:r>
              <a:rPr lang="ru-RU" sz="1400" b="1" dirty="0" err="1" smtClean="0"/>
              <a:t>there</a:t>
            </a:r>
            <a:r>
              <a:rPr lang="ru-RU" sz="1400" dirty="0" smtClean="0"/>
              <a:t> </a:t>
            </a:r>
            <a:r>
              <a:rPr lang="ru-RU" sz="1400" b="1" dirty="0" err="1" smtClean="0"/>
              <a:t>are</a:t>
            </a:r>
            <a:r>
              <a:rPr lang="ru-RU" sz="1400" dirty="0" smtClean="0"/>
              <a:t>» используют, когда надо сказать, что что-то находится или не находится в конкретном месте.</a:t>
            </a: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294476"/>
            <a:ext cx="4894119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На русский язык эта структура  часто не переводится.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1" y="5417312"/>
            <a:ext cx="44473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is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- ставится перед существительным в единственном числе.</a:t>
            </a: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138555" y="5648145"/>
            <a:ext cx="488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 are</a:t>
            </a:r>
            <a:r>
              <a:rPr lang="ru-RU" dirty="0" smtClean="0"/>
              <a:t>- ставится перед существительными во множественном числе.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765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39" r="11501" b="8027"/>
          <a:stretch/>
        </p:blipFill>
        <p:spPr bwMode="auto">
          <a:xfrm flipH="1">
            <a:off x="997834" y="61404"/>
            <a:ext cx="9677875" cy="679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84535" y="985343"/>
            <a:ext cx="4471096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320" dirty="0">
                <a:solidFill>
                  <a:schemeClr val="bg1"/>
                </a:solidFill>
                <a:latin typeface="Comic Sans MS" pitchFamily="66" charset="0"/>
              </a:rPr>
              <a:t>There is/are   </a:t>
            </a:r>
            <a:r>
              <a:rPr lang="en-US" sz="4320" dirty="0" smtClean="0">
                <a:solidFill>
                  <a:schemeClr val="bg1"/>
                </a:solidFill>
                <a:latin typeface="Comic Sans MS" pitchFamily="66" charset="0"/>
              </a:rPr>
              <a:t>   </a:t>
            </a:r>
            <a:endParaRPr lang="ru-RU" sz="432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94062" y="787291"/>
            <a:ext cx="1907096" cy="1123325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6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84039" y="787291"/>
            <a:ext cx="2104969" cy="1123325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60"/>
          </a:p>
        </p:txBody>
      </p:sp>
      <p:sp>
        <p:nvSpPr>
          <p:cNvPr id="2" name="TextBox 1"/>
          <p:cNvSpPr txBox="1"/>
          <p:nvPr/>
        </p:nvSpPr>
        <p:spPr>
          <a:xfrm>
            <a:off x="4080051" y="2115127"/>
            <a:ext cx="5450531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There </a:t>
            </a:r>
            <a:r>
              <a:rPr lang="en-US" sz="3360" b="1" dirty="0">
                <a:solidFill>
                  <a:schemeClr val="bg1"/>
                </a:solidFill>
                <a:latin typeface="Comic Sans MS" pitchFamily="66" charset="0"/>
              </a:rPr>
              <a:t>is</a:t>
            </a:r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 an apple on the table.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49565" y="636030"/>
            <a:ext cx="1336400" cy="13100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37797" y="436153"/>
            <a:ext cx="1797450" cy="16192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40301" y="636030"/>
            <a:ext cx="1336400" cy="13100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152669" y="2599465"/>
            <a:ext cx="6224781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There </a:t>
            </a:r>
            <a:r>
              <a:rPr lang="en-US" sz="3360" b="1" dirty="0">
                <a:solidFill>
                  <a:schemeClr val="bg1"/>
                </a:solidFill>
                <a:latin typeface="Comic Sans MS" pitchFamily="66" charset="0"/>
              </a:rPr>
              <a:t>are</a:t>
            </a:r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 two apples on the table.</a:t>
            </a:r>
          </a:p>
        </p:txBody>
      </p:sp>
    </p:spTree>
    <p:extLst>
      <p:ext uri="{BB962C8B-B14F-4D97-AF65-F5344CB8AC3E}">
        <p14:creationId xmlns:p14="http://schemas.microsoft.com/office/powerpoint/2010/main" xmlns="" val="3400753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4132" y="779318"/>
            <a:ext cx="8686223" cy="1008784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Negative sentences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4544" y="2230579"/>
            <a:ext cx="5694219" cy="3016829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282" y="2192482"/>
            <a:ext cx="5348287" cy="30050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4008" y="5715000"/>
            <a:ext cx="10544280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Для того, чтобы создать отрицательное предложение, мы добавляем </a:t>
            </a:r>
            <a:r>
              <a:rPr lang="en-US" b="1" dirty="0" smtClean="0">
                <a:solidFill>
                  <a:srgbClr val="FF0000"/>
                </a:solidFill>
              </a:rPr>
              <a:t>NOT</a:t>
            </a:r>
            <a:r>
              <a:rPr lang="en-US" dirty="0" smtClean="0"/>
              <a:t> </a:t>
            </a:r>
            <a:r>
              <a:rPr lang="ru-RU" dirty="0" smtClean="0"/>
              <a:t>после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IS/ARE.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939" r="11501" b="8027"/>
          <a:stretch/>
        </p:blipFill>
        <p:spPr bwMode="auto">
          <a:xfrm flipH="1">
            <a:off x="998304" y="61404"/>
            <a:ext cx="9677875" cy="6796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84535" y="985343"/>
            <a:ext cx="4455066" cy="6832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40" dirty="0">
                <a:solidFill>
                  <a:schemeClr val="bg1"/>
                </a:solidFill>
                <a:latin typeface="Comic Sans MS" pitchFamily="66" charset="0"/>
              </a:rPr>
              <a:t>There is/are  not  </a:t>
            </a:r>
            <a:endParaRPr lang="ru-RU" sz="384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96000" y="774545"/>
            <a:ext cx="1468963" cy="1123325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6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651373" y="774545"/>
            <a:ext cx="1878406" cy="1123325"/>
          </a:xfrm>
          <a:prstGeom prst="round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6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59085" y="774545"/>
            <a:ext cx="950506" cy="1123325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160"/>
          </a:p>
        </p:txBody>
      </p:sp>
      <p:sp>
        <p:nvSpPr>
          <p:cNvPr id="8" name="TextBox 7"/>
          <p:cNvSpPr txBox="1"/>
          <p:nvPr/>
        </p:nvSpPr>
        <p:spPr>
          <a:xfrm>
            <a:off x="4261160" y="2097314"/>
            <a:ext cx="5977919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There </a:t>
            </a:r>
            <a:r>
              <a:rPr lang="en-US" sz="3360" b="1" dirty="0">
                <a:solidFill>
                  <a:schemeClr val="bg1"/>
                </a:solidFill>
                <a:latin typeface="Comic Sans MS" pitchFamily="66" charset="0"/>
              </a:rPr>
              <a:t>isn’t</a:t>
            </a:r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 an apple on the table.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78468" y="436152"/>
            <a:ext cx="1797450" cy="16192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08952" y="556848"/>
            <a:ext cx="1336400" cy="13100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79469" y="902616"/>
            <a:ext cx="769745" cy="86718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844745" y="612843"/>
            <a:ext cx="1336400" cy="131002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57632" y="612843"/>
            <a:ext cx="1336400" cy="13100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37441" y="863222"/>
            <a:ext cx="901679" cy="101581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56145" y="2746888"/>
            <a:ext cx="407363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There </a:t>
            </a:r>
            <a:r>
              <a:rPr lang="en-US" sz="3360" b="1" dirty="0">
                <a:solidFill>
                  <a:schemeClr val="bg1"/>
                </a:solidFill>
                <a:latin typeface="Comic Sans MS" pitchFamily="66" charset="0"/>
              </a:rPr>
              <a:t>aren’t</a:t>
            </a:r>
            <a:r>
              <a:rPr lang="en-US" sz="2880" dirty="0">
                <a:solidFill>
                  <a:schemeClr val="bg1"/>
                </a:solidFill>
                <a:latin typeface="Comic Sans MS" pitchFamily="66" charset="0"/>
              </a:rPr>
              <a:t> two apples on the table.</a:t>
            </a:r>
          </a:p>
        </p:txBody>
      </p:sp>
    </p:spTree>
    <p:extLst>
      <p:ext uri="{BB962C8B-B14F-4D97-AF65-F5344CB8AC3E}">
        <p14:creationId xmlns:p14="http://schemas.microsoft.com/office/powerpoint/2010/main" xmlns="" val="387207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7264"/>
            <a:ext cx="12055151" cy="6643495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2" name="TextBox 1"/>
          <p:cNvSpPr txBox="1"/>
          <p:nvPr/>
        </p:nvSpPr>
        <p:spPr>
          <a:xfrm>
            <a:off x="2592801" y="1611156"/>
            <a:ext cx="7036391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 Black" panose="020B0A04020102020204" pitchFamily="34" charset="0"/>
              </a:rPr>
              <a:t>1. There ….. a sofa in the kitchen.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4486432" y="1278923"/>
            <a:ext cx="1291735" cy="332233"/>
          </a:xfrm>
          <a:prstGeom prst="wedgeRoundRectCallout">
            <a:avLst>
              <a:gd name="adj1" fmla="val -34235"/>
              <a:gd name="adj2" fmla="val 112668"/>
              <a:gd name="adj3" fmla="val 16667"/>
            </a:avLst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is</a:t>
            </a:r>
            <a:endParaRPr lang="ru-RU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164" y="310485"/>
            <a:ext cx="548900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picture and fill in: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is, are, isn’t. aren’t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104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296" y="0"/>
            <a:ext cx="12109704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15946" y="1276998"/>
            <a:ext cx="8373767" cy="523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anose="020B0A04020102020204" pitchFamily="34" charset="0"/>
              </a:rPr>
              <a:t>1. There ….. </a:t>
            </a:r>
            <a:r>
              <a:rPr lang="en-US" sz="2800" dirty="0" smtClean="0">
                <a:latin typeface="Arial Black" panose="020B0A04020102020204" pitchFamily="34" charset="0"/>
              </a:rPr>
              <a:t>some books in the bookcase.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3923398" y="944765"/>
            <a:ext cx="1291735" cy="332233"/>
          </a:xfrm>
          <a:prstGeom prst="wedgeRoundRectCallout">
            <a:avLst>
              <a:gd name="adj1" fmla="val -34235"/>
              <a:gd name="adj2" fmla="val 112668"/>
              <a:gd name="adj3" fmla="val 16667"/>
            </a:avLst>
          </a:prstGeom>
          <a:solidFill>
            <a:schemeClr val="bg1"/>
          </a:solidFill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Comic Sans MS" panose="030F0702030302020204" pitchFamily="66" charset="0"/>
              </a:rPr>
              <a:t>are</a:t>
            </a:r>
            <a:endParaRPr lang="ru-RU" sz="2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0468" y="121600"/>
            <a:ext cx="548900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picture and fill in: </a:t>
            </a: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is, are, isn’t. aren’t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927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1368</TotalTime>
  <Words>359</Words>
  <Application>Microsoft Office PowerPoint</Application>
  <PresentationFormat>Произвольный</PresentationFormat>
  <Paragraphs>40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Слайд 1</vt:lpstr>
      <vt:lpstr>Слайд 2</vt:lpstr>
      <vt:lpstr>Answer the questions .</vt:lpstr>
      <vt:lpstr>Слайд 4</vt:lpstr>
      <vt:lpstr>Слайд 5</vt:lpstr>
      <vt:lpstr>Negative sentences</vt:lpstr>
      <vt:lpstr>Слайд 7</vt:lpstr>
      <vt:lpstr>Слайд 8</vt:lpstr>
      <vt:lpstr>Слайд 9</vt:lpstr>
      <vt:lpstr>Слайд 10</vt:lpstr>
      <vt:lpstr>Слайд 11</vt:lpstr>
      <vt:lpstr>Слайд 12</vt:lpstr>
      <vt:lpstr>Homework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</dc:creator>
  <cp:lastModifiedBy>user1</cp:lastModifiedBy>
  <cp:revision>73</cp:revision>
  <dcterms:created xsi:type="dcterms:W3CDTF">2022-11-06T09:17:25Z</dcterms:created>
  <dcterms:modified xsi:type="dcterms:W3CDTF">2023-06-02T09:39:30Z</dcterms:modified>
</cp:coreProperties>
</file>