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61C638-7F21-4130-8D3C-F1660F93F6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6956530-60DD-436C-B93B-4697EF00E1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9BDCB3-2BF8-4013-AF5C-3AED8BCC2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7E3927-7172-42A6-9CED-133F6ADE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933D83-71ED-4B54-BAF1-315CA89E6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090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2063B9-7588-44EE-A349-1F91F4E4A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08DFA5-5C24-43D5-AE0F-DAF31F6442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98093D-4A60-4C45-AB3C-93C270822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3D074D-ED0C-48E1-862B-8330ED8BD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986E34-D535-493A-8DE3-159BC57C5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074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C9E9A9F-B339-47CA-B436-C5DD47EAE0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9B64FA2-F6B6-4E81-B4DE-F83F68BCA8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AF337A-DBB3-4681-866B-D007931D6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A73AA6-9E87-44BA-A973-1C6B9F65A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7A8A051-AB5B-437E-954F-1CF756F64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466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D87786-198F-4EF4-9F9C-FC79BCDB1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A52603-218F-4591-A096-F9854627F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2D66F6-FE9D-46D3-AAD7-4F3F199D2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1117F6E-2CA8-4E4D-9E4D-4370FE473C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3337B5-2A59-4426-97D0-D7E22F834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489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2A54E6-6A77-458E-9823-04A87D20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2D9A05C-26AC-4F50-B9C2-66840B13AF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161CAB-C3EF-4BBB-ADC8-E6372C025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1EF583-F292-44D0-A6F1-BDA08F91C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EDA4A6-B743-4B5A-BABD-14B0B6CF2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499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CB692-A9FF-459B-AE30-D490324C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CF1C19-4D1D-42EF-BEC9-344BEB2C1E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0C4D25-C811-4746-B861-7A35934DB1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7920A9-C5B7-40EA-9341-A19A6A893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DA8E16-1B9A-4272-B6EB-01DA4C81F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1CE7FDE-6497-40E0-BF3A-6A9F0FF29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21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BC00F4-751B-455E-8AD2-0F68ECBD2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C9B9D6-878A-4909-B9DD-6126892966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843A78E-22A2-495D-B90A-4DE8792851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2C2FFA8-603F-4283-B152-80D0496E18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881A1AD-8F6D-4332-8D88-9D5ED501B71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07572AB-BF8B-4F12-A91C-8ECB4827C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12F5982-C488-4F4C-BA0C-92719AD6D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FEC489-A2FB-4D12-8164-5D0C70FF0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844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DA1E6-BF5C-49B8-9433-3E118B179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583329-9CC8-4717-BDE3-B9D519DFB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5DB13E-569C-477E-8F86-BCBCCA2BF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E0608D7-9CFD-49AB-962F-2B56B87410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2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2960E94-0BED-495F-B448-967A85AE9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ECC9C62-A8BF-4EF9-AC14-E6C40ABC3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405A265-5375-465F-9A21-FFD9DAFDB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040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DDFE8-59FF-4C12-9C55-078044143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BA7A72-13BA-4D68-83C2-12548A0E0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D20DFD-EC0C-438F-9F69-DFF296E1C0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0F60918-BEDA-435C-98A6-B15CA275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81AA4F4-8EE2-416C-BBF0-6DE1AFFDA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6C86E2-6A22-47C2-B1B7-1F596588B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0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A221DE-07C3-46AC-A036-13B815AD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2E9E53C-5A40-4B0F-88E0-66E7970EFA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E5CB691-F087-4043-A85D-F080637B1D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69C2E8D-003B-4152-9D5A-72B662543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45D411-9576-4BCB-972D-31CF8D9EF5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354EAF-7A8C-4347-85DD-5A6A868C0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44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C6D3A4-F7C8-4903-96B6-57F284D49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133B27E-470C-47E6-9BDF-8BFB14916C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019FCE3-1DB6-4659-9213-52AA0D554FF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8C53-4590-4C52-988D-49D85E695249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AEDF2F-6F63-4A99-9DB6-B5B8502915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CF8704-6659-4B68-9738-86090B5AD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F72FF-0841-45A5-A08E-A440C39A2D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875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iobshenie-doshkolnikov-k-finansovoj-gramotnosti-cherez-syuzhetno-rolevye-igry-5070497.htm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maam.ru/detskijsad/proekt-formirovanie-finansovoi-gramotnosti-u-detei-starshego-doshkolnogo-vozrasta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7A07CBC-552A-495F-9568-87214B0A611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AA774F2-3FAD-43B6-B308-0639E16168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3896" y="1547446"/>
            <a:ext cx="4178104" cy="513470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D2ECAF-CD72-409E-8987-C4A712A9B7C2}"/>
              </a:ext>
            </a:extLst>
          </p:cNvPr>
          <p:cNvSpPr txBox="1"/>
          <p:nvPr/>
        </p:nvSpPr>
        <p:spPr>
          <a:xfrm>
            <a:off x="1120969" y="836208"/>
            <a:ext cx="875455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C00000"/>
                </a:solidFill>
              </a:rPr>
              <a:t>Сюжетно-ролевая игра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sz="5400" b="1" dirty="0">
                <a:solidFill>
                  <a:srgbClr val="C00000"/>
                </a:solidFill>
              </a:rPr>
              <a:t>«Автосервис»</a:t>
            </a:r>
          </a:p>
          <a:p>
            <a:pPr algn="ctr"/>
            <a:r>
              <a:rPr lang="ru-RU" sz="5400" b="1" dirty="0">
                <a:solidFill>
                  <a:srgbClr val="C00000"/>
                </a:solidFill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Muli Extra Light Bold"/>
              </a:rPr>
              <a:t>по формированию предпосылок финансовой грамотности</a:t>
            </a:r>
          </a:p>
          <a:p>
            <a:pPr algn="ctr"/>
            <a:r>
              <a:rPr lang="ru-RU" sz="3200" b="1" dirty="0">
                <a:solidFill>
                  <a:srgbClr val="2B2B2B"/>
                </a:solidFill>
                <a:latin typeface="Muli Extra Light Bold"/>
              </a:rPr>
              <a:t> </a:t>
            </a:r>
            <a:r>
              <a:rPr lang="ru-RU" sz="2400" dirty="0">
                <a:solidFill>
                  <a:srgbClr val="2B2B2B"/>
                </a:solidFill>
                <a:latin typeface="Muli Extra Light Bold"/>
              </a:rPr>
              <a:t>(для детей старшего дошкольного возраста)</a:t>
            </a:r>
          </a:p>
          <a:p>
            <a:pPr algn="ctr"/>
            <a:endParaRPr lang="ru-RU" sz="3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46D707-E948-4923-9A45-7BEBAF0F4C45}"/>
              </a:ext>
            </a:extLst>
          </p:cNvPr>
          <p:cNvSpPr txBox="1"/>
          <p:nvPr/>
        </p:nvSpPr>
        <p:spPr>
          <a:xfrm>
            <a:off x="211016" y="4267466"/>
            <a:ext cx="1847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3671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0EC90C0-CC22-4FC3-B513-5BB1033E53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C679102-9BB4-41B1-B8E5-9A7CFDFC5580}"/>
              </a:ext>
            </a:extLst>
          </p:cNvPr>
          <p:cNvSpPr txBox="1"/>
          <p:nvPr/>
        </p:nvSpPr>
        <p:spPr>
          <a:xfrm>
            <a:off x="225083" y="112542"/>
            <a:ext cx="1196691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Конспект ( сценарий сюжетно-ролевой игры)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3 этап: Заключительный</a:t>
            </a:r>
          </a:p>
          <a:p>
            <a:r>
              <a:rPr lang="ru-RU" sz="2400" dirty="0"/>
              <a:t>Подведение итогов игровой деятельности, формирование элементарных навыков самооценки.</a:t>
            </a:r>
          </a:p>
          <a:p>
            <a:r>
              <a:rPr lang="ru-RU" sz="2400" dirty="0"/>
              <a:t> Администратор обращается к посетителям, просит оставить свое мнение о работе Автосервиса .После того как клиенты оставили свои отзывы, администратор сообщает о закрытии «Автосервиса» , напоминает детям, чтобы привели свои рабочие места в порядок. </a:t>
            </a:r>
          </a:p>
          <a:p>
            <a:r>
              <a:rPr lang="ru-RU" sz="2400" dirty="0"/>
              <a:t>Анализ и самоанализ. Дети отвечают на вопросы воспитателя. Делают самооценку.</a:t>
            </a:r>
          </a:p>
          <a:p>
            <a:r>
              <a:rPr lang="ru-RU" sz="2400" dirty="0"/>
              <a:t>Обсуждают действия специалистов (все ли было сделано правильно, все ли</a:t>
            </a:r>
          </a:p>
          <a:p>
            <a:r>
              <a:rPr lang="ru-RU" sz="2400" dirty="0"/>
              <a:t>предусмотрели и т. п.). Дети могут анализировать свою деятельность.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F3258AB-5B60-4AB1-A7E0-7D0E0AE7B7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9488" y="4267526"/>
            <a:ext cx="3953024" cy="263394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AD88F0-E031-4618-95BB-B5346D16B5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4206471"/>
            <a:ext cx="3953022" cy="263394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5B38EB0-8DCA-4E89-B4C3-D90A28F05F0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94491" y="4206471"/>
            <a:ext cx="4027873" cy="268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15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2BA6F4F-04E6-40E0-9882-D9193DC0738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11448B9-6D8B-48B4-BEBC-10DEF3194A6D}"/>
              </a:ext>
            </a:extLst>
          </p:cNvPr>
          <p:cNvSpPr txBox="1"/>
          <p:nvPr/>
        </p:nvSpPr>
        <p:spPr>
          <a:xfrm>
            <a:off x="184667" y="624114"/>
            <a:ext cx="117306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За счет применения игр финансовой направленности можно максимально полно использовать интерес детей к миру экономики, расширить их представления об окружающем мире и о финансовых потребностях.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А создание условий и игровая деятельность положительно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 влияют на формирование финансовой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</a:rPr>
              <a:t> грамотности у дошкольников.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79034F-B369-4C26-9FC6-BE1DB14F920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7908" y="2925326"/>
            <a:ext cx="7104185" cy="393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20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DD0116-09FF-4C89-980C-627CD0449A6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F6BB2F-6EF9-428D-9EC8-6FCF524F9153}"/>
              </a:ext>
            </a:extLst>
          </p:cNvPr>
          <p:cNvSpPr txBox="1"/>
          <p:nvPr/>
        </p:nvSpPr>
        <p:spPr>
          <a:xfrm>
            <a:off x="130629" y="246743"/>
            <a:ext cx="10784114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C00000"/>
                </a:solidFill>
              </a:rPr>
              <a:t>Список использованной литературы: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1.Виноградова Н.А., Позднякова Н.В. Сюжетно-ролевые игры для старших дошкольников.    М.,  2009.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2.Дошкольная педагогика/под ред. В.И. Логиновой, П.М. </a:t>
            </a:r>
            <a:r>
              <a:rPr lang="ru-RU" sz="2000" dirty="0" err="1">
                <a:solidFill>
                  <a:srgbClr val="C00000"/>
                </a:solidFill>
              </a:rPr>
              <a:t>Саморуковой</a:t>
            </a:r>
            <a:r>
              <a:rPr lang="ru-RU" sz="2000" dirty="0">
                <a:solidFill>
                  <a:srgbClr val="C00000"/>
                </a:solidFill>
              </a:rPr>
              <a:t>. М: Просвещение. 1988.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3.Калиниченко А.В., </a:t>
            </a:r>
            <a:r>
              <a:rPr lang="ru-RU" sz="2000" dirty="0" err="1">
                <a:solidFill>
                  <a:srgbClr val="C00000"/>
                </a:solidFill>
              </a:rPr>
              <a:t>Миклаева</a:t>
            </a:r>
            <a:r>
              <a:rPr lang="ru-RU" sz="2000" dirty="0">
                <a:solidFill>
                  <a:srgbClr val="C00000"/>
                </a:solidFill>
              </a:rPr>
              <a:t> Ю.В. Развитие игровой деятельности дошкольника. М:Айрс-Пресс,  2004.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4.Михайленко Н.Я., Короткова </a:t>
            </a:r>
            <a:r>
              <a:rPr lang="ru-RU" sz="2000" dirty="0" err="1">
                <a:solidFill>
                  <a:srgbClr val="C00000"/>
                </a:solidFill>
              </a:rPr>
              <a:t>Н.А.«Организация</a:t>
            </a:r>
            <a:r>
              <a:rPr lang="ru-RU" sz="2000" dirty="0">
                <a:solidFill>
                  <a:srgbClr val="C00000"/>
                </a:solidFill>
              </a:rPr>
              <a:t> сюжетной игры в детском саду. М., 2000.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5.Недоспасова В.А. Растем, играя: средний и старший дошкольный возраст. М., 2002.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6.Сюжетно-ролевые игры для детей дошкольного возраста/Бойченко Н.А., Григоренко П.Н. Киев, 1982.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7.Сюжетно-ролевые игры для детей дошкольного возраста/</a:t>
            </a:r>
          </a:p>
          <a:p>
            <a:r>
              <a:rPr lang="ru-RU" sz="2000" dirty="0">
                <a:solidFill>
                  <a:srgbClr val="C00000"/>
                </a:solidFill>
              </a:rPr>
              <a:t>Н.В, </a:t>
            </a:r>
            <a:r>
              <a:rPr lang="ru-RU" sz="2000" dirty="0" err="1">
                <a:solidFill>
                  <a:srgbClr val="C00000"/>
                </a:solidFill>
              </a:rPr>
              <a:t>Краснокуекова</a:t>
            </a:r>
            <a:r>
              <a:rPr lang="ru-RU" sz="2000" dirty="0">
                <a:solidFill>
                  <a:srgbClr val="C00000"/>
                </a:solidFill>
              </a:rPr>
              <a:t>. </a:t>
            </a:r>
            <a:r>
              <a:rPr lang="ru-RU" sz="2000" dirty="0" err="1">
                <a:solidFill>
                  <a:srgbClr val="C00000"/>
                </a:solidFill>
              </a:rPr>
              <a:t>Ростов</a:t>
            </a:r>
            <a:r>
              <a:rPr lang="ru-RU" sz="2000" dirty="0">
                <a:solidFill>
                  <a:srgbClr val="C00000"/>
                </a:solidFill>
              </a:rPr>
              <a:t> на Дону. 2010</a:t>
            </a:r>
          </a:p>
          <a:p>
            <a:r>
              <a:rPr lang="ru-RU" sz="2000" dirty="0">
                <a:solidFill>
                  <a:srgbClr val="C00000"/>
                </a:solidFill>
              </a:rPr>
              <a:t>8.Шатова А.Д. Тропинка в экономику. М.: «</a:t>
            </a:r>
            <a:r>
              <a:rPr lang="ru-RU" sz="2000" dirty="0" err="1">
                <a:solidFill>
                  <a:srgbClr val="C00000"/>
                </a:solidFill>
              </a:rPr>
              <a:t>Вентана</a:t>
            </a:r>
            <a:r>
              <a:rPr lang="ru-RU" sz="2000" dirty="0">
                <a:solidFill>
                  <a:srgbClr val="C00000"/>
                </a:solidFill>
              </a:rPr>
              <a:t> - Граф», 2015.</a:t>
            </a:r>
          </a:p>
          <a:p>
            <a:r>
              <a:rPr lang="ru-RU" sz="2000" dirty="0">
                <a:solidFill>
                  <a:srgbClr val="C00000"/>
                </a:solidFill>
              </a:rPr>
              <a:t>9.ГАОУ СПО «ВСПК» Проект «Содействие повышению уровня финансовой грамотности населения и развитию финансового образования в РФ»</a:t>
            </a:r>
          </a:p>
          <a:p>
            <a:r>
              <a:rPr lang="ru-RU" sz="2000" dirty="0">
                <a:solidFill>
                  <a:srgbClr val="C0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</a:t>
            </a:r>
            <a:r>
              <a:rPr lang="ru-RU" sz="2000" dirty="0">
                <a:solidFill>
                  <a:srgbClr val="0563C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20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https://infourok.ru/priobshenie-doshkolnikov-k-finansovoj-gramotnosti-cherez-syuzhetno-rolevye-igry-5070497.html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</a:p>
          <a:p>
            <a:r>
              <a:rPr lang="ru-RU" sz="2000" dirty="0">
                <a:solidFill>
                  <a:srgbClr val="C00000"/>
                </a:solidFill>
              </a:rPr>
              <a:t>11.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https://www.maam.ru/detskijsad/proekt-formirovanie-finansovoi-gramotnosti-u-detei-starshego-doshkolnogo-vozrasta.html</a:t>
            </a:r>
            <a:r>
              <a:rPr lang="ru-RU" sz="2000" dirty="0">
                <a:solidFill>
                  <a:srgbClr val="002060"/>
                </a:solidFill>
              </a:rPr>
              <a:t> </a:t>
            </a:r>
          </a:p>
          <a:p>
            <a:endParaRPr lang="ru-RU" sz="2000" dirty="0">
              <a:solidFill>
                <a:srgbClr val="002060"/>
              </a:solidFill>
            </a:endParaRPr>
          </a:p>
          <a:p>
            <a:endParaRPr lang="ru-RU" sz="20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5464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15DD30-AF05-4C08-A62D-967E391F71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5452F8-5553-4003-80A0-B62E6BEA96FA}"/>
              </a:ext>
            </a:extLst>
          </p:cNvPr>
          <p:cNvSpPr txBox="1"/>
          <p:nvPr/>
        </p:nvSpPr>
        <p:spPr>
          <a:xfrm>
            <a:off x="440788" y="0"/>
            <a:ext cx="113104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ЦЕЛЬ:</a:t>
            </a:r>
            <a:r>
              <a:rPr lang="ru-RU" sz="3600" dirty="0">
                <a:solidFill>
                  <a:srgbClr val="C00000"/>
                </a:solidFill>
              </a:rPr>
              <a:t> </a:t>
            </a:r>
            <a:r>
              <a:rPr lang="ru-RU" sz="3200" dirty="0"/>
              <a:t>Продолжать обогащать содержание сюжетных игр на основе знакомства с явлениями социальной действительности и отношениями людей в ходе совместной деятельности с дошкольниками; формировать у детей умение играть в сюжетно-ролевую игру «Автосервис».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0380FB2-7C49-492B-AA87-76BA30C124F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366" y="2616101"/>
            <a:ext cx="5284763" cy="38269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5FE648-A1EA-4470-812B-CC9050EA56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1872" y="2616101"/>
            <a:ext cx="5715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55116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AD37E24-C0FE-4555-AA7E-10DE03A81B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AAF02FD-DD50-4827-9787-D522256B58C0}"/>
              </a:ext>
            </a:extLst>
          </p:cNvPr>
          <p:cNvSpPr txBox="1"/>
          <p:nvPr/>
        </p:nvSpPr>
        <p:spPr>
          <a:xfrm>
            <a:off x="144697" y="0"/>
            <a:ext cx="11904284" cy="71711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Задачи:</a:t>
            </a:r>
          </a:p>
          <a:p>
            <a:r>
              <a:rPr lang="ru-RU" sz="2000" b="1" u="sng" dirty="0">
                <a:solidFill>
                  <a:srgbClr val="C00000"/>
                </a:solidFill>
              </a:rPr>
              <a:t>Образовательные:</a:t>
            </a:r>
            <a:endParaRPr lang="ru-RU" dirty="0">
              <a:solidFill>
                <a:srgbClr val="C00000"/>
              </a:solidFill>
            </a:endParaRPr>
          </a:p>
          <a:p>
            <a:r>
              <a:rPr lang="ru-RU" sz="2000" dirty="0"/>
              <a:t>-обогащать и расширять знания детей о труде взрослых, а именно, работников автосервиса, слаженности, </a:t>
            </a:r>
          </a:p>
          <a:p>
            <a:r>
              <a:rPr lang="ru-RU" sz="2000" dirty="0"/>
              <a:t>аккуратности в их работе;</a:t>
            </a:r>
          </a:p>
          <a:p>
            <a:r>
              <a:rPr lang="ru-RU" sz="2000" dirty="0"/>
              <a:t>-применять первичные экономические знания на практике;</a:t>
            </a:r>
          </a:p>
          <a:p>
            <a:r>
              <a:rPr lang="ru-RU" sz="2000" dirty="0"/>
              <a:t>- учить детей сравнивать, анализировать, соотносить потребности и возможности («хочу» и «надо»)</a:t>
            </a:r>
          </a:p>
          <a:p>
            <a:r>
              <a:rPr lang="ru-RU" sz="2000" dirty="0"/>
              <a:t>-знакомить с названиями инструментов, необходимых для работы в автосервисе;</a:t>
            </a:r>
          </a:p>
          <a:p>
            <a:r>
              <a:rPr lang="ru-RU" sz="2000" dirty="0"/>
              <a:t>-закреплять представления об основных частях автомобиля;</a:t>
            </a:r>
          </a:p>
          <a:p>
            <a:r>
              <a:rPr lang="ru-RU" sz="2000" dirty="0"/>
              <a:t>-учить комбинировать знания, полученные из разных источников, отражать их в едином сюжете игры;</a:t>
            </a:r>
          </a:p>
          <a:p>
            <a:r>
              <a:rPr lang="ru-RU" sz="2000" b="1" u="sng" dirty="0">
                <a:solidFill>
                  <a:srgbClr val="C00000"/>
                </a:solidFill>
              </a:rPr>
              <a:t>Развивающие:</a:t>
            </a:r>
          </a:p>
          <a:p>
            <a:r>
              <a:rPr lang="ru-RU" sz="2000" dirty="0"/>
              <a:t>-развивать умение делового и игрового общения со сверстниками, желание участвовать в совместной</a:t>
            </a:r>
          </a:p>
          <a:p>
            <a:r>
              <a:rPr lang="ru-RU" sz="2000" dirty="0"/>
              <a:t> коллективной деятельности;</a:t>
            </a:r>
          </a:p>
          <a:p>
            <a:r>
              <a:rPr lang="ru-RU" sz="2000" dirty="0"/>
              <a:t>- развивать познавательный интерес к основам финансовой грамотности;</a:t>
            </a:r>
          </a:p>
          <a:p>
            <a:r>
              <a:rPr lang="ru-RU" sz="2000" dirty="0"/>
              <a:t>-развивать диалогическую речь, умение развивать диалог в различных игровых ситуациях;</a:t>
            </a:r>
          </a:p>
          <a:p>
            <a:r>
              <a:rPr lang="ru-RU" sz="2000" dirty="0"/>
              <a:t>-расширять представления о правилах речевого этикета, развивать умение соблюдать этику общения в</a:t>
            </a:r>
          </a:p>
          <a:p>
            <a:r>
              <a:rPr lang="ru-RU" sz="2000" dirty="0"/>
              <a:t> условиях коллективного взаимодействия;</a:t>
            </a:r>
          </a:p>
          <a:p>
            <a:r>
              <a:rPr lang="ru-RU" sz="2000" dirty="0"/>
              <a:t>-развивать словарь детей за счет расширения представлений о явлениях социальной жизни, </a:t>
            </a:r>
          </a:p>
          <a:p>
            <a:r>
              <a:rPr lang="ru-RU" sz="2000" dirty="0"/>
              <a:t>взаимоотношениях и характерах людей.</a:t>
            </a:r>
          </a:p>
          <a:p>
            <a:r>
              <a:rPr lang="ru-RU" sz="2000" b="1" u="sng" dirty="0">
                <a:solidFill>
                  <a:srgbClr val="C00000"/>
                </a:solidFill>
              </a:rPr>
              <a:t>Воспитательные:</a:t>
            </a:r>
          </a:p>
          <a:p>
            <a:r>
              <a:rPr lang="ru-RU" sz="2000" dirty="0"/>
              <a:t>-воспитывать социально-нравственные качества личности: </a:t>
            </a:r>
          </a:p>
          <a:p>
            <a:r>
              <a:rPr lang="ru-RU" sz="2000" dirty="0"/>
              <a:t>бережливость, трудолюбие, желание учиться, умение планировать свою деятельность;</a:t>
            </a:r>
          </a:p>
          <a:p>
            <a:r>
              <a:rPr lang="ru-RU" sz="2000" dirty="0"/>
              <a:t>- воспитывать финансовую культуру;</a:t>
            </a:r>
          </a:p>
          <a:p>
            <a:endParaRPr lang="ru-RU" sz="2000" b="1" u="sng" dirty="0"/>
          </a:p>
        </p:txBody>
      </p:sp>
    </p:spTree>
    <p:extLst>
      <p:ext uri="{BB962C8B-B14F-4D97-AF65-F5344CB8AC3E}">
        <p14:creationId xmlns:p14="http://schemas.microsoft.com/office/powerpoint/2010/main" val="19103235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D4B8583-8835-49FD-88F2-F35B8BD36C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EEEE0C7-75CA-4A40-8AA1-D5A244A868A1}"/>
              </a:ext>
            </a:extLst>
          </p:cNvPr>
          <p:cNvSpPr txBox="1"/>
          <p:nvPr/>
        </p:nvSpPr>
        <p:spPr>
          <a:xfrm>
            <a:off x="186726" y="0"/>
            <a:ext cx="11827212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КОМПЕТЕНЦИИ: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Социально-коммуникативное развитие:</a:t>
            </a:r>
          </a:p>
          <a:p>
            <a:r>
              <a:rPr lang="ru-RU" sz="2000" dirty="0"/>
              <a:t>-понимание необходимости труда для удовлетворения потребностей; </a:t>
            </a:r>
          </a:p>
          <a:p>
            <a:r>
              <a:rPr lang="ru-RU" sz="2000" dirty="0"/>
              <a:t>готовность к собственной деятельности на благо других людей; </a:t>
            </a:r>
          </a:p>
          <a:p>
            <a:r>
              <a:rPr lang="ru-RU" sz="2000" dirty="0"/>
              <a:t>предпосылки интереса к обучению отдельной профессии;</a:t>
            </a:r>
          </a:p>
          <a:p>
            <a:r>
              <a:rPr lang="ru-RU" sz="2800" dirty="0"/>
              <a:t>-</a:t>
            </a:r>
            <a:r>
              <a:rPr lang="ru-RU" sz="2000" dirty="0"/>
              <a:t>развивать умение учитывать в процессе общения настроение, эмоциональное состояние собеседника; </a:t>
            </a:r>
          </a:p>
          <a:p>
            <a:r>
              <a:rPr lang="ru-RU" sz="2000" dirty="0"/>
              <a:t>развивать умение согласовывать свой замысел с замыслом партнера;</a:t>
            </a:r>
          </a:p>
          <a:p>
            <a:r>
              <a:rPr lang="ru-RU" sz="2000" dirty="0"/>
              <a:t>-создавать условия для развития умения сотрудничать со сверстниками: формировать собственную точку </a:t>
            </a:r>
          </a:p>
          <a:p>
            <a:r>
              <a:rPr lang="ru-RU" sz="2000" dirty="0"/>
              <a:t>зрения, выяснять точку зрения партнера, сравнивать их и согласовывать при помощи аргументации.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Познавательное развитие:</a:t>
            </a:r>
          </a:p>
          <a:p>
            <a:r>
              <a:rPr lang="ru-RU" sz="2000" dirty="0"/>
              <a:t>-первичные представления о потребностях человека и необходимости их соотнесения с возможностями; </a:t>
            </a:r>
          </a:p>
          <a:p>
            <a:r>
              <a:rPr lang="ru-RU" sz="2000" dirty="0"/>
              <a:t>умение определять необходимое и желаемое; </a:t>
            </a:r>
          </a:p>
          <a:p>
            <a:r>
              <a:rPr lang="ru-RU" sz="2800" dirty="0"/>
              <a:t>-</a:t>
            </a:r>
            <a:r>
              <a:rPr lang="ru-RU" sz="2000" dirty="0"/>
              <a:t>обогащать и расширять знания детей о труде взрослых;</a:t>
            </a:r>
          </a:p>
          <a:p>
            <a:r>
              <a:rPr lang="ru-RU" sz="2000" dirty="0"/>
              <a:t>-учить комбинировать знания, полученные из разных источников, отражать их в едином сюжете игры;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Речевое развитие:</a:t>
            </a:r>
          </a:p>
          <a:p>
            <a:r>
              <a:rPr lang="ru-RU" sz="2000" dirty="0"/>
              <a:t>-умение использовать в активной речи слова «потребности», «труд», «продукт труда», «профессия»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4259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51BF574-3BC3-41ED-B4F1-A49E508DA6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0A01BE7-B3EB-41FD-A3D5-13DA0530957B}"/>
              </a:ext>
            </a:extLst>
          </p:cNvPr>
          <p:cNvSpPr txBox="1"/>
          <p:nvPr/>
        </p:nvSpPr>
        <p:spPr>
          <a:xfrm>
            <a:off x="0" y="0"/>
            <a:ext cx="665401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ОЖИДАЕМЫЕ РЕЗУЛЬТАТЫ:</a:t>
            </a:r>
          </a:p>
          <a:p>
            <a:r>
              <a:rPr lang="ru-RU" sz="2400" dirty="0"/>
              <a:t>-приобретение новых знаний социально-экономического характера,</a:t>
            </a:r>
          </a:p>
          <a:p>
            <a:r>
              <a:rPr lang="ru-RU" sz="2400" dirty="0"/>
              <a:t>-активно использовать в игровой деятельности основные экономические понятия </a:t>
            </a:r>
          </a:p>
          <a:p>
            <a:r>
              <a:rPr lang="ru-RU" sz="2400" dirty="0"/>
              <a:t>(деньги, цена, товар, семейный бюджет и пр.).</a:t>
            </a:r>
          </a:p>
          <a:p>
            <a:r>
              <a:rPr lang="ru-RU" sz="2400" dirty="0"/>
              <a:t>-уметь осознанно использовать в речи слова: «потребности», «труд», «продукт труда», </a:t>
            </a:r>
          </a:p>
          <a:p>
            <a:r>
              <a:rPr lang="ru-RU" sz="2400" dirty="0"/>
              <a:t>«профессия»</a:t>
            </a:r>
          </a:p>
          <a:p>
            <a:r>
              <a:rPr lang="ru-RU" sz="2400" dirty="0"/>
              <a:t>-дети приобретают первичный экономический опыт, учатся устанавливать</a:t>
            </a:r>
          </a:p>
          <a:p>
            <a:r>
              <a:rPr lang="ru-RU" sz="2400" dirty="0"/>
              <a:t> разумные экономические отношения в различных сферах жизнедеятельности;</a:t>
            </a:r>
          </a:p>
          <a:p>
            <a:r>
              <a:rPr lang="ru-RU" sz="2400" dirty="0"/>
              <a:t>-уметь объяснить и высказывать своё мнение о значимости труда людей разных профессий;</a:t>
            </a:r>
          </a:p>
          <a:p>
            <a:r>
              <a:rPr lang="ru-RU" sz="2400" dirty="0"/>
              <a:t> соотносить профессию с ее атрибутами.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FC2B9F-4582-4564-BCB5-D6299BD975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626" y="75027"/>
            <a:ext cx="4789463" cy="3192975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B44A0F-AE9F-4214-B804-93748674D2B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0625" y="3364915"/>
            <a:ext cx="4789464" cy="327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931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DC58921-134F-4CBF-89B5-23501B6C73E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97524B-64EE-44B4-9FFF-A40149480304}"/>
              </a:ext>
            </a:extLst>
          </p:cNvPr>
          <p:cNvSpPr txBox="1"/>
          <p:nvPr/>
        </p:nvSpPr>
        <p:spPr>
          <a:xfrm>
            <a:off x="0" y="182880"/>
            <a:ext cx="11729942" cy="72019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Образовательные технологии: </a:t>
            </a:r>
          </a:p>
          <a:p>
            <a:r>
              <a:rPr lang="ru-RU" sz="2000" dirty="0"/>
              <a:t>Игровые технологии, технология проблемного обучения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Методы и приемы: </a:t>
            </a:r>
          </a:p>
          <a:p>
            <a:r>
              <a:rPr lang="ru-RU" sz="2000" dirty="0"/>
              <a:t>Беседа с элементами театрализации, проблемный диалог, решение проблемной ситуации, </a:t>
            </a:r>
          </a:p>
          <a:p>
            <a:r>
              <a:rPr lang="ru-RU" sz="2000" dirty="0"/>
              <a:t>дидактическая игра, художественное слово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Оснащение занятия:</a:t>
            </a:r>
          </a:p>
          <a:p>
            <a:r>
              <a:rPr lang="ru-RU" dirty="0"/>
              <a:t>•</a:t>
            </a:r>
            <a:r>
              <a:rPr lang="ru-RU" sz="2000" dirty="0"/>
              <a:t>Наборы слесарных инструментов;</a:t>
            </a:r>
          </a:p>
          <a:p>
            <a:r>
              <a:rPr lang="ru-RU" sz="2000" dirty="0"/>
              <a:t>•Модульный центр «Автосервис, Мойка машин, Автомагазин»;</a:t>
            </a:r>
          </a:p>
          <a:p>
            <a:r>
              <a:rPr lang="ru-RU" sz="2000" dirty="0"/>
              <a:t>•Макеты приборов диагностики неисправности автомобилей;</a:t>
            </a:r>
          </a:p>
          <a:p>
            <a:r>
              <a:rPr lang="ru-RU" sz="2000" dirty="0"/>
              <a:t>•Губки и флаконы для мойки автомобилей;</a:t>
            </a:r>
          </a:p>
          <a:p>
            <a:r>
              <a:rPr lang="ru-RU" sz="2000" dirty="0"/>
              <a:t>•Макет автозаправочной установки с гибким шлангом;</a:t>
            </a:r>
          </a:p>
          <a:p>
            <a:r>
              <a:rPr lang="ru-RU" sz="2000" dirty="0"/>
              <a:t>•Игрушки-автомобили или другие виды транспорта, деньги,  водительские удостоверения,  фартуки и </a:t>
            </a:r>
          </a:p>
          <a:p>
            <a:r>
              <a:rPr lang="ru-RU" sz="2000" dirty="0"/>
              <a:t>нарукавники, кепки;</a:t>
            </a:r>
          </a:p>
          <a:p>
            <a:r>
              <a:rPr lang="ru-RU" sz="2000" dirty="0"/>
              <a:t>•Атрибуты для </a:t>
            </a:r>
            <a:r>
              <a:rPr lang="ru-RU" sz="2000" dirty="0" err="1"/>
              <a:t>Автокафе</a:t>
            </a:r>
            <a:r>
              <a:rPr lang="ru-RU" sz="2000" dirty="0"/>
              <a:t> (кассовый аппарат, меню, кофеварка, плита, кукольная посуда, </a:t>
            </a:r>
          </a:p>
          <a:p>
            <a:r>
              <a:rPr lang="ru-RU" sz="2000" dirty="0"/>
              <a:t>бутафорские продукты и т.п.);</a:t>
            </a:r>
          </a:p>
          <a:p>
            <a:r>
              <a:rPr lang="ru-RU" sz="2000" dirty="0"/>
              <a:t>•Атрибуты для магазина автозапчастей (кассовый аппарат, чеки, инструменты и автозапчасти и т.п.);</a:t>
            </a:r>
          </a:p>
          <a:p>
            <a:r>
              <a:rPr lang="ru-RU" sz="2000" dirty="0"/>
              <a:t>•Тематические альбомы по теме «Транспорт», журналы об автомобилях,</a:t>
            </a:r>
          </a:p>
          <a:p>
            <a:r>
              <a:rPr lang="ru-RU" sz="2000" dirty="0"/>
              <a:t>•Схемы с образцами постройки автомобилей из стульев, крупного строителя и др., макеты автомобилей;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597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303EA2-1D1D-44F9-A978-15431DCD16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0BD420-36FE-406A-9BBF-055CCA6FD586}"/>
              </a:ext>
            </a:extLst>
          </p:cNvPr>
          <p:cNvSpPr txBox="1"/>
          <p:nvPr/>
        </p:nvSpPr>
        <p:spPr>
          <a:xfrm>
            <a:off x="182879" y="107729"/>
            <a:ext cx="676428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>
                <a:solidFill>
                  <a:srgbClr val="C00000"/>
                </a:solidFill>
              </a:rPr>
              <a:t>Конспект </a:t>
            </a:r>
          </a:p>
          <a:p>
            <a:r>
              <a:rPr lang="ru-RU" sz="2800" dirty="0">
                <a:solidFill>
                  <a:srgbClr val="C00000"/>
                </a:solidFill>
              </a:rPr>
              <a:t>1 этап: организационный</a:t>
            </a:r>
          </a:p>
          <a:p>
            <a:r>
              <a:rPr lang="ru-RU" sz="2800" dirty="0">
                <a:solidFill>
                  <a:srgbClr val="C00000"/>
                </a:solidFill>
              </a:rPr>
              <a:t>Проверка готовности детей к занятию.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Создание мотивации, интереса к занятию.</a:t>
            </a:r>
          </a:p>
          <a:p>
            <a:r>
              <a:rPr lang="ru-RU" sz="2800" dirty="0">
                <a:solidFill>
                  <a:srgbClr val="C00000"/>
                </a:solidFill>
              </a:rPr>
              <a:t>Распределение ролей.</a:t>
            </a:r>
          </a:p>
          <a:p>
            <a:endParaRPr lang="ru-RU" sz="2800" dirty="0">
              <a:solidFill>
                <a:srgbClr val="C000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2BA48E0-E9D9-447D-8545-7590817FEB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173" y="2602522"/>
            <a:ext cx="5456507" cy="363767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791D70-F3C7-4434-8717-E82CEE9D0AD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571" y="149665"/>
            <a:ext cx="4760450" cy="311990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8ED88A-9802-4849-8685-41A75BFA4E1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6570" y="3429000"/>
            <a:ext cx="4841045" cy="322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391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A827EBE-6B90-4854-9396-0D2406FDFF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CE5771B-C1AA-4189-A71E-800096BA09AF}"/>
              </a:ext>
            </a:extLst>
          </p:cNvPr>
          <p:cNvSpPr txBox="1"/>
          <p:nvPr/>
        </p:nvSpPr>
        <p:spPr>
          <a:xfrm>
            <a:off x="168196" y="168813"/>
            <a:ext cx="12023804" cy="68634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Конспект ( сценарий сюжетно-ролевой игры)</a:t>
            </a:r>
          </a:p>
          <a:p>
            <a:r>
              <a:rPr lang="ru-RU" sz="2000" b="1" dirty="0">
                <a:solidFill>
                  <a:srgbClr val="C00000"/>
                </a:solidFill>
              </a:rPr>
              <a:t>2 этап: Основной</a:t>
            </a:r>
          </a:p>
          <a:p>
            <a:r>
              <a:rPr lang="ru-RU" b="1" dirty="0"/>
              <a:t>Оборудуется Автосервис:</a:t>
            </a:r>
          </a:p>
          <a:p>
            <a:r>
              <a:rPr lang="ru-RU" dirty="0"/>
              <a:t>•</a:t>
            </a:r>
            <a:r>
              <a:rPr lang="ru-RU" sz="2400" dirty="0"/>
              <a:t>слесари надевают фартуки, нарукавники, готовят инструменты и приборы;</a:t>
            </a:r>
          </a:p>
          <a:p>
            <a:r>
              <a:rPr lang="ru-RU" sz="2400" dirty="0"/>
              <a:t>•работники автозаправочной станции надевают яркие кепки-бейсболки и устанавливают </a:t>
            </a:r>
          </a:p>
          <a:p>
            <a:r>
              <a:rPr lang="ru-RU" sz="2400" dirty="0"/>
              <a:t>бензоколонку</a:t>
            </a:r>
          </a:p>
          <a:p>
            <a:r>
              <a:rPr lang="ru-RU" sz="2400" dirty="0"/>
              <a:t> с гибким шлангом;</a:t>
            </a:r>
          </a:p>
          <a:p>
            <a:r>
              <a:rPr lang="ru-RU" sz="2400" dirty="0"/>
              <a:t>•мойщики машин готовят яркие губки, флаконы с моющими средствами;</a:t>
            </a:r>
          </a:p>
          <a:p>
            <a:r>
              <a:rPr lang="ru-RU" sz="2400" dirty="0"/>
              <a:t>•пассажиры занимают места вместе с водителями;</a:t>
            </a:r>
          </a:p>
          <a:p>
            <a:r>
              <a:rPr lang="ru-RU" sz="2400" dirty="0"/>
              <a:t>•водители на собственных автомобилях ждут открытия Автосервиса.</a:t>
            </a:r>
          </a:p>
          <a:p>
            <a:r>
              <a:rPr lang="ru-RU" sz="2400" b="1" dirty="0"/>
              <a:t>Оборудуется магазин автозапчастей:</a:t>
            </a:r>
          </a:p>
          <a:p>
            <a:r>
              <a:rPr lang="ru-RU" sz="2400" b="1" dirty="0"/>
              <a:t>•</a:t>
            </a:r>
            <a:r>
              <a:rPr lang="ru-RU" sz="2400" dirty="0"/>
              <a:t>кассир раскладывает товар, готовит чеки и кассовый аппарат.</a:t>
            </a:r>
          </a:p>
          <a:p>
            <a:r>
              <a:rPr lang="ru-RU" sz="2400" b="1" dirty="0"/>
              <a:t>Оборудуется </a:t>
            </a:r>
            <a:r>
              <a:rPr lang="ru-RU" sz="2400" b="1" dirty="0" err="1"/>
              <a:t>Автокафе</a:t>
            </a:r>
            <a:r>
              <a:rPr lang="ru-RU" sz="2400" b="1" dirty="0"/>
              <a:t>:</a:t>
            </a:r>
          </a:p>
          <a:p>
            <a:r>
              <a:rPr lang="ru-RU" sz="2400" dirty="0"/>
              <a:t>•официанты </a:t>
            </a:r>
            <a:r>
              <a:rPr lang="ru-RU" sz="2400" dirty="0" err="1"/>
              <a:t>Автокафе</a:t>
            </a:r>
            <a:r>
              <a:rPr lang="ru-RU" sz="2400" dirty="0"/>
              <a:t> надевают униформу (фартуки и кепки) ставят стулья и столик,</a:t>
            </a:r>
          </a:p>
          <a:p>
            <a:r>
              <a:rPr lang="ru-RU" sz="2400" dirty="0"/>
              <a:t> готовят папки-меню и</a:t>
            </a:r>
          </a:p>
          <a:p>
            <a:r>
              <a:rPr lang="ru-RU" sz="2400" dirty="0"/>
              <a:t> бутафорские продукты;</a:t>
            </a:r>
          </a:p>
          <a:p>
            <a:r>
              <a:rPr lang="ru-RU" sz="2400" dirty="0"/>
              <a:t>•повар готовит своё рабочее место, готовится принимать заказы.</a:t>
            </a:r>
          </a:p>
          <a:p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2828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E0948A-3D40-4944-B0CA-18E370036E6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2714249-6F1E-4275-95A1-D807A8F8FD4A}"/>
              </a:ext>
            </a:extLst>
          </p:cNvPr>
          <p:cNvSpPr txBox="1"/>
          <p:nvPr/>
        </p:nvSpPr>
        <p:spPr>
          <a:xfrm>
            <a:off x="319760" y="192704"/>
            <a:ext cx="11861004" cy="57554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Варианты игровых ситуаций:</a:t>
            </a:r>
          </a:p>
          <a:p>
            <a:r>
              <a:rPr lang="ru-RU" dirty="0"/>
              <a:t>•</a:t>
            </a:r>
            <a:r>
              <a:rPr lang="ru-RU" sz="2000" dirty="0"/>
              <a:t>автомобилю необходимо поменять колесо, фары и т.д.;</a:t>
            </a:r>
          </a:p>
          <a:p>
            <a:r>
              <a:rPr lang="ru-RU" sz="2000" dirty="0"/>
              <a:t>•семья едет на море, по дороге необходимо проверить исправность автомобиля, заправить его и помыть;</a:t>
            </a:r>
          </a:p>
          <a:p>
            <a:r>
              <a:rPr lang="ru-RU" sz="2000" dirty="0"/>
              <a:t>•водитель на своем автомобиле попал под огромный град, приехал починить машину;</a:t>
            </a:r>
          </a:p>
          <a:p>
            <a:r>
              <a:rPr lang="ru-RU" sz="2000" dirty="0"/>
              <a:t>•водителю нужны автозапчасти;</a:t>
            </a:r>
          </a:p>
          <a:p>
            <a:r>
              <a:rPr lang="ru-RU" sz="2000" dirty="0"/>
              <a:t>•в автосервис приехал мотоциклист;</a:t>
            </a:r>
          </a:p>
          <a:p>
            <a:r>
              <a:rPr lang="ru-RU" sz="2000" dirty="0"/>
              <a:t>•в автосервис пришел робот-трансформер;</a:t>
            </a:r>
          </a:p>
          <a:p>
            <a:r>
              <a:rPr lang="ru-RU" sz="2000" dirty="0"/>
              <a:t>•передвижной автосервис;</a:t>
            </a:r>
          </a:p>
          <a:p>
            <a:r>
              <a:rPr lang="ru-RU" sz="2000" dirty="0"/>
              <a:t>•на автозаправочной станции имеются волшебные виды топлива (автомобиль начинает прыгать, летать,</a:t>
            </a:r>
          </a:p>
          <a:p>
            <a:r>
              <a:rPr lang="ru-RU" sz="2000" dirty="0"/>
              <a:t> петь, всех смешить и т.п.).</a:t>
            </a:r>
          </a:p>
          <a:p>
            <a:r>
              <a:rPr lang="ru-RU" sz="2400" b="1" dirty="0">
                <a:solidFill>
                  <a:srgbClr val="C00000"/>
                </a:solidFill>
              </a:rPr>
              <a:t>Руководство игрой (активизация игровых умений, создание проблемных ситуаций):</a:t>
            </a:r>
          </a:p>
          <a:p>
            <a:r>
              <a:rPr lang="ru-RU" sz="2000" dirty="0"/>
              <a:t>1.Машина грязная, срочно посетите автомойку.</a:t>
            </a:r>
          </a:p>
          <a:p>
            <a:r>
              <a:rPr lang="ru-RU" sz="2000" dirty="0"/>
              <a:t>2.Машина не заводится – что делать?</a:t>
            </a:r>
          </a:p>
          <a:p>
            <a:r>
              <a:rPr lang="ru-RU" sz="2000" dirty="0"/>
              <a:t>3.В автомастерской много машин нужно обслужить, не хватает рабочих.</a:t>
            </a:r>
          </a:p>
          <a:p>
            <a:r>
              <a:rPr lang="ru-RU" sz="2000" dirty="0"/>
              <a:t>4.У вас разбита фара здесь рядом есть магазин «Автозапчасти».</a:t>
            </a:r>
          </a:p>
          <a:p>
            <a:r>
              <a:rPr lang="ru-RU" sz="2000" dirty="0"/>
              <a:t>5.Лопнуло колесо, а запасного нет, как быть?</a:t>
            </a:r>
          </a:p>
          <a:p>
            <a:r>
              <a:rPr lang="ru-RU" sz="2000" dirty="0"/>
              <a:t>6.В салоне автомобиля пахнет бензином, что делать? и др.</a:t>
            </a:r>
          </a:p>
          <a:p>
            <a:r>
              <a:rPr lang="ru-RU" sz="2000" dirty="0"/>
              <a:t>7.Пока автомобиль ремонтируется, посетите </a:t>
            </a:r>
            <a:r>
              <a:rPr lang="ru-RU" sz="2000" dirty="0" err="1"/>
              <a:t>Автокафе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7307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1350</Words>
  <Application>Microsoft Office PowerPoint</Application>
  <PresentationFormat>Широкоэкранный</PresentationFormat>
  <Paragraphs>138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Muli Extra Light Bold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</cp:revision>
  <dcterms:created xsi:type="dcterms:W3CDTF">2022-02-24T16:18:09Z</dcterms:created>
  <dcterms:modified xsi:type="dcterms:W3CDTF">2023-06-04T17:11:10Z</dcterms:modified>
</cp:coreProperties>
</file>