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72" r:id="rId9"/>
    <p:sldId id="273" r:id="rId10"/>
    <p:sldId id="274" r:id="rId11"/>
    <p:sldId id="275" r:id="rId12"/>
    <p:sldId id="279" r:id="rId13"/>
    <p:sldId id="276" r:id="rId14"/>
    <p:sldId id="277" r:id="rId15"/>
    <p:sldId id="278" r:id="rId16"/>
    <p:sldId id="280" r:id="rId17"/>
    <p:sldId id="281" r:id="rId18"/>
    <p:sldId id="282" r:id="rId19"/>
    <p:sldId id="284" r:id="rId20"/>
    <p:sldId id="283" r:id="rId21"/>
    <p:sldId id="285" r:id="rId22"/>
    <p:sldId id="286" r:id="rId23"/>
    <p:sldId id="264" r:id="rId24"/>
    <p:sldId id="262" r:id="rId25"/>
    <p:sldId id="265" r:id="rId26"/>
    <p:sldId id="289" r:id="rId27"/>
    <p:sldId id="270" r:id="rId28"/>
    <p:sldId id="266" r:id="rId29"/>
    <p:sldId id="267" r:id="rId30"/>
    <p:sldId id="268" r:id="rId31"/>
    <p:sldId id="269" r:id="rId32"/>
    <p:sldId id="288" r:id="rId33"/>
  </p:sldIdLst>
  <p:sldSz cx="9144000" cy="6858000" type="screen4x3"/>
  <p:notesSz cx="6858000" cy="9144000"/>
  <p:custDataLst>
    <p:tags r:id="rId3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30" autoAdjust="0"/>
  </p:normalViewPr>
  <p:slideViewPr>
    <p:cSldViewPr>
      <p:cViewPr>
        <p:scale>
          <a:sx n="70" d="100"/>
          <a:sy n="70" d="100"/>
        </p:scale>
        <p:origin x="-2778" y="-9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Tx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492896"/>
            <a:ext cx="8229600" cy="1499592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FFC000"/>
                </a:solidFill>
              </a:rPr>
              <a:t>Пейзажная живопись: история развития жанра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750" y="115888"/>
            <a:ext cx="835342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Муниципальное бюджетное общеобразовательное учреждение                                                      </a:t>
            </a:r>
          </a:p>
          <a:p>
            <a:pPr algn="ctr"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средняя общеобразовательная  школа №1 рабочего посёлка Хор                                             </a:t>
            </a:r>
          </a:p>
          <a:p>
            <a:pPr algn="ctr" eaLnBrk="1" hangingPunct="1">
              <a:defRPr/>
            </a:pPr>
            <a:r>
              <a:rPr lang="ru-RU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муниципального района имени Лазо Хабаровского края</a:t>
            </a:r>
          </a:p>
        </p:txBody>
      </p:sp>
      <p:sp>
        <p:nvSpPr>
          <p:cNvPr id="6" name="Подзаголовок 2"/>
          <p:cNvSpPr txBox="1"/>
          <p:nvPr/>
        </p:nvSpPr>
        <p:spPr bwMode="auto">
          <a:xfrm>
            <a:off x="539553" y="4508500"/>
            <a:ext cx="8208912" cy="15847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r">
              <a:spcBef>
                <a:spcPct val="20000"/>
              </a:spcBef>
              <a:buFont typeface="Arial"/>
              <a:buNone/>
              <a:defRPr/>
            </a:pPr>
            <a:r>
              <a:rPr lang="ru-RU" sz="2400">
                <a:latin typeface="+mj-lt"/>
                <a:cs typeface="+mn-cs"/>
              </a:rPr>
              <a:t> Выполнила: </a:t>
            </a:r>
            <a:r>
              <a:rPr lang="ru-RU" sz="2400" smtClean="0">
                <a:latin typeface="+mj-lt"/>
                <a:cs typeface="+mn-cs"/>
              </a:rPr>
              <a:t>Арчилова Екатерина Олеговна</a:t>
            </a:r>
            <a:r>
              <a:rPr lang="ru-RU" sz="2400">
                <a:latin typeface="+mj-lt"/>
                <a:cs typeface="+mn-cs"/>
              </a:rPr>
              <a:t>,</a:t>
            </a:r>
          </a:p>
          <a:p>
            <a:pPr marL="342900" indent="-342900" algn="r">
              <a:spcBef>
                <a:spcPct val="20000"/>
              </a:spcBef>
              <a:buFont typeface="Arial"/>
              <a:buNone/>
              <a:defRPr/>
            </a:pPr>
            <a:r>
              <a:rPr lang="ru-RU" sz="2400">
                <a:latin typeface="+mj-lt"/>
                <a:cs typeface="+mn-cs"/>
              </a:rPr>
              <a:t> ученица 9А класса                                                                   Руководитель: Сартасова Любовь Михайловна,</a:t>
            </a:r>
          </a:p>
          <a:p>
            <a:pPr marL="342900" indent="-342900" algn="r">
              <a:spcBef>
                <a:spcPct val="20000"/>
              </a:spcBef>
              <a:buFont typeface="Arial"/>
              <a:buNone/>
              <a:defRPr/>
            </a:pPr>
            <a:r>
              <a:rPr lang="ru-RU" sz="2400">
                <a:latin typeface="+mj-lt"/>
                <a:cs typeface="+mn-cs"/>
              </a:rPr>
              <a:t> учитель ИЗО, черчения</a:t>
            </a:r>
          </a:p>
          <a:p>
            <a:pPr marL="342900" indent="-342900" algn="r" eaLnBrk="1" hangingPunct="1">
              <a:spcBef>
                <a:spcPct val="20000"/>
              </a:spcBef>
              <a:buFont typeface="Arial"/>
              <a:buChar char="•"/>
              <a:defRPr/>
            </a:pPr>
            <a:endParaRPr lang="ru-RU" sz="3200">
              <a:latin typeface="+mn-lt"/>
              <a:cs typeface="+mn-cs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019384" y="6221691"/>
            <a:ext cx="789319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indent="90488" algn="ctr">
              <a:defRPr/>
            </a:pPr>
            <a:r>
              <a:rPr lang="ru-RU" b="1" smtClean="0">
                <a:latin typeface="+mj-lt"/>
                <a:ea typeface="Calibri" pitchFamily="34" charset="0"/>
              </a:rPr>
              <a:t>2023</a:t>
            </a:r>
            <a:endParaRPr lang="ru-RU" sz="2400" b="1">
              <a:latin typeface="+mj-lt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живописи</a:t>
            </a:r>
            <a:r>
              <a:rPr lang="ru-RU" smtClean="0">
                <a:solidFill>
                  <a:srgbClr val="FFC000"/>
                </a:solidFill>
              </a:rPr>
              <a:t>. Голландский пейзаж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709160"/>
          </a:xfrm>
        </p:spPr>
        <p:txBody>
          <a:bodyPr/>
          <a:lstStyle/>
          <a:p>
            <a:r>
              <a:rPr lang="ru-RU" b="1"/>
              <a:t>Ян ван Гойен</a:t>
            </a:r>
            <a:r>
              <a:rPr lang="ru-RU"/>
              <a:t>  — </a:t>
            </a:r>
            <a:r>
              <a:rPr lang="ru-RU" smtClean="0"/>
              <a:t>нидерландский</a:t>
            </a:r>
          </a:p>
          <a:p>
            <a:pPr marL="137160" indent="0">
              <a:buNone/>
            </a:pPr>
            <a:r>
              <a:rPr lang="ru-RU"/>
              <a:t> </a:t>
            </a:r>
            <a:r>
              <a:rPr lang="ru-RU" smtClean="0"/>
              <a:t>художник-пейзажист</a:t>
            </a:r>
            <a:r>
              <a:rPr lang="ru-RU"/>
              <a:t> </a:t>
            </a:r>
            <a:r>
              <a:rPr lang="en-US"/>
              <a:t>XVII </a:t>
            </a:r>
            <a:r>
              <a:rPr lang="ru-RU"/>
              <a:t>века</a:t>
            </a:r>
            <a:r>
              <a:rPr lang="ru-RU" smtClean="0"/>
              <a:t>. </a:t>
            </a:r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15296" y="3645024"/>
            <a:ext cx="3830268" cy="26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6309320"/>
            <a:ext cx="3922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Вид на Лейден с </a:t>
            </a:r>
            <a:r>
              <a:rPr lang="ru-RU" smtClean="0"/>
              <a:t>северо-востока. 1650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32040" y="1700808"/>
            <a:ext cx="33735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lvl="0" indent="-411480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800" b="1">
                <a:solidFill>
                  <a:prstClr val="white"/>
                </a:solidFill>
              </a:rPr>
              <a:t>Якоб Исакс ван Рёйсдал</a:t>
            </a:r>
            <a:endParaRPr lang="ru-RU" sz="2800">
              <a:solidFill>
                <a:prstClr val="white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782619" y="3645024"/>
            <a:ext cx="3816424" cy="2686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65683" y="6327372"/>
            <a:ext cx="2250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Лесной пейзаж. </a:t>
            </a:r>
            <a:r>
              <a:rPr lang="ru-RU" smtClean="0"/>
              <a:t>1660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2595104389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709160"/>
          </a:xfrm>
        </p:spPr>
        <p:txBody>
          <a:bodyPr/>
          <a:lstStyle/>
          <a:p>
            <a:r>
              <a:rPr lang="ru-RU"/>
              <a:t>И</a:t>
            </a:r>
            <a:r>
              <a:rPr lang="ru-RU" smtClean="0"/>
              <a:t>спанский живописец </a:t>
            </a:r>
            <a:r>
              <a:rPr lang="ru-RU"/>
              <a:t>Диего </a:t>
            </a:r>
            <a:r>
              <a:rPr lang="ru-RU" smtClean="0"/>
              <a:t>Веласкес </a:t>
            </a:r>
            <a:r>
              <a:rPr lang="ru-RU"/>
              <a:t>(1599—1660)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309320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mtClean="0"/>
              <a:t>«</a:t>
            </a:r>
            <a:r>
              <a:rPr lang="ru-RU"/>
              <a:t>Вилла Медичи в Риме. Полдень</a:t>
            </a:r>
            <a:r>
              <a:rPr lang="ru-RU" smtClean="0"/>
              <a:t>»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6309320"/>
            <a:ext cx="2503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mtClean="0"/>
              <a:t>Пейзаж </a:t>
            </a:r>
            <a:r>
              <a:rPr lang="ru-RU"/>
              <a:t>с радугой, 1638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95936" y="1484784"/>
            <a:ext cx="48965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lvl="0" indent="-411480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800" smtClean="0">
                <a:solidFill>
                  <a:prstClr val="white"/>
                </a:solidFill>
              </a:rPr>
              <a:t>Нидерландский живописец</a:t>
            </a:r>
            <a:r>
              <a:rPr lang="ru-RU" sz="2800">
                <a:solidFill>
                  <a:prstClr val="white"/>
                </a:solidFill>
              </a:rPr>
              <a:t>, </a:t>
            </a:r>
            <a:r>
              <a:rPr lang="ru-RU" sz="2800" smtClean="0">
                <a:solidFill>
                  <a:prstClr val="white"/>
                </a:solidFill>
              </a:rPr>
              <a:t>основоположник искусства барокко Питер </a:t>
            </a:r>
            <a:r>
              <a:rPr lang="ru-RU" sz="2800">
                <a:solidFill>
                  <a:prstClr val="white"/>
                </a:solidFill>
              </a:rPr>
              <a:t>Пауль Рубенс. </a:t>
            </a:r>
            <a:r>
              <a:rPr lang="ru-RU" sz="2800" smtClean="0">
                <a:solidFill>
                  <a:prstClr val="white"/>
                </a:solidFill>
              </a:rPr>
              <a:t>(1577 -1640)</a:t>
            </a:r>
            <a:endParaRPr lang="ru-RU" sz="2800">
              <a:solidFill>
                <a:prstClr val="white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3933056"/>
            <a:ext cx="4068960" cy="235095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573016"/>
            <a:ext cx="2592288" cy="259228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74695544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/>
              <a:t>Жан Антуа́н Ватто́ </a:t>
            </a:r>
            <a:r>
              <a:rPr lang="ru-RU" smtClean="0"/>
              <a:t>  (1684-1721</a:t>
            </a:r>
            <a:r>
              <a:rPr lang="ru-RU"/>
              <a:t>)</a:t>
            </a:r>
            <a:r>
              <a:rPr lang="ru-RU" smtClean="0"/>
              <a:t>— </a:t>
            </a:r>
            <a:r>
              <a:rPr lang="ru-RU"/>
              <a:t>французский живописец и </a:t>
            </a:r>
            <a:r>
              <a:rPr lang="ru-RU" smtClean="0"/>
              <a:t>рисовальщик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6021288"/>
            <a:ext cx="26795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Венецианский праздник. </a:t>
            </a:r>
            <a:endParaRPr lang="ru-RU" smtClean="0"/>
          </a:p>
          <a:p>
            <a:r>
              <a:rPr lang="ru-RU" smtClean="0"/>
              <a:t>1718—1719</a:t>
            </a:r>
            <a:r>
              <a:rPr lang="ru-RU"/>
              <a:t>.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283968" y="6020069"/>
            <a:ext cx="442595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2636912"/>
            <a:ext cx="4303284" cy="3168352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2708920"/>
            <a:ext cx="2723781" cy="324036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397438027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/>
              <a:t>Юбе́р </a:t>
            </a:r>
            <a:r>
              <a:rPr lang="vi-VN" smtClean="0"/>
              <a:t>Робе́р</a:t>
            </a:r>
            <a:r>
              <a:rPr lang="ru-RU" smtClean="0"/>
              <a:t> (</a:t>
            </a:r>
            <a:r>
              <a:rPr lang="vi-VN" smtClean="0"/>
              <a:t>1733— 1808</a:t>
            </a:r>
            <a:r>
              <a:rPr lang="ru-RU"/>
              <a:t>) - французский живописец и рисовальщик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744503" y="2963251"/>
            <a:ext cx="3796106" cy="279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6556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Каприччо классических руин с лодками. </a:t>
            </a:r>
            <a:endParaRPr lang="ru-RU" smtClean="0"/>
          </a:p>
          <a:p>
            <a:r>
              <a:rPr lang="ru-RU" smtClean="0"/>
              <a:t>Ок</a:t>
            </a:r>
            <a:r>
              <a:rPr lang="ru-RU"/>
              <a:t>. 1760 г.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928354" y="2996952"/>
            <a:ext cx="3625924" cy="2672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37539" y="5763600"/>
            <a:ext cx="18117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Античный храм.</a:t>
            </a:r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9965261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Клод Жозе́ф Верне́ (1714 —  1789) — французский живописец, представитель романтического течения</a:t>
            </a:r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611560" y="3212976"/>
            <a:ext cx="3816424" cy="2646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6021288"/>
            <a:ext cx="19320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Морской пейзаж.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004048" y="3212975"/>
            <a:ext cx="3672257" cy="26466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88024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«Вход в Палермский порт </a:t>
            </a:r>
            <a:endParaRPr lang="ru-RU" smtClean="0"/>
          </a:p>
          <a:p>
            <a:r>
              <a:rPr lang="ru-RU" smtClean="0"/>
              <a:t>при </a:t>
            </a:r>
            <a:r>
              <a:rPr lang="ru-RU"/>
              <a:t>лунном свете». 1769.</a:t>
            </a:r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993811645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006" y="1498740"/>
            <a:ext cx="4834880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smtClean="0"/>
              <a:t>Клод </a:t>
            </a:r>
            <a:r>
              <a:rPr lang="ru-RU" sz="2400"/>
              <a:t>Моне́ </a:t>
            </a:r>
            <a:r>
              <a:rPr lang="ru-RU" sz="2400" smtClean="0"/>
              <a:t>(1840—1926) </a:t>
            </a:r>
            <a:r>
              <a:rPr lang="ru-RU" sz="2400"/>
              <a:t>— французский живописец, один из основателей импрессионизма</a:t>
            </a:r>
            <a:r>
              <a:rPr lang="ru-RU" sz="3200"/>
              <a:t>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53434" y="3140968"/>
            <a:ext cx="3830331" cy="29438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6237312"/>
            <a:ext cx="44058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«Впечатление. Восходящее солнце», 1872.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10942" y="1487217"/>
            <a:ext cx="40986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err="1" smtClean="0"/>
              <a:t>Ками́ль </a:t>
            </a:r>
            <a:r>
              <a:rPr lang="ru-RU" sz="2400" err="1"/>
              <a:t>Писсарро́ </a:t>
            </a:r>
            <a:r>
              <a:rPr lang="ru-RU" sz="2400" smtClean="0"/>
              <a:t>(1830—1903) </a:t>
            </a:r>
            <a:r>
              <a:rPr lang="ru-RU" sz="2400"/>
              <a:t>— французский и </a:t>
            </a:r>
            <a:r>
              <a:rPr lang="ru-RU" sz="2400" smtClean="0"/>
              <a:t>художник  </a:t>
            </a:r>
            <a:r>
              <a:rPr lang="ru-RU" sz="2400"/>
              <a:t>импрессионист и </a:t>
            </a:r>
            <a:r>
              <a:rPr lang="ru-RU" sz="2400" err="1" smtClean="0"/>
              <a:t>неоимпрессионист</a:t>
            </a:r>
            <a:endParaRPr lang="ru-RU" sz="240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944816" y="3212975"/>
            <a:ext cx="3624035" cy="2871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07934" y="6165304"/>
            <a:ext cx="24978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Урожай. Понтуаз, 1880,</a:t>
            </a:r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879378439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</a:t>
            </a: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487217"/>
            <a:ext cx="832600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 sz="2400"/>
              <a:t>Винсе́нт </a:t>
            </a:r>
            <a:r>
              <a:rPr lang="vi-VN" sz="2400" smtClean="0"/>
              <a:t>ван </a:t>
            </a:r>
            <a:r>
              <a:rPr lang="vi-VN" sz="2400"/>
              <a:t>Гог </a:t>
            </a:r>
            <a:r>
              <a:rPr lang="vi-VN" sz="2400" smtClean="0"/>
              <a:t>(1853—1890) </a:t>
            </a:r>
            <a:r>
              <a:rPr lang="vi-VN" sz="2400"/>
              <a:t>— нидерландский </a:t>
            </a:r>
            <a:r>
              <a:rPr lang="vi-VN" sz="2400" smtClean="0"/>
              <a:t>художник-постимпрессионист</a:t>
            </a:r>
            <a:endParaRPr lang="ru-RU" sz="240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95537" y="2492896"/>
            <a:ext cx="3959754" cy="3159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76565" y="5877272"/>
            <a:ext cx="2463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«Звёздная ночь» (1889)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499598" y="2780928"/>
            <a:ext cx="4485427" cy="2145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4788024" y="5282861"/>
            <a:ext cx="3690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Пшеничное поле с воронами (1890)</a:t>
            </a:r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1975366526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628507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Жорж-Пьер Сёра́ </a:t>
            </a:r>
            <a:r>
              <a:rPr lang="ru-RU" smtClean="0"/>
              <a:t>(1859 — 1891) </a:t>
            </a:r>
            <a:r>
              <a:rPr lang="ru-RU"/>
              <a:t>— французский художник-импрессионист, основатель неоимпрессионизма, создатель оригинального метода живописи под названием «дивизионизм», или «пуантилизм».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620890" y="3382833"/>
            <a:ext cx="3240360" cy="2518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60212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«Сена в Гранд-Жатт, весна» </a:t>
            </a:r>
            <a:r>
              <a:rPr lang="ru-RU" smtClean="0"/>
              <a:t>.</a:t>
            </a:r>
            <a:r>
              <a:rPr lang="en-US" smtClean="0"/>
              <a:t>1888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967536" y="1628507"/>
            <a:ext cx="3996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Поль Синьяк </a:t>
            </a:r>
            <a:r>
              <a:rPr lang="ru-RU" smtClean="0"/>
              <a:t>(1863 </a:t>
            </a:r>
            <a:r>
              <a:rPr lang="ru-RU"/>
              <a:t>— </a:t>
            </a:r>
            <a:r>
              <a:rPr lang="ru-RU" smtClean="0"/>
              <a:t>1935) </a:t>
            </a:r>
            <a:r>
              <a:rPr lang="ru-RU"/>
              <a:t>— французский художник-неоимпрессионист, представитель направления пуантилизма.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998535" y="3253089"/>
            <a:ext cx="2934178" cy="2892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508104" y="6205954"/>
            <a:ext cx="21248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Капо ди Ноли, 1898</a:t>
            </a:r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1838140214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</a:t>
            </a: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628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vi-VN"/>
              <a:t>Анри́ Эми́ль Бенуа́ Мати́сс </a:t>
            </a:r>
            <a:r>
              <a:rPr lang="vi-VN" smtClean="0"/>
              <a:t>(1869— 1954) </a:t>
            </a:r>
            <a:r>
              <a:rPr lang="vi-VN"/>
              <a:t>— французский живописец, рисовальщик, гравёр и скульптор. </a:t>
            </a:r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89856" y="2852936"/>
            <a:ext cx="4104456" cy="2974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4176" y="6093296"/>
            <a:ext cx="3922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Люксембургский сад. около 1901 года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44008" y="167857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Андре Дерен </a:t>
            </a:r>
            <a:r>
              <a:rPr lang="ru-RU" smtClean="0"/>
              <a:t>(1880 </a:t>
            </a:r>
            <a:r>
              <a:rPr lang="ru-RU"/>
              <a:t>— </a:t>
            </a:r>
            <a:r>
              <a:rPr lang="ru-RU" smtClean="0"/>
              <a:t> 1954) </a:t>
            </a:r>
            <a:r>
              <a:rPr lang="ru-RU"/>
              <a:t>— французский живописец, график, театральный декоратор, скульптор, керамист.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076056" y="2894521"/>
            <a:ext cx="3304456" cy="33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76056" y="6139462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Мост </a:t>
            </a:r>
            <a:r>
              <a:rPr lang="ru-RU" err="1" smtClean="0"/>
              <a:t>Чаринг-Кросс. 1906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1789250796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</a:t>
            </a:r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39552" y="2924944"/>
            <a:ext cx="3906293" cy="2827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08136" y="1484784"/>
            <a:ext cx="81403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vi-VN"/>
              <a:t>Сальвадо́р Дали́ </a:t>
            </a:r>
            <a:r>
              <a:rPr lang="vi-VN" smtClean="0"/>
              <a:t>(1904 </a:t>
            </a:r>
            <a:r>
              <a:rPr lang="vi-VN"/>
              <a:t>— </a:t>
            </a:r>
            <a:r>
              <a:rPr lang="vi-VN" smtClean="0"/>
              <a:t>1989) </a:t>
            </a:r>
            <a:r>
              <a:rPr lang="vi-VN"/>
              <a:t>— испанский живописец, график, скульптор, режиссёр и писатель. Один из самых известных представителей сюрреализма.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95737" y="5939988"/>
            <a:ext cx="2776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Постоянство памяти. 1931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96746" y="5927045"/>
            <a:ext cx="3588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Искушение святого Антония. 1946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644008" y="3376092"/>
            <a:ext cx="4231816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250466962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smtClean="0">
                <a:solidFill>
                  <a:srgbClr val="FFC000"/>
                </a:solidFill>
              </a:rPr>
              <a:t>АКТУАЛЬНОСТЬ</a:t>
            </a:r>
            <a:endParaRPr lang="ru-RU" sz="360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r>
              <a:rPr lang="ru-RU" smtClean="0"/>
              <a:t>Узнать подробнее о творчестве </a:t>
            </a:r>
            <a:r>
              <a:rPr lang="ru-RU"/>
              <a:t>известных художников-пейзажистов, </a:t>
            </a:r>
            <a:r>
              <a:rPr lang="ru-RU" smtClean="0"/>
              <a:t>в </a:t>
            </a:r>
            <a:r>
              <a:rPr lang="ru-RU"/>
              <a:t>том числе и дальневосточных.</a:t>
            </a:r>
            <a:endParaRPr lang="ru-RU" smtClean="0"/>
          </a:p>
          <a:p>
            <a:pPr marL="137160" indent="0">
              <a:buNone/>
            </a:pPr>
            <a:r>
              <a:rPr lang="ru-RU" smtClean="0"/>
              <a:t>Пополнить </a:t>
            </a:r>
            <a:r>
              <a:rPr lang="ru-RU"/>
              <a:t>свои знания </a:t>
            </a:r>
            <a:r>
              <a:rPr lang="ru-RU" smtClean="0"/>
              <a:t>об </a:t>
            </a:r>
            <a:r>
              <a:rPr lang="ru-RU"/>
              <a:t>истории </a:t>
            </a:r>
            <a:r>
              <a:rPr lang="ru-RU" smtClean="0"/>
              <a:t>развития пейзажного жанра </a:t>
            </a:r>
            <a:r>
              <a:rPr lang="ru-RU"/>
              <a:t>изобразительного </a:t>
            </a:r>
            <a:r>
              <a:rPr lang="ru-RU" smtClean="0"/>
              <a:t>искусства.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numCol="1"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 в России</a:t>
            </a: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err="1"/>
              <a:t>Михаи́л Ива́нович Маха́ев (</a:t>
            </a:r>
            <a:r>
              <a:rPr lang="ru-RU" sz="2000" smtClean="0"/>
              <a:t>1718-1770,) — </a:t>
            </a:r>
            <a:r>
              <a:rPr lang="ru-RU" sz="2000"/>
              <a:t>русский художник, мастер рисунка и гравюры, в особенности архитектурного пейзажа.</a:t>
            </a:r>
          </a:p>
        </p:txBody>
      </p:sp>
      <p:pic>
        <p:nvPicPr>
          <p:cNvPr id="9220" name="Picture 4" descr="http://petroart.ru/art/m/mahaev/img/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197207" y="2780928"/>
            <a:ext cx="4401448" cy="26452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3392" y="5805264"/>
            <a:ext cx="5162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Вид старого Зимнего дворца со стороны Дворцовой </a:t>
            </a:r>
            <a:r>
              <a:rPr lang="ru-RU" smtClean="0"/>
              <a:t>площади. 1750</a:t>
            </a:r>
            <a:endParaRPr lang="ru-RU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852730" y="2982645"/>
            <a:ext cx="4188718" cy="2423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61089" y="56667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Вид Миллионной улицы от главной аптеки к Зимнему </a:t>
            </a:r>
            <a:r>
              <a:rPr lang="ru-RU" smtClean="0"/>
              <a:t>дворцу. 1751-1756 </a:t>
            </a:r>
            <a:r>
              <a:rPr lang="ru-RU"/>
              <a:t>гг. </a:t>
            </a:r>
          </a:p>
        </p:txBody>
      </p:sp>
      <p:sp>
        <p:nvSpPr>
          <p:cNvPr id="8" name="Заголовок 1"/>
          <p:cNvSpPr txBox="1"/>
          <p:nvPr/>
        </p:nvSpPr>
        <p:spPr>
          <a:xfrm>
            <a:off x="457200" y="260648"/>
            <a:ext cx="8229600" cy="1143000"/>
          </a:xfrm>
          <a:prstGeom prst="rect">
            <a:avLst/>
          </a:prstGeom>
        </p:spPr>
        <p:txBody>
          <a:bodyPr vert="horz" numCol="1" anchor="ctr">
            <a:normAutofit fontScale="90000" lnSpcReduction="1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>
                <a:solidFill>
                  <a:srgbClr val="FFC000"/>
                </a:solidFill>
              </a:rPr>
              <a:t>История развития пейзажной живописи в России</a:t>
            </a:r>
            <a:endParaRPr lang="ru-RU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1675572567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 в России</a:t>
            </a:r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467544" y="1052736"/>
            <a:ext cx="403244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smtClean="0"/>
          </a:p>
          <a:p>
            <a:r>
              <a:rPr lang="ru-RU" sz="2400" err="1"/>
              <a:t>Ива́н Константи́нович </a:t>
            </a:r>
            <a:r>
              <a:rPr lang="ru-RU" sz="2400" err="1" smtClean="0"/>
              <a:t>Айвазо́вский;( 1817 -1900) </a:t>
            </a:r>
            <a:r>
              <a:rPr lang="ru-RU" sz="2400"/>
              <a:t>— русский живописец-маринист армянского происхождения, коллекционер, меценат.</a:t>
            </a:r>
            <a:endParaRPr lang="ru-RU" sz="2400" smtClean="0"/>
          </a:p>
          <a:p>
            <a:endParaRPr lang="ru-RU" sz="240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644008" y="1700808"/>
            <a:ext cx="3528392" cy="2305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14049" y="4099724"/>
            <a:ext cx="29079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smtClean="0"/>
              <a:t> </a:t>
            </a:r>
            <a:r>
              <a:rPr lang="ru-RU" sz="2400"/>
              <a:t>Девятый</a:t>
            </a:r>
            <a:r>
              <a:rPr lang="ru-RU" sz="2800"/>
              <a:t> вал. 1850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67544" y="3981822"/>
            <a:ext cx="3930998" cy="237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614291" y="5589240"/>
            <a:ext cx="32878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smtClean="0"/>
              <a:t>Бриг меркурий 1820</a:t>
            </a:r>
            <a:endParaRPr lang="ru-RU" sz="2800"/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2640540596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</a:t>
            </a: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48478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err="1"/>
              <a:t>Мартиро́с Саргисович </a:t>
            </a:r>
            <a:r>
              <a:rPr lang="ru-RU" err="1" smtClean="0"/>
              <a:t>Сарья́н (1880-1972) </a:t>
            </a:r>
            <a:r>
              <a:rPr lang="ru-RU"/>
              <a:t>— армянский, советский художник-живописец, мастер пейзажа, график, </a:t>
            </a:r>
            <a:r>
              <a:rPr lang="ru-RU" smtClean="0"/>
              <a:t>сценограф</a:t>
            </a:r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4499992" y="2492896"/>
            <a:ext cx="3855849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92080" y="5460402"/>
            <a:ext cx="44277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>1926 Газели</a:t>
            </a:r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3173267266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FFC000"/>
                </a:solidFill>
              </a:rPr>
              <a:t>Саврасов Алексей Кондратьевич</a:t>
            </a:r>
            <a:r>
              <a:rPr lang="ru-RU" smtClean="0"/>
              <a:t> </a:t>
            </a:r>
            <a:r>
              <a:rPr lang="ru-RU" smtClean="0">
                <a:solidFill>
                  <a:srgbClr val="FFC000"/>
                </a:solidFill>
              </a:rPr>
              <a:t>(1830-1897)</a:t>
            </a:r>
            <a:endParaRPr lang="ru-RU">
              <a:solidFill>
                <a:srgbClr val="FFC000"/>
              </a:solidFill>
            </a:endParaRPr>
          </a:p>
        </p:txBody>
      </p:sp>
      <p:pic>
        <p:nvPicPr>
          <p:cNvPr id="1026" name="Picture 2" descr="Грачи прилетели. Алексей Кондратьевич Саврасов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179512" y="1844824"/>
            <a:ext cx="2564280" cy="33551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517232"/>
            <a:ext cx="20882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/>
              <a:t>Грачи прилетели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1879</a:t>
            </a: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372200" y="5301208"/>
            <a:ext cx="23743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mtClean="0"/>
              <a:t>Зимний пейзаж. 1873</a:t>
            </a:r>
            <a:endParaRPr lang="ru-RU"/>
          </a:p>
        </p:txBody>
      </p:sp>
      <p:sp>
        <p:nvSpPr>
          <p:cNvPr id="1028" name="AutoShape 4" descr="https://gallerix.ru/fullpic/f7fbecb9a327ab0b32c25038eb35f3d8/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3" name="Picture 9" descr="C:\Users\USER\Desktop\загруженное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6444208" y="1772816"/>
            <a:ext cx="2520280" cy="335143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987824" y="5085184"/>
            <a:ext cx="31683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/>
              <a:t>Вид на Кремль в ненастную погоду</a:t>
            </a:r>
            <a:r>
              <a:rPr lang="ru-RU" smtClean="0"/>
              <a:t>. 1851.</a:t>
            </a:r>
            <a:endParaRPr lang="ru-RU"/>
          </a:p>
        </p:txBody>
      </p:sp>
      <p:sp>
        <p:nvSpPr>
          <p:cNvPr id="1035" name="AutoShape 11" descr="https://gallerix.ru/fullpic/c4e66865ad47f4e9dc808ea97d9b408b/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C:\Users\USER\Desktop\загруженное.jpg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2915816" y="2636912"/>
            <a:ext cx="3269890" cy="240611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Шишкин Иван Иванович </a:t>
            </a:r>
            <a:r>
              <a:rPr lang="ru-RU" smtClean="0">
                <a:effectLst/>
              </a:rPr>
              <a:t/>
            </a:r>
            <a:br>
              <a:rPr lang="ru-RU" smtClean="0">
                <a:effectLst/>
              </a:rPr>
            </a:br>
            <a:r>
              <a:rPr lang="ru-RU" smtClean="0">
                <a:effectLst/>
              </a:rPr>
              <a:t> </a:t>
            </a:r>
            <a:r>
              <a:rPr lang="ru-RU" smtClean="0">
                <a:solidFill>
                  <a:srgbClr val="FFC000"/>
                </a:solidFill>
              </a:rPr>
              <a:t>(1832-1898)</a:t>
            </a:r>
            <a:endParaRPr lang="ru-RU">
              <a:solidFill>
                <a:srgbClr val="FFC000"/>
              </a:solidFill>
            </a:endParaRPr>
          </a:p>
        </p:txBody>
      </p:sp>
      <p:pic>
        <p:nvPicPr>
          <p:cNvPr id="4" name="Рисунок 3" descr="история русской живописи"/>
          <p:cNvPicPr/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323528" y="1484784"/>
            <a:ext cx="4186436" cy="2304256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2051" name="Picture 3" descr="C:\Users\USER\Desktop\na-severe-dikom-1891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876064" y="1605068"/>
            <a:ext cx="2766774" cy="39604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084167" y="5661248"/>
            <a:ext cx="2506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mtClean="0"/>
              <a:t>На севере диком</a:t>
            </a:r>
            <a:r>
              <a:rPr lang="ru-RU" smtClean="0"/>
              <a:t>.1891</a:t>
            </a:r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979712" y="3789040"/>
            <a:ext cx="1295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smtClean="0"/>
              <a:t>Рожь. 1878</a:t>
            </a:r>
            <a:endParaRPr lang="ru-RU" b="1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60285" y="4221088"/>
            <a:ext cx="3712921" cy="2514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09964" y="622907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smtClean="0"/>
              <a:t>Утро </a:t>
            </a:r>
            <a:r>
              <a:rPr lang="ru-RU" b="1"/>
              <a:t>в сосновом </a:t>
            </a:r>
            <a:r>
              <a:rPr lang="ru-RU" b="1" smtClean="0"/>
              <a:t>лесу.1889</a:t>
            </a:r>
            <a:endParaRPr lang="ru-RU" b="1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FFC000"/>
                </a:solidFill>
              </a:rPr>
              <a:t>Куинджи Архип Иванович</a:t>
            </a:r>
            <a:r>
              <a:rPr lang="ru-RU" i="1" smtClean="0">
                <a:solidFill>
                  <a:srgbClr val="FFC000"/>
                </a:solidFill>
              </a:rPr>
              <a:t/>
            </a:r>
            <a:br>
              <a:rPr lang="ru-RU" i="1" smtClean="0">
                <a:solidFill>
                  <a:srgbClr val="FFC000"/>
                </a:solidFill>
              </a:rPr>
            </a:br>
            <a:r>
              <a:rPr lang="ru-RU" smtClean="0"/>
              <a:t> </a:t>
            </a:r>
            <a:r>
              <a:rPr lang="ru-RU" smtClean="0">
                <a:solidFill>
                  <a:srgbClr val="FFC000"/>
                </a:solidFill>
              </a:rPr>
              <a:t>(1842-1910)</a:t>
            </a: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3284984"/>
            <a:ext cx="2232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/>
              <a:t>После дождя, 1879</a:t>
            </a:r>
            <a:endParaRPr lang="ru-RU" b="1"/>
          </a:p>
        </p:txBody>
      </p:sp>
      <p:sp>
        <p:nvSpPr>
          <p:cNvPr id="7" name="Прямоугольник 6"/>
          <p:cNvSpPr/>
          <p:nvPr/>
        </p:nvSpPr>
        <p:spPr>
          <a:xfrm>
            <a:off x="5508104" y="3789040"/>
            <a:ext cx="32758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/>
              <a:t>Лунная ночь на Днепре</a:t>
            </a:r>
            <a:r>
              <a:rPr lang="ru-RU" smtClean="0"/>
              <a:t>. 1880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80112" y="6488668"/>
            <a:ext cx="29878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/>
              <a:t>Березовая роща</a:t>
            </a:r>
            <a:r>
              <a:rPr lang="ru-RU" smtClean="0"/>
              <a:t>, 1879</a:t>
            </a: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488668"/>
            <a:ext cx="4253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mtClean="0"/>
              <a:t>Солнце в заснеженном лесу. </a:t>
            </a:r>
            <a:r>
              <a:rPr lang="ru-RU" smtClean="0"/>
              <a:t>1876-1890</a:t>
            </a:r>
            <a:endParaRPr lang="ru-RU" b="1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60032" y="4281575"/>
            <a:ext cx="3888432" cy="2099753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3861048"/>
            <a:ext cx="2952328" cy="252028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1484784"/>
            <a:ext cx="3299033" cy="234405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7544" y="1556792"/>
            <a:ext cx="4817990" cy="1656184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Левитан Исаак </a:t>
            </a:r>
            <a:r>
              <a:rPr lang="ru-RU" smtClean="0">
                <a:solidFill>
                  <a:srgbClr val="FFC000"/>
                </a:solidFill>
              </a:rPr>
              <a:t>Ильич              (1860-1890)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85784" y="1643050"/>
            <a:ext cx="9429784" cy="499379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214282" y="1928802"/>
            <a:ext cx="4999032" cy="3214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0" name="AutoShape 2" descr="https://yandex-images.clstorage.net/48QDKa217/1dd362MnlQiz/TDKSL5--ECSVPluDzLIuN8dAF9RsjSjQESoLbAIkQm7thI2d_umYdbZlo3sSeoToTNG-TObOU_iMDApTBjAsRlhnxip7zhB10Y7_QmxzL2MGlCaATR1opYHvCKp1U1Aon2LqChkrKaDmwPN6w4uwzo8Q7KzU2HVsmCxotsBlaWO884HduZ3BN4CPO8J_sP1jxoDmcPz4apCE2WkatZOQ259Bu8pYyygANoPzeneYMr0eVUy_pfpmTHo_ivSQRDiCbiCwTpl_0pXivkiSjCM_YmWTBqIumAkSpXhpqqfSMwu-wWuJWvtIwLRhwLs0aeDNnmecnDY6Zf8bvLmUUFZqsd2So45oLYCls85YoAxgXNClkBQB75q6MSZa2YlHg1Boz0DpCiloWkHGEHFblemTj-wH3rxUS6bta93JtOEne7NsImJceMzgN-Gv-fMeYq-QRVPH8O9YyRNGmnkK9fHzq4wz6stIi6sw1VOCeeUq4Mxdl51f5vp1fQvtajbQVLvhLQLwLmncgXVxfunQjbMvQgdgZIGO-vji5sopaceg0XlPcpka2-nY8iaRoXhW6FNO3hQ8zJRJxZx5znjHQkdYQ44ToS3bTGMXQL3ZACyTbuGWo0cA7gt4cTS6G-k2QtIYHuE4yEjpuzN0wRNodzhR7T_HbJx0CnV-650a5ZP0eyJMQMIueR9gx9BMqhEN410iZIKGws-YaIBH-qmYpWBhSD1Q6_jZq0hy1pDQKNQ5o__udi1s9nu2r8ksaKXB58vAbNEjLGnOcLQxbpkwP1Hu87eSl-JMqKiCReuoCxeRcwgvg4hZC5tIIKTD8Vp3eBD_DBe-nhUJdJzaXvnHAXfbYS2Q8d6K3JFVQ77o4T6zTOJ1kqZwHWj6EVeqSivUYBJbXVJI-LtYizBE4YM4VXsD3AxW3A6HumTPuF9pNZEFuaO84wMeaw1RNNKs2QJMMI8wFKFWQsxb6tCG2QgL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Mart levitan.jpg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429256" y="2000240"/>
            <a:ext cx="3429024" cy="28118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715140" y="5000636"/>
            <a:ext cx="1334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mtClean="0"/>
              <a:t>Март</a:t>
            </a:r>
            <a:r>
              <a:rPr lang="ru-RU" smtClean="0"/>
              <a:t>. 1895</a:t>
            </a:r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71604" y="5143512"/>
            <a:ext cx="22402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Золотая осень, 1895г</a:t>
            </a:r>
          </a:p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924634567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73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  <a:effectLst/>
              </a:rPr>
              <a:t>Виды и особенности </a:t>
            </a:r>
            <a:r>
              <a:rPr lang="ru-RU" smtClean="0">
                <a:solidFill>
                  <a:srgbClr val="FFC000"/>
                </a:solidFill>
                <a:effectLst/>
              </a:rPr>
              <a:t/>
            </a:r>
            <a:br>
              <a:rPr lang="ru-RU" smtClean="0">
                <a:solidFill>
                  <a:srgbClr val="FFC000"/>
                </a:solidFill>
                <a:effectLst/>
              </a:rPr>
            </a:br>
            <a:r>
              <a:rPr lang="ru-RU" smtClean="0">
                <a:solidFill>
                  <a:srgbClr val="FFC000"/>
                </a:solidFill>
                <a:effectLst/>
              </a:rPr>
              <a:t>пейзажной </a:t>
            </a:r>
            <a:r>
              <a:rPr lang="ru-RU">
                <a:solidFill>
                  <a:srgbClr val="FFC000"/>
                </a:solidFill>
                <a:effectLst/>
              </a:rPr>
              <a:t>живописи</a:t>
            </a: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3882"/>
            <a:ext cx="3456384" cy="4709160"/>
          </a:xfrm>
        </p:spPr>
        <p:txBody>
          <a:bodyPr>
            <a:normAutofit/>
          </a:bodyPr>
          <a:lstStyle/>
          <a:p>
            <a:r>
              <a:rPr lang="ru-RU" sz="2400"/>
              <a:t>Природный </a:t>
            </a:r>
            <a:r>
              <a:rPr lang="ru-RU" sz="2400" smtClean="0"/>
              <a:t>пейзаж </a:t>
            </a:r>
          </a:p>
          <a:p>
            <a:r>
              <a:rPr lang="ru-RU" sz="2400" smtClean="0"/>
              <a:t>Парковый </a:t>
            </a:r>
            <a:r>
              <a:rPr lang="ru-RU" sz="2400"/>
              <a:t>(или усадебный) </a:t>
            </a:r>
            <a:endParaRPr lang="ru-RU" sz="2400" smtClean="0"/>
          </a:p>
          <a:p>
            <a:r>
              <a:rPr lang="ru-RU" sz="2400" smtClean="0"/>
              <a:t>Морской </a:t>
            </a:r>
            <a:r>
              <a:rPr lang="ru-RU" sz="2400"/>
              <a:t>(марина</a:t>
            </a:r>
            <a:r>
              <a:rPr lang="ru-RU" sz="2400" smtClean="0"/>
              <a:t>) </a:t>
            </a:r>
          </a:p>
          <a:p>
            <a:r>
              <a:rPr lang="ru-RU" sz="2400" smtClean="0"/>
              <a:t>Сельский </a:t>
            </a:r>
          </a:p>
          <a:p>
            <a:r>
              <a:rPr lang="ru-RU" sz="2400" smtClean="0"/>
              <a:t>Городской </a:t>
            </a:r>
            <a:r>
              <a:rPr lang="ru-RU" sz="2400"/>
              <a:t>(урбанистический</a:t>
            </a:r>
            <a:r>
              <a:rPr lang="ru-RU" sz="2400" smtClean="0"/>
              <a:t>) </a:t>
            </a:r>
          </a:p>
          <a:p>
            <a:r>
              <a:rPr lang="ru-RU" sz="2400" smtClean="0"/>
              <a:t>Архитектурный</a:t>
            </a:r>
          </a:p>
          <a:p>
            <a:r>
              <a:rPr lang="ru-RU" sz="2400" smtClean="0"/>
              <a:t>Индустриальный</a:t>
            </a:r>
          </a:p>
          <a:p>
            <a:r>
              <a:rPr lang="ru-RU" sz="2400" smtClean="0"/>
              <a:t>Космический </a:t>
            </a:r>
            <a:endParaRPr lang="ru-RU" sz="240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 flipH="1">
            <a:off x="3935119" y="1315765"/>
            <a:ext cx="1778239" cy="1582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6564739" y="1412776"/>
            <a:ext cx="1944216" cy="1485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912046" y="3316702"/>
            <a:ext cx="1901333" cy="1545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6444208" y="3417751"/>
            <a:ext cx="2054570" cy="1444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3998164" y="5350202"/>
            <a:ext cx="1732993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6334379" y="5409220"/>
            <a:ext cx="227422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1835696" y="5422210"/>
            <a:ext cx="1695922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3911271947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11266"/>
            <a:ext cx="9505056" cy="1143000"/>
          </a:xfrm>
        </p:spPr>
        <p:txBody>
          <a:bodyPr>
            <a:noAutofit/>
          </a:bodyPr>
          <a:lstStyle/>
          <a:p>
            <a:r>
              <a:rPr lang="ru-RU" sz="3600" smtClean="0">
                <a:solidFill>
                  <a:srgbClr val="FFC000"/>
                </a:solidFill>
              </a:rPr>
              <a:t>Федотов Алексей Матвеевич </a:t>
            </a:r>
            <a:br>
              <a:rPr lang="ru-RU" sz="3600" smtClean="0">
                <a:solidFill>
                  <a:srgbClr val="FFC000"/>
                </a:solidFill>
              </a:rPr>
            </a:br>
            <a:r>
              <a:rPr lang="ru-RU" sz="3600" smtClean="0">
                <a:solidFill>
                  <a:srgbClr val="FFC000"/>
                </a:solidFill>
              </a:rPr>
              <a:t>(</a:t>
            </a:r>
            <a:r>
              <a:rPr lang="ru-RU" sz="3600">
                <a:solidFill>
                  <a:srgbClr val="FFC000"/>
                </a:solidFill>
              </a:rPr>
              <a:t>1919-1985</a:t>
            </a:r>
            <a:r>
              <a:rPr lang="ru-RU" sz="3600" smtClean="0">
                <a:solidFill>
                  <a:srgbClr val="FFC000"/>
                </a:solidFill>
              </a:rPr>
              <a:t>) - </a:t>
            </a:r>
            <a:r>
              <a:rPr lang="ru-RU" sz="3200" smtClean="0">
                <a:solidFill>
                  <a:srgbClr val="FFC000"/>
                </a:solidFill>
              </a:rPr>
              <a:t>художник-дальневосточник</a:t>
            </a:r>
            <a:endParaRPr lang="ru-RU" sz="320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amf-gallery.ru/content/section_1552611700/image_content/155261494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047015" y="4032303"/>
            <a:ext cx="3476511" cy="23104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180632" y="6053930"/>
            <a:ext cx="3112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/>
              <a:t/>
            </a:r>
            <a:br>
              <a:rPr lang="ru-RU"/>
            </a:br>
            <a:r>
              <a:rPr lang="ru-RU"/>
              <a:t>Хамардабанский хребет. 1959</a:t>
            </a:r>
          </a:p>
        </p:txBody>
      </p:sp>
      <p:pic>
        <p:nvPicPr>
          <p:cNvPr id="1030" name="Picture 6" descr="https://amf-gallery.ru/content/section_1552611700/image_content/155261399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213354" y="1268760"/>
            <a:ext cx="3189840" cy="23423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35794" y="3655880"/>
            <a:ext cx="31877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Весна на Хехцире. Этюд. 1977</a:t>
            </a:r>
          </a:p>
        </p:txBody>
      </p:sp>
      <p:pic>
        <p:nvPicPr>
          <p:cNvPr id="1032" name="Picture 8" descr="https://amf-gallery.ru/content/section_1552611700/image_content/155262697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 l="12732" t="21352" b="3717"/>
          <a:stretch>
            <a:fillRect/>
          </a:stretch>
        </p:blipFill>
        <p:spPr bwMode="auto">
          <a:xfrm>
            <a:off x="214295" y="1196752"/>
            <a:ext cx="3752259" cy="15868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amf-gallery.ru/content/section_1552611700/image_content/1552612110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212291" y="2788626"/>
            <a:ext cx="3567621" cy="35890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7584" y="6377675"/>
            <a:ext cx="2127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Осень в горах. 1979</a:t>
            </a:r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2226624665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7830" y="188640"/>
            <a:ext cx="9252520" cy="850106"/>
          </a:xfrm>
        </p:spPr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  <a:effectLst/>
              </a:rPr>
              <a:t>Савченко Леонид </a:t>
            </a:r>
            <a:r>
              <a:rPr lang="ru-RU" smtClean="0">
                <a:solidFill>
                  <a:srgbClr val="FFC000"/>
                </a:solidFill>
                <a:effectLst/>
              </a:rPr>
              <a:t>Николаевич (1970)- </a:t>
            </a:r>
            <a:r>
              <a:rPr lang="ru-RU">
                <a:solidFill>
                  <a:srgbClr val="FFC000"/>
                </a:solidFill>
                <a:effectLst/>
              </a:rPr>
              <a:t>художник-дальневосточник</a:t>
            </a: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мор</a:t>
            </a:r>
            <a:endParaRPr lang="ru-RU"/>
          </a:p>
        </p:txBody>
      </p:sp>
      <p:pic>
        <p:nvPicPr>
          <p:cNvPr id="2050" name="Picture 2" descr="https://thumb.tildacdn.com/tild6462-6332-4164-b432-616136393037/-/format/webp/leonid-savchenko-1-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1336" y="1141579"/>
            <a:ext cx="2636968" cy="24066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308304" y="2276872"/>
            <a:ext cx="1643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Краски осени. </a:t>
            </a:r>
          </a:p>
          <a:p>
            <a:r>
              <a:rPr lang="ru-RU" smtClean="0"/>
              <a:t>2020</a:t>
            </a:r>
            <a:endParaRPr lang="ru-RU"/>
          </a:p>
        </p:txBody>
      </p:sp>
      <p:pic>
        <p:nvPicPr>
          <p:cNvPr id="2052" name="Picture 4" descr="https://thumb.tildacdn.com/tild6663-3661-4536-a662-353864346632/-/format/webp/leonid-savchenko-4-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3439877" cy="2304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78419" y="3439794"/>
            <a:ext cx="2658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Морозный полдень. 2019</a:t>
            </a:r>
            <a:endParaRPr lang="ru-RU"/>
          </a:p>
        </p:txBody>
      </p:sp>
      <p:pic>
        <p:nvPicPr>
          <p:cNvPr id="2054" name="Picture 6" descr="https://thumb.tildacdn.com/tild3064-3561-4939-b534-653534373161/-/format/webp/leonid-savchenko-9-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78891"/>
            <a:ext cx="3491345" cy="26877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03431" y="6488668"/>
            <a:ext cx="25225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err="1" smtClean="0"/>
              <a:t>Чандолаз. Рассвет. 2019</a:t>
            </a:r>
            <a:endParaRPr lang="ru-RU"/>
          </a:p>
        </p:txBody>
      </p:sp>
      <p:pic>
        <p:nvPicPr>
          <p:cNvPr id="2056" name="Picture 8" descr="https://thumb.tildacdn.com/tild3632-3366-4766-a239-633939313066/-/format/webp/leonid-savchenko-14-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649" y="3624460"/>
            <a:ext cx="2488342" cy="3115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24328" y="4437112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mtClean="0"/>
              <a:t>Золото октября. 2019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3984589914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1972816"/>
          </a:xfrm>
        </p:spPr>
        <p:txBody>
          <a:bodyPr/>
          <a:lstStyle/>
          <a:p>
            <a:pPr>
              <a:buNone/>
            </a:pPr>
            <a:r>
              <a:rPr lang="ru-RU" smtClean="0">
                <a:latin typeface="+mj-lt"/>
              </a:rPr>
              <a:t>Углубить и систематизировать знания о жанре изобразительного искусства – пейзаже</a:t>
            </a:r>
          </a:p>
          <a:p>
            <a:endParaRPr lang="ru-RU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395536" y="62068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>
                <a:solidFill>
                  <a:srgbClr val="FFC000"/>
                </a:solidFill>
                <a:latin typeface="+mj-lt"/>
                <a:ea typeface="+mj-ea"/>
              </a:rPr>
              <a:t>ЦЕЛЬ ПРОЕКТА</a:t>
            </a:r>
          </a:p>
          <a:p>
            <a:pPr algn="ctr">
              <a:defRPr/>
            </a:pPr>
            <a:r>
              <a:rPr lang="ru-RU" sz="3200">
                <a:solidFill>
                  <a:srgbClr val="FFC000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200">
                <a:solidFill>
                  <a:srgbClr val="FFC000"/>
                </a:solidFill>
                <a:latin typeface="+mj-lt"/>
                <a:ea typeface="+mj-ea"/>
                <a:cs typeface="+mj-cs"/>
              </a:rPr>
            </a:br>
            <a:endParaRPr lang="ru-RU" sz="3200">
              <a:solidFill>
                <a:srgbClr val="FFC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/>
          <p:nvPr/>
        </p:nvSpPr>
        <p:spPr>
          <a:xfrm>
            <a:off x="683568" y="2708920"/>
            <a:ext cx="8229600" cy="114300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600" b="1" i="0" u="none" strike="noStrike" kern="1200" cap="none" spc="0" normalizeH="0" baseline="0" noProof="0" smtClean="0">
                <a:ln w="6350">
                  <a:noFill/>
                </a:ln>
                <a:solidFill>
                  <a:srgbClr val="FFC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ЗАДАЧИ ПРОЕКТА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1200" cap="none" spc="0" normalizeH="0" baseline="0" noProof="0" smtClean="0">
                <a:ln w="6350">
                  <a:noFill/>
                </a:ln>
                <a:solidFill>
                  <a:srgbClr val="FFC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cap="none" spc="0" normalizeH="0" baseline="0" noProof="0" smtClean="0">
                <a:ln w="6350">
                  <a:noFill/>
                </a:ln>
                <a:solidFill>
                  <a:srgbClr val="FFC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1" i="0" u="none" strike="noStrike" kern="1200" cap="none" spc="0" normalizeH="0" baseline="0" noProof="0">
              <a:ln w="6350">
                <a:noFill/>
              </a:ln>
              <a:solidFill>
                <a:srgbClr val="FFC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Содержимое 2"/>
          <p:cNvSpPr txBox="1"/>
          <p:nvPr/>
        </p:nvSpPr>
        <p:spPr>
          <a:xfrm>
            <a:off x="395536" y="3212976"/>
            <a:ext cx="8589640" cy="345638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lvl="0"/>
            <a:r>
              <a:rPr lang="ru-RU" sz="3600" smtClean="0">
                <a:latin typeface="+mj-lt"/>
              </a:rPr>
              <a:t>1. Познакомиться с историей развития пейзажного жанра.</a:t>
            </a:r>
          </a:p>
          <a:p>
            <a:pPr lvl="0"/>
            <a:r>
              <a:rPr lang="ru-RU" sz="3600" smtClean="0">
                <a:latin typeface="+mj-lt"/>
              </a:rPr>
              <a:t>2. Дать характеристику пейзажному жанру живописи, его разновидностям.</a:t>
            </a:r>
          </a:p>
          <a:p>
            <a:pPr lvl="0"/>
            <a:r>
              <a:rPr lang="ru-RU" sz="3600" smtClean="0">
                <a:latin typeface="+mj-lt"/>
              </a:rPr>
              <a:t>3. Ознакомиться с  творчеством  известных художников-пейзажистов.</a:t>
            </a:r>
          </a:p>
          <a:p>
            <a:pPr lvl="0"/>
            <a:r>
              <a:rPr lang="ru-RU" sz="3600" smtClean="0">
                <a:latin typeface="+mj-lt"/>
              </a:rPr>
              <a:t>4. Выполнить серию пейзажей в различных техниках рисования</a:t>
            </a:r>
          </a:p>
          <a:p>
            <a:pPr lvl="0"/>
            <a:endParaRPr lang="ru-RU" sz="3600" smtClean="0">
              <a:latin typeface="+mj-lt"/>
            </a:endParaRP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/>
            </a:pPr>
            <a:endParaRPr kumimoji="0" lang="ru-RU" sz="2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3" y="116632"/>
            <a:ext cx="8229600" cy="922114"/>
          </a:xfrm>
        </p:spPr>
        <p:txBody>
          <a:bodyPr/>
          <a:lstStyle/>
          <a:p>
            <a:r>
              <a:rPr lang="ru-RU" smtClean="0">
                <a:solidFill>
                  <a:srgbClr val="FFC000"/>
                </a:solidFill>
              </a:rPr>
              <a:t>Практическая часть</a:t>
            </a:r>
            <a:endParaRPr lang="ru-RU">
              <a:solidFill>
                <a:srgbClr val="FFC000"/>
              </a:solidFill>
            </a:endParaRPr>
          </a:p>
        </p:txBody>
      </p:sp>
      <p:pic>
        <p:nvPicPr>
          <p:cNvPr id="3074" name="Picture 2" descr="C:\Users\Библиотека2\Desktop\Арчилова\работы Кати\633f9f23-e2ea-4606-aa4c-c93b053b47d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4507"/>
            <a:ext cx="1976261" cy="27352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Библиотека2\Desktop\Арчилова\работы Кати\a3115eb1-ed59-4465-908a-d53e74ddb20f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4402" y="4365104"/>
            <a:ext cx="3168701" cy="22049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Библиотека2\Desktop\Арчилова\работы Кати\33618830-dbe3-4fc0-b7e1-a422d988b4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961" y="1370511"/>
            <a:ext cx="1997431" cy="2606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blob:https://web.whatsapp.com/b79e9555-6b99-49b0-acc5-756ef6bad5ab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753" y="1323752"/>
            <a:ext cx="1905765" cy="2676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2425208342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C000"/>
                </a:solidFill>
              </a:rPr>
              <a:t>ЗАКЛЮЧЕНИЕ</a:t>
            </a: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ru-RU"/>
              <a:t>В процессе работы над проектом </a:t>
            </a:r>
            <a:r>
              <a:rPr lang="ru-RU" smtClean="0"/>
              <a:t>я:</a:t>
            </a:r>
          </a:p>
          <a:p>
            <a:pPr marL="137160" indent="0">
              <a:buNone/>
            </a:pPr>
            <a:r>
              <a:rPr lang="ru-RU"/>
              <a:t>-</a:t>
            </a:r>
            <a:r>
              <a:rPr lang="ru-RU" smtClean="0"/>
              <a:t>приобрела </a:t>
            </a:r>
            <a:r>
              <a:rPr lang="ru-RU"/>
              <a:t>опыт в написании проектной работы, </a:t>
            </a:r>
          </a:p>
          <a:p>
            <a:pPr marL="137160" indent="0">
              <a:buNone/>
            </a:pPr>
            <a:r>
              <a:rPr lang="ru-RU" smtClean="0"/>
              <a:t>-научилась </a:t>
            </a:r>
            <a:r>
              <a:rPr lang="ru-RU"/>
              <a:t>анализировать  и отбирать  информацию, </a:t>
            </a:r>
            <a:endParaRPr lang="ru-RU" smtClean="0"/>
          </a:p>
          <a:p>
            <a:pPr marL="137160" indent="0">
              <a:buNone/>
            </a:pPr>
            <a:r>
              <a:rPr lang="ru-RU"/>
              <a:t>-</a:t>
            </a:r>
            <a:r>
              <a:rPr lang="ru-RU" smtClean="0"/>
              <a:t>изучила </a:t>
            </a:r>
            <a:r>
              <a:rPr lang="ru-RU"/>
              <a:t>историю  возникновения и развития пейзажного жанра, </a:t>
            </a:r>
            <a:r>
              <a:rPr lang="ru-RU" smtClean="0"/>
              <a:t>более </a:t>
            </a:r>
            <a:r>
              <a:rPr lang="ru-RU"/>
              <a:t>подробно познакомилась с  творчеством  известных художников-пейзажистов, в том числе и дальневосточных.</a:t>
            </a:r>
          </a:p>
          <a:p>
            <a:r>
              <a:rPr lang="ru-RU"/>
              <a:t>Выполнила серию пейзажей в различных техниках рисования (акварель, гуашь, восковыми мелками, в смешанной технике).</a:t>
            </a:r>
          </a:p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1744235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Информационные ресурсы:</a:t>
            </a:r>
            <a:br>
              <a:rPr lang="ru-RU">
                <a:solidFill>
                  <a:srgbClr val="FFC000"/>
                </a:solidFill>
              </a:rPr>
            </a:b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mtClean="0"/>
              <a:t>https</a:t>
            </a:r>
            <a:r>
              <a:rPr lang="ru-RU"/>
              <a:t>://ru.wikipedia.org/wiki/Пейзаж</a:t>
            </a:r>
          </a:p>
          <a:p>
            <a:r>
              <a:rPr lang="ru-RU"/>
              <a:t>https://veryimportantlot.com/ru/news/blog/pejzazh-v-zhivopisi-ego-raznovidnosti-evolyuciya-zhanra</a:t>
            </a:r>
          </a:p>
          <a:p>
            <a:r>
              <a:rPr lang="ru-RU"/>
              <a:t>https://8-poster.ru/onenews/</a:t>
            </a:r>
          </a:p>
          <a:p>
            <a:r>
              <a:rPr lang="ru-RU"/>
              <a:t>https://zvetnoe.ru/club/poleznye-stati/peyzazhnaya-zhivopis-istoriya-osnovnye-vidy-i-stili/</a:t>
            </a:r>
          </a:p>
          <a:p>
            <a:r>
              <a:rPr lang="ru-RU"/>
              <a:t>https://slide-share.ru/istoriya-razvitiya-pejzazha-kak-zhanra-izobrazitelnogo-iskusstva-russkom-540041</a:t>
            </a:r>
          </a:p>
          <a:p>
            <a:r>
              <a:rPr lang="ru-RU"/>
              <a:t>https://www.kmslib.ru/fedotov-m-dalnevostochnyy-hudozhnik-biografiya</a:t>
            </a:r>
          </a:p>
          <a:p>
            <a:r>
              <a:rPr lang="ru-RU"/>
              <a:t>https://amf-gallery.ru/content/section_1552611700/</a:t>
            </a:r>
          </a:p>
          <a:p>
            <a:r>
              <a:rPr lang="ru-RU"/>
              <a:t>https://dvart.ru/persona-leonid-savchenko</a:t>
            </a:r>
          </a:p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306799402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FFC000"/>
                </a:solidFill>
              </a:rPr>
              <a:t>Что такое пейзаж?</a:t>
            </a: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709160"/>
          </a:xfrm>
        </p:spPr>
        <p:txBody>
          <a:bodyPr/>
          <a:lstStyle/>
          <a:p>
            <a:pPr>
              <a:buNone/>
            </a:pPr>
            <a:r>
              <a:rPr lang="ru-RU" smtClean="0"/>
              <a:t>Французское </a:t>
            </a:r>
            <a:r>
              <a:rPr lang="ru-RU" i="1" err="1" smtClean="0"/>
              <a:t>paysage</a:t>
            </a:r>
            <a:r>
              <a:rPr lang="ru-RU" smtClean="0"/>
              <a:t> переводится как местность, но имеет тесную связь с другими словами: ландшафт декор, вид, ситуация, обстановка, состояние, панорама. </a:t>
            </a:r>
          </a:p>
          <a:p>
            <a:pPr>
              <a:buNone/>
            </a:pPr>
            <a:r>
              <a:rPr lang="ru-RU" smtClean="0"/>
              <a:t>В мировой художественной культуре пейзаж имеет два значения:</a:t>
            </a:r>
          </a:p>
          <a:p>
            <a:pPr lvl="0">
              <a:buNone/>
            </a:pPr>
            <a:r>
              <a:rPr lang="ru-RU" smtClean="0"/>
              <a:t>1.Жанр изобразительного искусства, где основным объектом выступает окружающий мир, природа.</a:t>
            </a:r>
          </a:p>
          <a:p>
            <a:pPr lvl="0">
              <a:buNone/>
            </a:pPr>
            <a:r>
              <a:rPr lang="ru-RU" smtClean="0"/>
              <a:t>2.Отдельное художественное произведение с соответствующим изображением.</a:t>
            </a:r>
          </a:p>
          <a:p>
            <a:endParaRPr lang="ru-RU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324528" cy="1143000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FFC000"/>
                </a:solidFill>
              </a:rPr>
              <a:t>История развития пейзажной живописи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964488" cy="47091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smtClean="0"/>
              <a:t>Элементы пейзажного искусства обнаружены в наскальной живописи. </a:t>
            </a:r>
          </a:p>
          <a:p>
            <a:pPr>
              <a:buFont typeface="Wingdings" pitchFamily="2" charset="2"/>
              <a:buChar char="v"/>
            </a:pPr>
            <a:r>
              <a:rPr lang="ru-RU" sz="2400" smtClean="0"/>
              <a:t>Схематические рисунки рек, озер, гор, островов  на каменных глыбах (плато Тассилин-Аджер в Сахаре ( 7 тыс. до н.э.) </a:t>
            </a:r>
          </a:p>
          <a:p>
            <a:pPr>
              <a:buFont typeface="Wingdings" pitchFamily="2" charset="2"/>
              <a:buChar char="v"/>
            </a:pPr>
            <a:r>
              <a:rPr lang="ru-RU" sz="2400" smtClean="0"/>
              <a:t>Древний Египет. </a:t>
            </a:r>
          </a:p>
          <a:p>
            <a:pPr>
              <a:buNone/>
            </a:pPr>
            <a:r>
              <a:rPr lang="ru-RU" sz="2400" smtClean="0"/>
              <a:t>      Пейзажные мотивы </a:t>
            </a:r>
          </a:p>
          <a:p>
            <a:pPr>
              <a:buNone/>
            </a:pPr>
            <a:r>
              <a:rPr lang="ru-RU" sz="2400" smtClean="0"/>
              <a:t>      в настенной росписи </a:t>
            </a:r>
          </a:p>
          <a:p>
            <a:pPr>
              <a:buNone/>
            </a:pPr>
            <a:r>
              <a:rPr lang="ru-RU" sz="2400" smtClean="0"/>
              <a:t>      гробниц правителей. (20-21 вв до н.э.)</a:t>
            </a:r>
          </a:p>
          <a:p>
            <a:pPr>
              <a:buFont typeface="Wingdings" pitchFamily="2" charset="2"/>
              <a:buChar char="v"/>
            </a:pPr>
            <a:r>
              <a:rPr lang="ru-RU" sz="2400" smtClean="0"/>
              <a:t>Древний Рим. Город Стабии.</a:t>
            </a:r>
          </a:p>
          <a:p>
            <a:pPr>
              <a:buNone/>
            </a:pPr>
            <a:r>
              <a:rPr lang="ru-RU" sz="2400" smtClean="0"/>
              <a:t>                                             </a:t>
            </a:r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</p:txBody>
      </p:sp>
      <p:pic>
        <p:nvPicPr>
          <p:cNvPr id="4" name="Рисунок 3" descr="https://imgprx.livejournal.net/581332bbcd4071d7c6f407e2403128c13c6299b6/cu2qmXzfFXm4QkRx2xY3iQtUPSVNJrHeAc8tLoE4lBfgmOd2sVqr-S96T4nhHmqQtwEgRXoLqbO-KTm-SiujMJZUxwqtwF_Ur0OPQ5P5Atb1ioLtnpLKdhDtap18WLuguqIBMyich37qJgz60kqTH3cZ-IP6CtI2YQPzU0qV6pU"/>
          <p:cNvPicPr/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3923928" y="2852936"/>
            <a:ext cx="2304256" cy="1243473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6444208" y="3068960"/>
            <a:ext cx="2339752" cy="107721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Куропатки в скалах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”.</a:t>
            </a:r>
            <a:r>
              <a:rPr kumimoji="0" lang="ru-RU" sz="16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Роспись</a:t>
            </a:r>
            <a:r>
              <a:rPr lang="ru-RU" sz="1600" smtClean="0">
                <a:latin typeface="Calibri"/>
                <a:ea typeface="Calibri" pitchFamily="34" charset="0"/>
                <a:cs typeface="Times New Roman" pitchFamily="18" charset="0"/>
              </a:rPr>
              <a:t> в</a:t>
            </a:r>
            <a:r>
              <a:rPr kumimoji="0" lang="ru-RU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зале знаменитого Кносского дворца на острове Крит </a:t>
            </a: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 descr="https://img1.liveinternet.ru/images/attach/b/3/27/451/27451258_1213812086_Morskoy_port_I_v_rospis__iz_Stabiy.jpg"/>
          <p:cNvPicPr/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868144" y="4365104"/>
            <a:ext cx="2376264" cy="2252464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3779912" y="5157192"/>
            <a:ext cx="2304256" cy="113877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kumimoji="0" lang="ru-RU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1600" smtClean="0"/>
          </a:p>
          <a:p>
            <a:pPr>
              <a:buNone/>
            </a:pPr>
            <a:r>
              <a:rPr lang="ru-RU" sz="1600" smtClean="0"/>
              <a:t>"Морской порт", I в., роспись из Стабий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9324528" cy="1143000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FFC000"/>
                </a:solidFill>
              </a:rPr>
              <a:t>История развития пейзажной живописи. Древний Китай</a:t>
            </a:r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96752"/>
            <a:ext cx="8964488" cy="4709160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smtClean="0"/>
          </a:p>
          <a:p>
            <a:pPr>
              <a:buFont typeface="Wingdings" pitchFamily="2" charset="2"/>
              <a:buChar char="v"/>
            </a:pPr>
            <a:r>
              <a:rPr lang="ru-RU" sz="2400" smtClean="0"/>
              <a:t>Древний Китай. Жанр пейзаж появился  </a:t>
            </a:r>
          </a:p>
          <a:p>
            <a:pPr>
              <a:buNone/>
            </a:pPr>
            <a:r>
              <a:rPr lang="ru-RU" sz="2400" smtClean="0"/>
              <a:t>   в VI веке, в эпоху Тан. </a:t>
            </a:r>
          </a:p>
          <a:p>
            <a:pPr>
              <a:buNone/>
            </a:pPr>
            <a:r>
              <a:rPr lang="ru-RU" sz="2400" smtClean="0"/>
              <a:t>   «Шань-шуй», значит «горы-воды».                                        </a:t>
            </a:r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  <a:p>
            <a:endParaRPr lang="ru-RU" sz="2400" smtClean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402124" y="5445224"/>
            <a:ext cx="2339752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b="1" smtClean="0"/>
              <a:t>Ли Чэн. «Буддийский монастырь в горах»</a:t>
            </a:r>
            <a:r>
              <a:rPr lang="ru-RU" sz="1600" smtClean="0"/>
              <a:t>). </a:t>
            </a:r>
            <a:endParaRPr kumimoji="0" lang="ru-RU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167" y="1700808"/>
            <a:ext cx="2750241" cy="460851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живописи. Европа. Италия  </a:t>
            </a:r>
            <a:endParaRPr lang="ru-RU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0"/>
            <a:ext cx="5112568" cy="470916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b="1" err="1"/>
              <a:t>Джотто ди </a:t>
            </a:r>
            <a:r>
              <a:rPr lang="ru-RU" b="1" err="1" smtClean="0"/>
              <a:t>Бондоне </a:t>
            </a:r>
            <a:r>
              <a:rPr lang="ru-RU" smtClean="0"/>
              <a:t>-итальянский </a:t>
            </a:r>
            <a:r>
              <a:rPr lang="ru-RU"/>
              <a:t>живописец и архитектор XIV </a:t>
            </a:r>
            <a:r>
              <a:rPr lang="ru-RU" smtClean="0"/>
              <a:t>века.</a:t>
            </a:r>
          </a:p>
          <a:p>
            <a:pPr marL="137160" indent="0">
              <a:buNone/>
            </a:pPr>
            <a:r>
              <a:rPr lang="ru-RU" smtClean="0"/>
              <a:t>Он </a:t>
            </a:r>
            <a:r>
              <a:rPr lang="ru-RU"/>
              <a:t>преодолел иконописную </a:t>
            </a:r>
            <a:r>
              <a:rPr lang="ru-RU" smtClean="0"/>
              <a:t>традицию и разработал </a:t>
            </a:r>
            <a:r>
              <a:rPr lang="ru-RU"/>
              <a:t>абсолютно новый подход к изображению пространства.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55172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/>
              <a:t>Стигматизация св. Франциска. </a:t>
            </a:r>
            <a:endParaRPr lang="ru-RU" smtClean="0"/>
          </a:p>
          <a:p>
            <a:r>
              <a:rPr lang="ru-RU" smtClean="0"/>
              <a:t>1295-1300гг</a:t>
            </a:r>
            <a:r>
              <a:rPr lang="ru-RU"/>
              <a:t>. Лувр, Париж.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80112" y="1772816"/>
            <a:ext cx="2497148" cy="479715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2297186215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709160"/>
          </a:xfrm>
        </p:spPr>
        <p:txBody>
          <a:bodyPr>
            <a:normAutofit lnSpcReduction="10000"/>
          </a:bodyPr>
          <a:lstStyle/>
          <a:p>
            <a:r>
              <a:rPr lang="ru-RU"/>
              <a:t>Братья </a:t>
            </a:r>
            <a:r>
              <a:rPr lang="ru-RU" err="1" smtClean="0"/>
              <a:t>Лимбург— </a:t>
            </a:r>
            <a:r>
              <a:rPr lang="ru-RU"/>
              <a:t>живописцы-миниатюристы начала XV века, родом из Северных Нидерландов, прославившиеся благодаря созданию «Великолепного часослова герцога Беррийского».</a:t>
            </a: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живописи. Европа. Франция  </a:t>
            </a:r>
            <a:endParaRPr lang="ru-RU">
              <a:solidFill>
                <a:srgbClr val="FFC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76056" y="1556792"/>
            <a:ext cx="3113613" cy="4941168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112150819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148840"/>
            <a:ext cx="4392488" cy="4709160"/>
          </a:xfrm>
        </p:spPr>
        <p:txBody>
          <a:bodyPr>
            <a:normAutofit/>
          </a:bodyPr>
          <a:lstStyle/>
          <a:p>
            <a:r>
              <a:rPr lang="ru-RU"/>
              <a:t>Леонардо да </a:t>
            </a:r>
            <a:r>
              <a:rPr lang="ru-RU" smtClean="0"/>
              <a:t>Винчи</a:t>
            </a:r>
            <a:endParaRPr lang="ru-RU"/>
          </a:p>
          <a:p>
            <a:r>
              <a:rPr lang="ru-RU" smtClean="0"/>
              <a:t>Новые </a:t>
            </a:r>
            <a:r>
              <a:rPr lang="ru-RU"/>
              <a:t>художественные приёмы </a:t>
            </a:r>
            <a:r>
              <a:rPr lang="ru-RU" smtClean="0"/>
              <a:t>-использование </a:t>
            </a:r>
            <a:r>
              <a:rPr lang="ru-RU"/>
              <a:t>пейзажа на заднем плане. </a:t>
            </a:r>
            <a:endParaRPr lang="ru-RU" smtClean="0"/>
          </a:p>
          <a:p>
            <a:r>
              <a:rPr lang="ru-RU" smtClean="0"/>
              <a:t>Изображение </a:t>
            </a:r>
            <a:r>
              <a:rPr lang="ru-RU"/>
              <a:t>более </a:t>
            </a:r>
            <a:r>
              <a:rPr lang="ru-RU" smtClean="0"/>
              <a:t>реалистично</a:t>
            </a:r>
            <a:endParaRPr lang="ru-RU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>
                <a:solidFill>
                  <a:srgbClr val="FFC000"/>
                </a:solidFill>
              </a:rPr>
              <a:t>История развития пейзажной </a:t>
            </a:r>
            <a:r>
              <a:rPr lang="ru-RU" smtClean="0">
                <a:solidFill>
                  <a:srgbClr val="FFC000"/>
                </a:solidFill>
              </a:rPr>
              <a:t>живописи. Эпоха Возрождения</a:t>
            </a:r>
            <a:endParaRPr lang="ru-RU">
              <a:solidFill>
                <a:srgbClr val="FFC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val="0"/>
              </a:ext>
            </a:extLst>
          </a:blip>
          <a:stretch>
            <a:fillRect/>
          </a:stretch>
        </p:blipFill>
        <p:spPr bwMode="auto">
          <a:xfrm>
            <a:off x="5490457" y="1660036"/>
            <a:ext cx="3077072" cy="422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 xmlns:p159="http://schemas.microsoft.com/office/powerpoint/2015/09/main" xmlns:p15="http://schemas.microsoft.com/office/powerpoint/2012/main" xmlns:p14="http://schemas.microsoft.com/office/powerpoint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64088" y="5877272"/>
            <a:ext cx="32034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/>
              <a:t>Леонардо </a:t>
            </a:r>
            <a:r>
              <a:rPr lang="ru-RU" smtClean="0"/>
              <a:t>да Винчи</a:t>
            </a:r>
            <a:r>
              <a:rPr lang="ru-RU"/>
              <a:t>. Джоконда</a:t>
            </a:r>
          </a:p>
        </p:txBody>
      </p:sp>
    </p:spTree>
    <p:extLst>
      <p:ext uri="{BB962C8B-B14F-4D97-AF65-F5344CB8AC3E}">
        <p14:creationId xmlns="" xmlns:p14="http://schemas.microsoft.com/office/powerpoint/2010/main" xmlns:p159="http://schemas.microsoft.com/office/powerpoint/2015/09/main" xmlns:p15="http://schemas.microsoft.com/office/powerpoint/2012/main" xmlns:a14="http://schemas.microsoft.com/office/drawing/2010/main" val="3620067444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Arial"/>
        <a:cs typeface="Arial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Arial"/>
        <a:cs typeface="Arial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1236</TotalTime>
  <Words>1121</Words>
  <Application>Microsoft Office PowerPoint</Application>
  <PresentationFormat>Экран (4:3)</PresentationFormat>
  <Paragraphs>176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Апекс</vt:lpstr>
      <vt:lpstr>Пейзажная живопись: история развития жанра </vt:lpstr>
      <vt:lpstr>АКТУАЛЬНОСТЬ</vt:lpstr>
      <vt:lpstr>ЦЕЛЬ ПРОЕКТА  </vt:lpstr>
      <vt:lpstr>Что такое пейзаж?</vt:lpstr>
      <vt:lpstr>История развития пейзажной живописи </vt:lpstr>
      <vt:lpstr>История развития пейзажной живописи. Древний Китай </vt:lpstr>
      <vt:lpstr>История развития пейзажной живописи. Европа. Италия  </vt:lpstr>
      <vt:lpstr>История развития пейзажной живописи. Европа. Франция  </vt:lpstr>
      <vt:lpstr>История развития пейзажной живописи. Эпоха Возрождения</vt:lpstr>
      <vt:lpstr>История развития пейзажной живописи. Голландский пейзаж</vt:lpstr>
      <vt:lpstr>История развития пейзажной живописи</vt:lpstr>
      <vt:lpstr>История развития пейзажной живописи</vt:lpstr>
      <vt:lpstr>История развития пейзажной живописи</vt:lpstr>
      <vt:lpstr>История развития пейзажной живописи</vt:lpstr>
      <vt:lpstr>История развития пейзажной живописи</vt:lpstr>
      <vt:lpstr>История развития пейзажной живописи</vt:lpstr>
      <vt:lpstr>История развития пейзажной живописи</vt:lpstr>
      <vt:lpstr>История развития пейзажной живописи</vt:lpstr>
      <vt:lpstr>История развития пейзажной живописи</vt:lpstr>
      <vt:lpstr>История развития пейзажной живописи в России</vt:lpstr>
      <vt:lpstr>История развития пейзажной живописи в России</vt:lpstr>
      <vt:lpstr>История развития пейзажной живописи</vt:lpstr>
      <vt:lpstr>Саврасов Алексей Кондратьевич (1830-1897)</vt:lpstr>
      <vt:lpstr>Шишкин Иван Иванович   (1832-1898)</vt:lpstr>
      <vt:lpstr>Куинджи Архип Иванович  (1842-1910)</vt:lpstr>
      <vt:lpstr>Левитан Исаак Ильич              (1860-1890)</vt:lpstr>
      <vt:lpstr>Виды и особенности  пейзажной живописи</vt:lpstr>
      <vt:lpstr>Федотов Алексей Матвеевич  (1919-1985) - художник-дальневосточник</vt:lpstr>
      <vt:lpstr>Савченко Леонид Николаевич (1970)- художник-дальневосточник</vt:lpstr>
      <vt:lpstr>Практическая часть</vt:lpstr>
      <vt:lpstr>ЗАКЛЮЧЕНИЕ</vt:lpstr>
      <vt:lpstr>Информационные ресурсы: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Пейзажная живопись: история развития жанра </dc:title>
  <dc:creator>USER</dc:creator>
  <cp:lastModifiedBy>Пользователь Windows</cp:lastModifiedBy>
  <cp:revision>71</cp:revision>
  <dcterms:created xsi:type="dcterms:W3CDTF">2022-12-29T00:30:20Z</dcterms:created>
  <dcterms:modified xsi:type="dcterms:W3CDTF">2023-06-04T01:19:00Z</dcterms:modified>
</cp:coreProperties>
</file>