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notesMasterIdLst>
    <p:notesMasterId r:id="rId21"/>
  </p:notes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67" r:id="rId10"/>
    <p:sldId id="282" r:id="rId11"/>
    <p:sldId id="259" r:id="rId12"/>
    <p:sldId id="262" r:id="rId13"/>
    <p:sldId id="265" r:id="rId14"/>
    <p:sldId id="260" r:id="rId15"/>
    <p:sldId id="268" r:id="rId16"/>
    <p:sldId id="269" r:id="rId17"/>
    <p:sldId id="283" r:id="rId18"/>
    <p:sldId id="284" r:id="rId19"/>
    <p:sldId id="285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3784" autoAdjust="0"/>
  </p:normalViewPr>
  <p:slideViewPr>
    <p:cSldViewPr snapToGrid="0">
      <p:cViewPr varScale="1">
        <p:scale>
          <a:sx n="59" d="100"/>
          <a:sy n="59" d="100"/>
        </p:scale>
        <p:origin x="7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7DB5C2-1050-4A20-8D76-6C5E7C7BA86B}" type="datetimeFigureOut">
              <a:rPr lang="ru-RU" smtClean="0"/>
              <a:t>04.02.2018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79D6E-ACCD-42E9-8F2D-80DA37FA9DF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278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879D6E-ACCD-42E9-8F2D-80DA37FA9DF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013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672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156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513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810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5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1157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421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339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650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82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0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4216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грамматического строя речи у дошкольников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учитель-логопед </a:t>
            </a:r>
            <a:r>
              <a:rPr lang="ru-RU" dirty="0" smtClean="0"/>
              <a:t>Бизюкова </a:t>
            </a:r>
            <a:r>
              <a:rPr lang="ru-RU" dirty="0" err="1" smtClean="0"/>
              <a:t>г.и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749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Приемы формирования грамматического строя речи у дошкольников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052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стихотворных </a:t>
            </a:r>
            <a:r>
              <a:rPr lang="ru-RU" dirty="0" smtClean="0"/>
              <a:t>форм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На зеленый свет, Медведь,</a:t>
            </a:r>
          </a:p>
          <a:p>
            <a:r>
              <a:rPr lang="ru-RU" sz="2400" dirty="0" smtClean="0"/>
              <a:t>Ты не </a:t>
            </a:r>
            <a:r>
              <a:rPr lang="ru-RU" sz="2400" dirty="0" err="1" smtClean="0"/>
              <a:t>ехай</a:t>
            </a:r>
            <a:r>
              <a:rPr lang="ru-RU" sz="2400" dirty="0" smtClean="0"/>
              <a:t> и не </a:t>
            </a:r>
            <a:r>
              <a:rPr lang="ru-RU" sz="2400" dirty="0" err="1" smtClean="0"/>
              <a:t>едь</a:t>
            </a:r>
            <a:r>
              <a:rPr lang="ru-RU" sz="2400" dirty="0" smtClean="0"/>
              <a:t>!</a:t>
            </a:r>
          </a:p>
          <a:p>
            <a:r>
              <a:rPr lang="ru-RU" sz="2400" dirty="0" smtClean="0"/>
              <a:t>И не </a:t>
            </a:r>
            <a:r>
              <a:rPr lang="ru-RU" sz="2400" dirty="0" err="1" smtClean="0"/>
              <a:t>ездий</a:t>
            </a:r>
            <a:r>
              <a:rPr lang="ru-RU" sz="2400" dirty="0" smtClean="0"/>
              <a:t> никогда. </a:t>
            </a:r>
          </a:p>
          <a:p>
            <a:r>
              <a:rPr lang="ru-RU" sz="2400" dirty="0" smtClean="0"/>
              <a:t>Поезжай! Запомнил? – Да.</a:t>
            </a:r>
            <a:endParaRPr lang="ru-RU" sz="2400" dirty="0"/>
          </a:p>
        </p:txBody>
      </p:sp>
      <p:pic>
        <p:nvPicPr>
          <p:cNvPr id="1028" name="Picture 4" descr="http://www.trud.ru/userfiles/gallery/2b/b_2b04a3a8046ff08a34655baa7e7d7d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815" y="227584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8991600" y="2180496"/>
            <a:ext cx="2751287" cy="1513840"/>
          </a:xfrm>
          <a:prstGeom prst="cloudCallout">
            <a:avLst>
              <a:gd name="adj1" fmla="val -64778"/>
              <a:gd name="adj2" fmla="val 249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Поезжай!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22046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cdn1.leafclover.club/wp-content/uploads/2017/07/3-20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3" t="21323" r="5971" b="16720"/>
          <a:stretch/>
        </p:blipFill>
        <p:spPr bwMode="auto">
          <a:xfrm>
            <a:off x="3874805" y="2180496"/>
            <a:ext cx="8154635" cy="389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стихотворных форм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8CB64A"/>
              </a:buClr>
            </a:pPr>
            <a:r>
              <a:rPr lang="ru-RU" sz="2400" dirty="0">
                <a:solidFill>
                  <a:srgbClr val="3D3D3D"/>
                </a:solidFill>
              </a:rPr>
              <a:t>Одевать (кого?) Надежду</a:t>
            </a:r>
          </a:p>
          <a:p>
            <a:pPr lvl="0">
              <a:buClr>
                <a:srgbClr val="8CB64A"/>
              </a:buClr>
            </a:pPr>
            <a:r>
              <a:rPr lang="ru-RU" sz="2400" dirty="0">
                <a:solidFill>
                  <a:srgbClr val="3D3D3D"/>
                </a:solidFill>
              </a:rPr>
              <a:t>Надевать (что?) одежду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503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стихотворных </a:t>
            </a:r>
            <a:r>
              <a:rPr lang="ru-RU" dirty="0" smtClean="0"/>
              <a:t>форм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Солнце, жарко. Привезли</a:t>
            </a:r>
          </a:p>
          <a:p>
            <a:r>
              <a:rPr lang="ru-RU" sz="2400" dirty="0" smtClean="0"/>
              <a:t>Нам для окон жалюзи!</a:t>
            </a:r>
            <a:endParaRPr lang="ru-RU" sz="2400" dirty="0"/>
          </a:p>
        </p:txBody>
      </p:sp>
      <p:pic>
        <p:nvPicPr>
          <p:cNvPr id="5122" name="Picture 2" descr="http://photoudom.ru/photo/5a/5ace4dacc612f50ace933a6d8255b4d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119" y="1942632"/>
            <a:ext cx="4813767" cy="4813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769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</a:t>
            </a:r>
            <a:r>
              <a:rPr lang="ru-RU" dirty="0" smtClean="0"/>
              <a:t>ассоциаций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Носки короткие – слово длинное</a:t>
            </a:r>
          </a:p>
          <a:p>
            <a:r>
              <a:rPr lang="ru-RU" sz="2400" dirty="0" smtClean="0"/>
              <a:t>Чулки длинные – слово  короткое</a:t>
            </a:r>
            <a:endParaRPr lang="ru-RU" dirty="0"/>
          </a:p>
        </p:txBody>
      </p:sp>
      <p:pic>
        <p:nvPicPr>
          <p:cNvPr id="2050" name="Picture 2" descr="http://images.wildberries.ru/big/new/3960000/3963930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4318000"/>
            <a:ext cx="1613989" cy="215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cdn2.rf-sp.ru/f5/68/f568a2af8ba23b52eaffc4b22df469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323" y="2052319"/>
            <a:ext cx="3506271" cy="291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5107036" y="2052319"/>
            <a:ext cx="2751287" cy="1513840"/>
          </a:xfrm>
          <a:prstGeom prst="cloudCallout">
            <a:avLst>
              <a:gd name="adj1" fmla="val 77395"/>
              <a:gd name="adj2" fmla="val 755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Много чулок</a:t>
            </a:r>
            <a:endParaRPr lang="ru-RU" sz="2800" b="1" dirty="0"/>
          </a:p>
        </p:txBody>
      </p:sp>
      <p:sp>
        <p:nvSpPr>
          <p:cNvPr id="8" name="Выноска-облако 7"/>
          <p:cNvSpPr/>
          <p:nvPr/>
        </p:nvSpPr>
        <p:spPr>
          <a:xfrm>
            <a:off x="8449676" y="4809499"/>
            <a:ext cx="2751287" cy="1513840"/>
          </a:xfrm>
          <a:prstGeom prst="cloudCallout">
            <a:avLst>
              <a:gd name="adj1" fmla="val -77703"/>
              <a:gd name="adj2" fmla="val 813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Нет носков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9244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vokrug.tv/pic/post/a/6/7/c/a67c3eeee2d78cf9fbc5580f017469a5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67"/>
          <a:stretch/>
        </p:blipFill>
        <p:spPr bwMode="auto">
          <a:xfrm flipH="1">
            <a:off x="4856045" y="3887868"/>
            <a:ext cx="3082111" cy="248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Использование стихотворных </a:t>
            </a:r>
            <a:r>
              <a:rPr lang="ru-RU" dirty="0" smtClean="0"/>
              <a:t>форм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575904"/>
          </a:xfrm>
        </p:spPr>
        <p:txBody>
          <a:bodyPr>
            <a:normAutofit fontScale="92500" lnSpcReduction="10000"/>
          </a:bodyPr>
          <a:lstStyle/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Жил да был весёлый </a:t>
            </a:r>
            <a:r>
              <a:rPr lang="ru-RU" sz="2400" dirty="0" smtClean="0">
                <a:solidFill>
                  <a:schemeClr val="tx1"/>
                </a:solidFill>
              </a:rPr>
              <a:t>гном</a:t>
            </a:r>
            <a:r>
              <a:rPr lang="ru-RU" sz="2400" dirty="0" smtClean="0">
                <a:solidFill>
                  <a:srgbClr val="3D3D3D"/>
                </a:solidFill>
              </a:rPr>
              <a:t>,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Он в лесу построил </a:t>
            </a:r>
            <a:r>
              <a:rPr lang="ru-RU" sz="2400" b="1" dirty="0" smtClean="0">
                <a:solidFill>
                  <a:srgbClr val="00B050"/>
                </a:solidFill>
              </a:rPr>
              <a:t>дом</a:t>
            </a:r>
            <a:r>
              <a:rPr lang="ru-RU" sz="2400" dirty="0" smtClean="0">
                <a:solidFill>
                  <a:srgbClr val="3D3D3D"/>
                </a:solidFill>
              </a:rPr>
              <a:t>.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Рядом жил </a:t>
            </a:r>
            <a:r>
              <a:rPr lang="ru-RU" sz="2400" dirty="0" smtClean="0">
                <a:solidFill>
                  <a:srgbClr val="3D3D3D"/>
                </a:solidFill>
              </a:rPr>
              <a:t>поменьше гномик, 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Под кустом </a:t>
            </a:r>
            <a:r>
              <a:rPr lang="ru-RU" sz="2400" dirty="0" smtClean="0">
                <a:solidFill>
                  <a:srgbClr val="3D3D3D"/>
                </a:solidFill>
              </a:rPr>
              <a:t>он сделал </a:t>
            </a:r>
            <a:r>
              <a:rPr lang="ru-RU" sz="2400" b="1" dirty="0" smtClean="0">
                <a:solidFill>
                  <a:srgbClr val="00B050"/>
                </a:solidFill>
              </a:rPr>
              <a:t>домик</a:t>
            </a:r>
            <a:r>
              <a:rPr lang="ru-RU" sz="2400" dirty="0" smtClean="0">
                <a:solidFill>
                  <a:srgbClr val="3D3D3D"/>
                </a:solidFill>
              </a:rPr>
              <a:t>. 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Старый </a:t>
            </a:r>
            <a:r>
              <a:rPr lang="ru-RU" sz="2400" dirty="0">
                <a:solidFill>
                  <a:srgbClr val="3D3D3D"/>
                </a:solidFill>
              </a:rPr>
              <a:t>мудрый гном </a:t>
            </a:r>
            <a:r>
              <a:rPr lang="ru-RU" sz="2400" dirty="0" smtClean="0">
                <a:solidFill>
                  <a:srgbClr val="3D3D3D"/>
                </a:solidFill>
              </a:rPr>
              <a:t>- </a:t>
            </a:r>
            <a:r>
              <a:rPr lang="ru-RU" sz="2400" dirty="0" err="1" smtClean="0">
                <a:solidFill>
                  <a:srgbClr val="3D3D3D"/>
                </a:solidFill>
              </a:rPr>
              <a:t>гномище</a:t>
            </a:r>
            <a:r>
              <a:rPr lang="ru-RU" sz="2400" dirty="0" smtClean="0">
                <a:solidFill>
                  <a:srgbClr val="3D3D3D"/>
                </a:solidFill>
              </a:rPr>
              <a:t> 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Выстроил </a:t>
            </a:r>
            <a:r>
              <a:rPr lang="ru-RU" sz="2400" dirty="0" smtClean="0">
                <a:solidFill>
                  <a:srgbClr val="3D3D3D"/>
                </a:solidFill>
              </a:rPr>
              <a:t>большой </a:t>
            </a:r>
            <a:r>
              <a:rPr lang="ru-RU" sz="2400" b="1" dirty="0" smtClean="0">
                <a:solidFill>
                  <a:srgbClr val="00B050"/>
                </a:solidFill>
              </a:rPr>
              <a:t>домище</a:t>
            </a:r>
            <a:r>
              <a:rPr lang="ru-RU" sz="2400" dirty="0" smtClean="0">
                <a:solidFill>
                  <a:srgbClr val="3D3D3D"/>
                </a:solidFill>
              </a:rPr>
              <a:t>.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Был он стар и был он </a:t>
            </a:r>
            <a:r>
              <a:rPr lang="ru-RU" sz="2400" dirty="0" smtClean="0">
                <a:solidFill>
                  <a:srgbClr val="3D3D3D"/>
                </a:solidFill>
              </a:rPr>
              <a:t>сед,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И большой был </a:t>
            </a:r>
            <a:r>
              <a:rPr lang="ru-RU" sz="2400" b="1" dirty="0" smtClean="0">
                <a:solidFill>
                  <a:srgbClr val="00B050"/>
                </a:solidFill>
              </a:rPr>
              <a:t>домосед</a:t>
            </a:r>
            <a:r>
              <a:rPr lang="ru-RU" sz="2400" dirty="0" smtClean="0">
                <a:solidFill>
                  <a:srgbClr val="3D3D3D"/>
                </a:solidFill>
              </a:rPr>
              <a:t>.</a:t>
            </a:r>
            <a:endParaRPr lang="ru-RU" sz="2400" dirty="0">
              <a:solidFill>
                <a:srgbClr val="3D3D3D"/>
              </a:solidFill>
            </a:endParaRP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А за </a:t>
            </a:r>
            <a:r>
              <a:rPr lang="ru-RU" sz="2400" dirty="0" smtClean="0">
                <a:solidFill>
                  <a:srgbClr val="3D3D3D"/>
                </a:solidFill>
              </a:rPr>
              <a:t>печкой, </a:t>
            </a:r>
            <a:r>
              <a:rPr lang="ru-RU" sz="2400" dirty="0">
                <a:solidFill>
                  <a:srgbClr val="3D3D3D"/>
                </a:solidFill>
              </a:rPr>
              <a:t>за трубой 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>
                <a:solidFill>
                  <a:srgbClr val="3D3D3D"/>
                </a:solidFill>
              </a:rPr>
              <a:t>Жил </a:t>
            </a:r>
            <a:r>
              <a:rPr lang="ru-RU" sz="2400" dirty="0" smtClean="0">
                <a:solidFill>
                  <a:srgbClr val="3D3D3D"/>
                </a:solidFill>
              </a:rPr>
              <a:t>у гнома </a:t>
            </a:r>
            <a:r>
              <a:rPr lang="ru-RU" sz="2400" b="1" dirty="0">
                <a:solidFill>
                  <a:srgbClr val="00B050"/>
                </a:solidFill>
              </a:rPr>
              <a:t>домовой</a:t>
            </a:r>
            <a:r>
              <a:rPr lang="ru-RU" sz="2400" dirty="0">
                <a:solidFill>
                  <a:srgbClr val="3D3D3D"/>
                </a:solidFill>
              </a:rPr>
              <a:t>. 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Очень строгий, деловитый,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Аккуратный, </a:t>
            </a:r>
            <a:r>
              <a:rPr lang="ru-RU" sz="2400" b="1" dirty="0" smtClean="0">
                <a:solidFill>
                  <a:srgbClr val="00B050"/>
                </a:solidFill>
              </a:rPr>
              <a:t>домовитый: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Мох, калину, зверобой – 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Все из леса нес домой.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Есть любил он суп вчерашний,</a:t>
            </a:r>
          </a:p>
          <a:p>
            <a:pPr marL="0" lvl="0" indent="0">
              <a:lnSpc>
                <a:spcPct val="50000"/>
              </a:lnSpc>
              <a:buClr>
                <a:srgbClr val="8CB64A"/>
              </a:buClr>
              <a:buNone/>
            </a:pPr>
            <a:r>
              <a:rPr lang="ru-RU" sz="2400" dirty="0" smtClean="0">
                <a:solidFill>
                  <a:srgbClr val="3D3D3D"/>
                </a:solidFill>
              </a:rPr>
              <a:t>Пил он только квас </a:t>
            </a:r>
            <a:r>
              <a:rPr lang="ru-RU" sz="2400" b="1" dirty="0">
                <a:solidFill>
                  <a:srgbClr val="00B050"/>
                </a:solidFill>
              </a:rPr>
              <a:t>домашний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7170" name="Picture 2" descr="http://www.vokrug.tv/pic/post/a/6/7/c/a67c3eeee2d78cf9fbc5580f017469a5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967"/>
          <a:stretch/>
        </p:blipFill>
        <p:spPr bwMode="auto">
          <a:xfrm>
            <a:off x="5961567" y="2250547"/>
            <a:ext cx="1713576" cy="13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www.vokrug.tv/pic/post/a/6/7/c/a67c3eeee2d78cf9fbc5580f017469a5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4" t="-1920" r="49896"/>
          <a:stretch/>
        </p:blipFill>
        <p:spPr bwMode="auto">
          <a:xfrm>
            <a:off x="7938156" y="2211804"/>
            <a:ext cx="4081124" cy="394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vostoklavka.ru/wa-data/public/shop/categories/915/5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143" y="5695337"/>
            <a:ext cx="934500" cy="93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679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– один из эффективных методов развития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3" y="2180496"/>
            <a:ext cx="10076647" cy="4027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Слово </a:t>
            </a:r>
            <a:r>
              <a:rPr lang="ru-RU" sz="2400" i="1" dirty="0"/>
              <a:t>"</a:t>
            </a:r>
            <a:r>
              <a:rPr lang="ru-RU" sz="2400" i="1" dirty="0" err="1"/>
              <a:t>синквейн</a:t>
            </a:r>
            <a:r>
              <a:rPr lang="ru-RU" sz="2400" i="1" dirty="0"/>
              <a:t>"</a:t>
            </a:r>
            <a:r>
              <a:rPr lang="ru-RU" sz="2400" dirty="0"/>
              <a:t> происходит от французского "пять". Это стихотворение из пяти строк, которое строится по следующим правилам: </a:t>
            </a:r>
            <a:endParaRPr lang="ru-RU" sz="2400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/>
              <a:t>1 </a:t>
            </a:r>
            <a:r>
              <a:rPr lang="ru-RU" sz="2400" b="1" dirty="0"/>
              <a:t>строчка </a:t>
            </a:r>
            <a:r>
              <a:rPr lang="ru-RU" sz="2400" dirty="0"/>
              <a:t>- одно существительное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/>
              <a:t>2 </a:t>
            </a:r>
            <a:r>
              <a:rPr lang="ru-RU" sz="2400" b="1" dirty="0"/>
              <a:t>строчка </a:t>
            </a:r>
            <a:r>
              <a:rPr lang="ru-RU" sz="2400" dirty="0"/>
              <a:t>- два прилагательных, которые характеризуют данное существительное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/>
              <a:t>3 </a:t>
            </a:r>
            <a:r>
              <a:rPr lang="ru-RU" sz="2400" b="1" dirty="0"/>
              <a:t>строчка </a:t>
            </a:r>
            <a:r>
              <a:rPr lang="ru-RU" sz="2400" dirty="0"/>
              <a:t>- три глагола, обозначающие действие </a:t>
            </a:r>
            <a:r>
              <a:rPr lang="ru-RU" sz="2400" dirty="0" smtClean="0"/>
              <a:t>существительного;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/>
              <a:t>4 </a:t>
            </a:r>
            <a:r>
              <a:rPr lang="ru-RU" sz="2400" b="1" dirty="0"/>
              <a:t>строчка</a:t>
            </a:r>
            <a:r>
              <a:rPr lang="ru-RU" sz="2400" dirty="0"/>
              <a:t> - фраза из четырех слов, которая характеризует существительное</a:t>
            </a:r>
            <a:r>
              <a:rPr lang="ru-RU" sz="2400" dirty="0" smtClean="0"/>
              <a:t>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ru-RU" sz="2400" b="1" dirty="0" smtClean="0"/>
              <a:t>5 </a:t>
            </a:r>
            <a:r>
              <a:rPr lang="ru-RU" sz="2400" b="1" dirty="0"/>
              <a:t>строчка </a:t>
            </a:r>
            <a:r>
              <a:rPr lang="ru-RU" sz="2400" dirty="0" smtClean="0"/>
              <a:t>– существительное-обобщение.</a:t>
            </a:r>
          </a:p>
        </p:txBody>
      </p:sp>
    </p:spTree>
    <p:extLst>
      <p:ext uri="{BB962C8B-B14F-4D97-AF65-F5344CB8AC3E}">
        <p14:creationId xmlns:p14="http://schemas.microsoft.com/office/powerpoint/2010/main" val="425861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r>
              <a:rPr lang="ru-RU" dirty="0" smtClean="0"/>
              <a:t> – один из эффективных методов развития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3" y="2180496"/>
            <a:ext cx="10076647" cy="4027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Пчела.</a:t>
            </a:r>
          </a:p>
          <a:p>
            <a:pPr marL="0" indent="0">
              <a:buNone/>
            </a:pPr>
            <a:r>
              <a:rPr lang="ru-RU" sz="2400" dirty="0" smtClean="0"/>
              <a:t>Маленькая, трудолюбивая.</a:t>
            </a:r>
          </a:p>
          <a:p>
            <a:pPr marL="0" indent="0">
              <a:buNone/>
            </a:pPr>
            <a:r>
              <a:rPr lang="ru-RU" sz="2400" dirty="0" smtClean="0"/>
              <a:t>Летает, опыляет, жалит.</a:t>
            </a:r>
          </a:p>
          <a:p>
            <a:pPr marL="0" indent="0">
              <a:buNone/>
            </a:pPr>
            <a:r>
              <a:rPr lang="ru-RU" sz="2400" dirty="0" smtClean="0"/>
              <a:t>Приносит людям полезный мед.</a:t>
            </a:r>
          </a:p>
          <a:p>
            <a:pPr marL="0" indent="0">
              <a:buNone/>
            </a:pPr>
            <a:r>
              <a:rPr lang="ru-RU" sz="2400" dirty="0" smtClean="0"/>
              <a:t>Насекомое.</a:t>
            </a:r>
          </a:p>
        </p:txBody>
      </p:sp>
      <p:pic>
        <p:nvPicPr>
          <p:cNvPr id="1026" name="Picture 2" descr="http://www.playcast.ru/uploads/2015/08/02/145563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01766">
            <a:off x="2921190" y="2095996"/>
            <a:ext cx="1800794" cy="134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4.infourok.ru/uploads/ex/1192/00096061-5b7a4446/img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0" t="30499" r="47110" b="19872"/>
          <a:stretch/>
        </p:blipFill>
        <p:spPr bwMode="auto">
          <a:xfrm>
            <a:off x="6522719" y="2142142"/>
            <a:ext cx="3982721" cy="449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93840" y="6246114"/>
            <a:ext cx="550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err="1" smtClean="0"/>
              <a:t>Синквейн</a:t>
            </a:r>
            <a:r>
              <a:rPr lang="ru-RU" i="1" dirty="0" smtClean="0"/>
              <a:t> по форме напоминает елочку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73323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montessoriself.ru/wp-content/uploads/2014/08/lev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8" t="8791" r="8474" b="20088"/>
          <a:stretch/>
        </p:blipFill>
        <p:spPr bwMode="auto">
          <a:xfrm flipH="1">
            <a:off x="5383731" y="2383970"/>
            <a:ext cx="1619229" cy="197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Синквейн</a:t>
            </a:r>
            <a:r>
              <a:rPr lang="ru-RU" dirty="0"/>
              <a:t> – один из эффективных методов развития речи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020560" y="1899920"/>
            <a:ext cx="3992880" cy="359664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8249920" y="5496560"/>
            <a:ext cx="1534160" cy="1096196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740140" y="2527672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298180" y="3333968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199880" y="3333968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65110" y="4113716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707120" y="4113716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9583420" y="4113716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490460" y="4874090"/>
            <a:ext cx="3055620" cy="23639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42680" y="6099656"/>
            <a:ext cx="553720" cy="2032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бъект 2"/>
          <p:cNvSpPr>
            <a:spLocks noGrp="1"/>
          </p:cNvSpPr>
          <p:nvPr>
            <p:ph idx="1"/>
          </p:nvPr>
        </p:nvSpPr>
        <p:spPr>
          <a:xfrm>
            <a:off x="581193" y="2180496"/>
            <a:ext cx="7506167" cy="40272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Лев.</a:t>
            </a:r>
          </a:p>
          <a:p>
            <a:pPr marL="0" indent="0">
              <a:buNone/>
            </a:pPr>
            <a:r>
              <a:rPr lang="ru-RU" sz="2400" dirty="0" smtClean="0"/>
              <a:t>Опасный, свирепый.</a:t>
            </a:r>
          </a:p>
          <a:p>
            <a:pPr marL="0" indent="0">
              <a:buNone/>
            </a:pPr>
            <a:r>
              <a:rPr lang="ru-RU" sz="2400" dirty="0" smtClean="0"/>
              <a:t>Охотится, крадется, бросается.</a:t>
            </a:r>
          </a:p>
          <a:p>
            <a:pPr marL="0" indent="0">
              <a:buNone/>
            </a:pPr>
            <a:r>
              <a:rPr lang="ru-RU" sz="2400" dirty="0" smtClean="0"/>
              <a:t>Чтобы напасть на добычу, устраивает ей засаду.</a:t>
            </a:r>
          </a:p>
          <a:p>
            <a:pPr marL="0" indent="0">
              <a:buNone/>
            </a:pPr>
            <a:r>
              <a:rPr lang="ru-RU" sz="2400" dirty="0" smtClean="0"/>
              <a:t>Хищник.</a:t>
            </a:r>
          </a:p>
        </p:txBody>
      </p:sp>
    </p:spTree>
    <p:extLst>
      <p:ext uri="{BB962C8B-B14F-4D97-AF65-F5344CB8AC3E}">
        <p14:creationId xmlns:p14="http://schemas.microsoft.com/office/powerpoint/2010/main" val="304074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84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грамматический строй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Грамматический строй речи включает:</a:t>
            </a:r>
          </a:p>
          <a:p>
            <a:r>
              <a:rPr lang="ru-RU" sz="2400" b="1" dirty="0" smtClean="0"/>
              <a:t>словоизменение</a:t>
            </a:r>
            <a:r>
              <a:rPr lang="ru-RU" sz="2400" dirty="0" smtClean="0"/>
              <a:t> - изменение разных частей речи по числам, падежам, родам, лицам;</a:t>
            </a:r>
          </a:p>
          <a:p>
            <a:r>
              <a:rPr lang="ru-RU" sz="2400" b="1" dirty="0" smtClean="0"/>
              <a:t>словообразование</a:t>
            </a:r>
            <a:r>
              <a:rPr lang="ru-RU" sz="2400" dirty="0" smtClean="0"/>
              <a:t> – образование новых слов на базе однокоренного слова;</a:t>
            </a:r>
          </a:p>
          <a:p>
            <a:r>
              <a:rPr lang="ru-RU" sz="2400" b="1" dirty="0" smtClean="0"/>
              <a:t>синтаксис</a:t>
            </a:r>
            <a:r>
              <a:rPr lang="ru-RU" sz="2400" dirty="0" smtClean="0"/>
              <a:t> – словосочетания, предложения, сочетаемость и порядок следования слов.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3773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важно формировать грамматический строй речи у ребенка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Сформированный грамматический строй речи – </a:t>
            </a:r>
            <a:r>
              <a:rPr lang="ru-RU" sz="2400" dirty="0" smtClean="0"/>
              <a:t>непременное условие успешного и своевременного развития монологической речи – одного из ведущих видов речевой деятельности. Любой тип монолога требует владения приемами логической связи всех видов простых и сложных предложений.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3357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Типичные грамматические ошибки в речи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5600" lvl="1" indent="-355600"/>
            <a:endParaRPr lang="ru-RU" sz="2400" dirty="0" smtClean="0"/>
          </a:p>
          <a:p>
            <a:pPr marL="0" lvl="1" indent="0">
              <a:buNone/>
            </a:pPr>
            <a:r>
              <a:rPr lang="ru-RU" sz="2400" dirty="0" smtClean="0"/>
              <a:t>Ошибки при изменении слов:</a:t>
            </a:r>
          </a:p>
          <a:p>
            <a:pPr marL="355600" lvl="1" indent="-355600"/>
            <a:r>
              <a:rPr lang="ru-RU" sz="2400" dirty="0" smtClean="0"/>
              <a:t>Неправильные падежные окончания имен существительных </a:t>
            </a:r>
            <a:r>
              <a:rPr lang="ru-RU" sz="2400" i="1" dirty="0" smtClean="0"/>
              <a:t>(много </a:t>
            </a:r>
            <a:r>
              <a:rPr lang="ru-RU" sz="2400" i="1" dirty="0" err="1" smtClean="0"/>
              <a:t>пуговицев</a:t>
            </a:r>
            <a:r>
              <a:rPr lang="ru-RU" sz="2400" i="1" dirty="0" smtClean="0"/>
              <a:t>, на </a:t>
            </a:r>
            <a:r>
              <a:rPr lang="ru-RU" sz="2400" i="1" dirty="0" err="1" smtClean="0"/>
              <a:t>деревьяв</a:t>
            </a:r>
            <a:r>
              <a:rPr lang="ru-RU" sz="2400" i="1" dirty="0" smtClean="0"/>
              <a:t>, в лесе, в саде)</a:t>
            </a:r>
            <a:r>
              <a:rPr lang="ru-RU" sz="2400" dirty="0"/>
              <a:t>.</a:t>
            </a:r>
            <a:endParaRPr lang="ru-RU" sz="2400" dirty="0" smtClean="0"/>
          </a:p>
          <a:p>
            <a:pPr marL="355600" lvl="1" indent="-355600"/>
            <a:r>
              <a:rPr lang="ru-RU" sz="2400" dirty="0" smtClean="0"/>
              <a:t>Склонение несклоняемых существительных </a:t>
            </a:r>
            <a:r>
              <a:rPr lang="ru-RU" sz="2400" i="1" dirty="0" smtClean="0"/>
              <a:t>(на </a:t>
            </a:r>
            <a:r>
              <a:rPr lang="ru-RU" sz="2400" i="1" dirty="0" err="1" smtClean="0"/>
              <a:t>пальте</a:t>
            </a:r>
            <a:r>
              <a:rPr lang="ru-RU" sz="2400" i="1" dirty="0" smtClean="0"/>
              <a:t>, на </a:t>
            </a:r>
            <a:r>
              <a:rPr lang="ru-RU" sz="2400" i="1" dirty="0" err="1" smtClean="0"/>
              <a:t>пианине</a:t>
            </a:r>
            <a:r>
              <a:rPr lang="ru-RU" sz="2400" i="1" dirty="0" smtClean="0"/>
              <a:t>).</a:t>
            </a:r>
          </a:p>
          <a:p>
            <a:pPr marL="355600" lvl="1" indent="-355600"/>
            <a:r>
              <a:rPr lang="ru-RU" sz="2400" dirty="0" smtClean="0"/>
              <a:t>Неправильное образование глагольных форм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склади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ехай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плакай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хотишь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дадишь</a:t>
            </a:r>
            <a:r>
              <a:rPr lang="ru-RU" sz="2400" i="1" dirty="0" smtClean="0"/>
              <a:t>).</a:t>
            </a:r>
          </a:p>
          <a:p>
            <a:pPr marL="355600" lvl="1" indent="-355600"/>
            <a:r>
              <a:rPr lang="ru-RU" sz="2400" dirty="0" smtClean="0"/>
              <a:t>Неправильная форма причастий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сломато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разорвато</a:t>
            </a:r>
            <a:r>
              <a:rPr lang="ru-RU" sz="2400" i="1" dirty="0" smtClean="0"/>
              <a:t>).</a:t>
            </a:r>
          </a:p>
          <a:p>
            <a:pPr marL="355600" lvl="1" indent="-355600"/>
            <a:r>
              <a:rPr lang="ru-RU" sz="2400" dirty="0" smtClean="0"/>
              <a:t>Неправильное образование сравнительной степени прилагательных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хужее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частее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сладкее</a:t>
            </a:r>
            <a:r>
              <a:rPr lang="ru-RU" sz="2400" i="1" dirty="0" smtClean="0"/>
              <a:t>).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402170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Типичные грамматические ошибки в речи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55600" lvl="1" indent="-355600"/>
            <a:endParaRPr lang="ru-RU" sz="2400" dirty="0" smtClean="0"/>
          </a:p>
          <a:p>
            <a:pPr marL="0" lvl="1" indent="0">
              <a:buNone/>
            </a:pPr>
            <a:r>
              <a:rPr lang="ru-RU" sz="2400" dirty="0" smtClean="0"/>
              <a:t>Ошибки при образовании новых слов:</a:t>
            </a:r>
          </a:p>
          <a:p>
            <a:pPr marL="355600" lvl="1" indent="-355600"/>
            <a:r>
              <a:rPr lang="ru-RU" sz="2400" dirty="0" smtClean="0"/>
              <a:t>Неправильный выбор суффикса </a:t>
            </a:r>
            <a:r>
              <a:rPr lang="ru-RU" sz="2400" i="1" dirty="0" smtClean="0"/>
              <a:t>(</a:t>
            </a:r>
            <a:r>
              <a:rPr lang="ru-RU" sz="2400" i="1" dirty="0" err="1" smtClean="0"/>
              <a:t>мехный</a:t>
            </a:r>
            <a:r>
              <a:rPr lang="ru-RU" sz="2400" i="1" dirty="0" smtClean="0"/>
              <a:t>)</a:t>
            </a:r>
            <a:r>
              <a:rPr lang="ru-RU" sz="2400" dirty="0" smtClean="0"/>
              <a:t>.</a:t>
            </a:r>
          </a:p>
          <a:p>
            <a:pPr marL="355600" lvl="1" indent="-355600"/>
            <a:r>
              <a:rPr lang="ru-RU" sz="2400" dirty="0" smtClean="0"/>
              <a:t>Неправильный выбор приставки </a:t>
            </a:r>
            <a:r>
              <a:rPr lang="ru-RU" sz="2400" i="1" dirty="0" smtClean="0"/>
              <a:t>(От дерева ушел)</a:t>
            </a:r>
            <a:r>
              <a:rPr lang="ru-RU" sz="2400" dirty="0" smtClean="0"/>
              <a:t>.</a:t>
            </a:r>
          </a:p>
          <a:p>
            <a:pPr marL="355600" lvl="1" indent="-355600"/>
            <a:r>
              <a:rPr lang="ru-RU" sz="2400" dirty="0" smtClean="0"/>
              <a:t>Неспособность образовать семейку слов-родственников.</a:t>
            </a:r>
          </a:p>
        </p:txBody>
      </p:sp>
    </p:spTree>
    <p:extLst>
      <p:ext uri="{BB962C8B-B14F-4D97-AF65-F5344CB8AC3E}">
        <p14:creationId xmlns:p14="http://schemas.microsoft.com/office/powerpoint/2010/main" val="424898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Типичные грамматические ошибки в речи детей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1" indent="0">
              <a:buNone/>
            </a:pPr>
            <a:r>
              <a:rPr lang="ru-RU" sz="2400" dirty="0" smtClean="0"/>
              <a:t>Ошибки в построении предложений:</a:t>
            </a:r>
          </a:p>
          <a:p>
            <a:pPr marL="355600" lvl="1" indent="-355600"/>
            <a:r>
              <a:rPr lang="ru-RU" sz="2400" dirty="0" smtClean="0"/>
              <a:t>Нарушение порядка слов </a:t>
            </a:r>
            <a:r>
              <a:rPr lang="ru-RU" sz="2400" i="1" dirty="0" smtClean="0"/>
              <a:t>(Куклу мама купила).</a:t>
            </a:r>
          </a:p>
          <a:p>
            <a:pPr marL="355600" lvl="1" indent="-355600"/>
            <a:r>
              <a:rPr lang="ru-RU" sz="2400" dirty="0" smtClean="0"/>
              <a:t>Неправильное использование союзов </a:t>
            </a:r>
            <a:r>
              <a:rPr lang="ru-RU" sz="2400" i="1" dirty="0" smtClean="0"/>
              <a:t>(Вот еще лопнул шар у мальчика, потому нажал сильно. Как мы пришли домой, мы играли с мячом. Мы шли, когда от тети Тамары, увидели салют).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581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по формированию грамматического строя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Помочь детям практически освоить все виды словоизменения.</a:t>
            </a:r>
          </a:p>
          <a:p>
            <a:r>
              <a:rPr lang="ru-RU" sz="2400" dirty="0" smtClean="0"/>
              <a:t>Сформировать навык словообразования.</a:t>
            </a:r>
          </a:p>
          <a:p>
            <a:r>
              <a:rPr lang="ru-RU" sz="2400" dirty="0" smtClean="0"/>
              <a:t>Помочь детям в овладении синтаксической стороной языка: учить построению разных типов предложений и сочетанию этих предложений в связном тексте.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1277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Пути формирования грамматического строя речи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Создание благоприятной языковой среды, дающей образцы грамотной речи, повышение речевой культуры взрослых.</a:t>
            </a:r>
          </a:p>
          <a:p>
            <a:r>
              <a:rPr lang="ru-RU" sz="2400" dirty="0" smtClean="0"/>
              <a:t>Специальное обучение детей трудным грамматическим формам для предупреждения ошибок: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sz="2000" dirty="0" smtClean="0"/>
              <a:t>Занятия по развитию речи.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sz="2000" dirty="0" smtClean="0"/>
              <a:t>Занятия по другим разделам программы.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ru-RU" sz="2000" dirty="0" smtClean="0"/>
              <a:t>Дидактические игры: настольно-печатные, словесные.</a:t>
            </a:r>
          </a:p>
          <a:p>
            <a:r>
              <a:rPr lang="ru-RU" sz="2400" dirty="0" smtClean="0"/>
              <a:t>Формирование грамматических навыков в практике речевого общения.</a:t>
            </a:r>
          </a:p>
          <a:p>
            <a:r>
              <a:rPr lang="ru-RU" sz="2400" dirty="0" smtClean="0"/>
              <a:t>Исправление грамматических ошибок.</a:t>
            </a:r>
          </a:p>
        </p:txBody>
      </p:sp>
    </p:spTree>
    <p:extLst>
      <p:ext uri="{BB962C8B-B14F-4D97-AF65-F5344CB8AC3E}">
        <p14:creationId xmlns:p14="http://schemas.microsoft.com/office/powerpoint/2010/main" val="17817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 работе по формированию грамматического строя речи Педагогу необходимо…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Учитывать возрастные возможности детей своей группы.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Знать программные требования по этому разделу.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Знать особенности речевого развития каждого ребенка своей группы.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Владеть методами и приемами обучения детей грамматически правильной речи.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Иметь соответствующие методические и игровые пособия для занятия с детьми.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2560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ивиденд">
  <a:themeElements>
    <a:clrScheme name="Дивиденд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Дивиденд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Дивиденд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1462</TotalTime>
  <Words>661</Words>
  <Application>Microsoft Office PowerPoint</Application>
  <PresentationFormat>Широкоэкранный</PresentationFormat>
  <Paragraphs>102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Calibri</vt:lpstr>
      <vt:lpstr>Corbel</vt:lpstr>
      <vt:lpstr>Gill Sans MT</vt:lpstr>
      <vt:lpstr>Wingdings</vt:lpstr>
      <vt:lpstr>Wingdings 2</vt:lpstr>
      <vt:lpstr>Дивиденд</vt:lpstr>
      <vt:lpstr>Развитие грамматического строя речи у дошкольников</vt:lpstr>
      <vt:lpstr>Что такое грамматический строй речи</vt:lpstr>
      <vt:lpstr>Почему важно формировать грамматический строй речи у ребенка</vt:lpstr>
      <vt:lpstr>Типичные грамматические ошибки в речи детей</vt:lpstr>
      <vt:lpstr>Типичные грамматические ошибки в речи детей</vt:lpstr>
      <vt:lpstr>Типичные грамматические ошибки в речи детей</vt:lpstr>
      <vt:lpstr>Задачи по формированию грамматического строя речи</vt:lpstr>
      <vt:lpstr>Пути формирования грамматического строя речи</vt:lpstr>
      <vt:lpstr>При работе по формированию грамматического строя речи Педагогу необходимо…</vt:lpstr>
      <vt:lpstr>Приемы формирования грамматического строя речи у дошкольников</vt:lpstr>
      <vt:lpstr>Использование стихотворных форм</vt:lpstr>
      <vt:lpstr>Использование стихотворных форм</vt:lpstr>
      <vt:lpstr>Использование стихотворных форм</vt:lpstr>
      <vt:lpstr>Использование ассоциаций</vt:lpstr>
      <vt:lpstr>Использование стихотворных форм</vt:lpstr>
      <vt:lpstr>Синквейн – один из эффективных методов развития речи</vt:lpstr>
      <vt:lpstr>Синквейн – один из эффективных методов развития речи</vt:lpstr>
      <vt:lpstr>Синквейн – один из эффективных методов развития речи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основам грамматического строя</dc:title>
  <dc:creator>Елена Бизюкова</dc:creator>
  <cp:lastModifiedBy>Елена Бизюкова</cp:lastModifiedBy>
  <cp:revision>43</cp:revision>
  <dcterms:created xsi:type="dcterms:W3CDTF">2018-01-28T18:00:31Z</dcterms:created>
  <dcterms:modified xsi:type="dcterms:W3CDTF">2018-02-04T13:01:36Z</dcterms:modified>
</cp:coreProperties>
</file>