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627CF1-DCC4-4870-A228-DAFB94609C4A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A73BB-09C4-4CF4-BC74-CA40BAFFC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FA73BB-09C4-4CF4-BC74-CA40BAFFC52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52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994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31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55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82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925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699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13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5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759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8947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83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B01C5-1CCF-4F29-BC30-836911373A89}" type="datetimeFigureOut">
              <a:rPr lang="ru-RU" smtClean="0"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56A01-85CF-49EA-BA27-6170AC0648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82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632848" cy="5688632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Подготовка детей к обучению грамоте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13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02624" cy="1728191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1-ая младшая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988840"/>
            <a:ext cx="7704856" cy="4104456"/>
          </a:xfrm>
          <a:solidFill>
            <a:srgbClr val="FFFF00"/>
          </a:solidFill>
        </p:spPr>
        <p:txBody>
          <a:bodyPr>
            <a:normAutofit/>
          </a:bodyPr>
          <a:lstStyle/>
          <a:p>
            <a:endParaRPr lang="ru-RU" sz="2400" dirty="0" smtClean="0"/>
          </a:p>
          <a:p>
            <a:pPr algn="l"/>
            <a:r>
              <a:rPr lang="ru-RU" sz="2400" b="1" u="sng" dirty="0" smtClean="0">
                <a:solidFill>
                  <a:schemeClr val="tx1"/>
                </a:solidFill>
              </a:rPr>
              <a:t>Задача: развитие слухового внимания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Формируемые умения:                                          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умение слышать определённый звук, </a:t>
            </a:r>
            <a:r>
              <a:rPr lang="ru-RU" sz="1800" dirty="0">
                <a:solidFill>
                  <a:schemeClr val="tx1"/>
                </a:solidFill>
              </a:rPr>
              <a:t>и</a:t>
            </a:r>
            <a:r>
              <a:rPr lang="ru-RU" sz="1800" dirty="0" smtClean="0">
                <a:solidFill>
                  <a:schemeClr val="tx1"/>
                </a:solidFill>
              </a:rPr>
              <a:t>здаваемый каким-то предметом , правильно его соотносить с предметом и местом подачи звука.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Средства развития:</a:t>
            </a:r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и</a:t>
            </a:r>
            <a:r>
              <a:rPr lang="ru-RU" sz="1800" dirty="0" smtClean="0">
                <a:solidFill>
                  <a:schemeClr val="tx1"/>
                </a:solidFill>
              </a:rPr>
              <a:t>гры с музыкальными инструментами</a:t>
            </a:r>
            <a:r>
              <a:rPr lang="ru-RU" sz="1800" dirty="0" smtClean="0">
                <a:solidFill>
                  <a:schemeClr val="tx1"/>
                </a:solidFill>
              </a:rPr>
              <a:t>, </a:t>
            </a:r>
            <a:r>
              <a:rPr lang="ru-RU" sz="1800" dirty="0" smtClean="0">
                <a:solidFill>
                  <a:schemeClr val="tx1"/>
                </a:solidFill>
              </a:rPr>
              <a:t>со звучащими игрушками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en-US" sz="1800" dirty="0" smtClean="0">
                <a:solidFill>
                  <a:schemeClr val="tx1"/>
                </a:solidFill>
              </a:rPr>
              <a:t>(</a:t>
            </a:r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Где позвонили?» «Что звучит?» «Узнай, что делаю»)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630616" cy="1800199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2-ая младшая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204864"/>
            <a:ext cx="7632848" cy="3672408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Задачи: развитие слухового внимания, </a:t>
            </a:r>
            <a:r>
              <a:rPr lang="ru-RU" sz="2400" b="1" u="sng" dirty="0" smtClean="0">
                <a:solidFill>
                  <a:schemeClr val="tx1"/>
                </a:solidFill>
              </a:rPr>
              <a:t>речевого слуха, слуховой памяти</a:t>
            </a:r>
            <a:r>
              <a:rPr lang="ru-RU" sz="2400" u="sng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Формируемые умения:                                           </a:t>
            </a:r>
            <a:endParaRPr lang="ru-RU" sz="2400" u="sng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умение различать одни и те же речевые звуки, разные по силе, тембру и высоте.</a:t>
            </a:r>
          </a:p>
          <a:p>
            <a:pPr algn="l"/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Средства развития: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Словесные игры  ( « Кто позвал тебя, узнай», «Принеси игрушки»,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«Поймай слово», «Три медведя», «Волк пришёл</a:t>
            </a:r>
            <a:r>
              <a:rPr lang="ru-RU" sz="1800" dirty="0" smtClean="0">
                <a:solidFill>
                  <a:schemeClr val="tx1"/>
                </a:solidFill>
              </a:rPr>
              <a:t>» )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4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1"/>
            <a:ext cx="7774632" cy="1512167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Средняя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00808"/>
            <a:ext cx="7776864" cy="4968552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Задачи: развитие слухового </a:t>
            </a:r>
            <a:r>
              <a:rPr lang="ru-RU" sz="2400" b="1" dirty="0">
                <a:solidFill>
                  <a:schemeClr val="tx1"/>
                </a:solidFill>
              </a:rPr>
              <a:t>внимания, речевого слуха, </a:t>
            </a: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u="sng" dirty="0" smtClean="0">
                <a:solidFill>
                  <a:schemeClr val="tx1"/>
                </a:solidFill>
              </a:rPr>
              <a:t>фонематического слуха и фонематического восприятия </a:t>
            </a:r>
          </a:p>
          <a:p>
            <a:pPr algn="l"/>
            <a:endParaRPr lang="ru-RU" sz="1800" dirty="0" smtClean="0">
              <a:solidFill>
                <a:schemeClr val="tx1"/>
              </a:solidFill>
            </a:endParaRP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Фонематический слух – умение различать  звуки речи.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                  Фонематическое восприятие - способность анализировать звуковой состав слова.</a:t>
            </a: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Формируемые умения:                                          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- умение </a:t>
            </a:r>
            <a:r>
              <a:rPr lang="ru-RU" sz="1800" dirty="0">
                <a:solidFill>
                  <a:schemeClr val="tx1"/>
                </a:solidFill>
              </a:rPr>
              <a:t>найти среди слов слово с заданным </a:t>
            </a:r>
            <a:r>
              <a:rPr lang="ru-RU" sz="1800" dirty="0" smtClean="0">
                <a:solidFill>
                  <a:schemeClr val="tx1"/>
                </a:solidFill>
              </a:rPr>
              <a:t>звуком</a:t>
            </a:r>
            <a:r>
              <a:rPr lang="en-US" sz="1800" dirty="0" smtClean="0">
                <a:solidFill>
                  <a:schemeClr val="tx1"/>
                </a:solidFill>
              </a:rPr>
              <a:t> (</a:t>
            </a:r>
            <a:r>
              <a:rPr lang="ru-RU" sz="1800" dirty="0" smtClean="0">
                <a:solidFill>
                  <a:schemeClr val="tx1"/>
                </a:solidFill>
              </a:rPr>
              <a:t> платье, </a:t>
            </a:r>
            <a:r>
              <a:rPr lang="ru-RU" sz="1800" u="sng" dirty="0" smtClean="0">
                <a:solidFill>
                  <a:schemeClr val="tx1"/>
                </a:solidFill>
              </a:rPr>
              <a:t>рубашка</a:t>
            </a:r>
            <a:r>
              <a:rPr lang="ru-RU" sz="1800" dirty="0" smtClean="0">
                <a:solidFill>
                  <a:schemeClr val="tx1"/>
                </a:solidFill>
              </a:rPr>
              <a:t>, куртка;      собака, </a:t>
            </a:r>
            <a:r>
              <a:rPr lang="ru-RU" sz="1800" u="sng" dirty="0" smtClean="0">
                <a:solidFill>
                  <a:schemeClr val="tx1"/>
                </a:solidFill>
              </a:rPr>
              <a:t>кошка</a:t>
            </a:r>
            <a:r>
              <a:rPr lang="ru-RU" sz="1800" dirty="0" smtClean="0">
                <a:solidFill>
                  <a:schemeClr val="tx1"/>
                </a:solidFill>
              </a:rPr>
              <a:t>, ослик)</a:t>
            </a:r>
            <a:endParaRPr lang="ru-RU" sz="1800" dirty="0">
              <a:solidFill>
                <a:schemeClr val="tx1"/>
              </a:solidFill>
            </a:endParaRP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   </a:t>
            </a:r>
            <a:r>
              <a:rPr lang="ru-RU" sz="1800" dirty="0" smtClean="0">
                <a:solidFill>
                  <a:schemeClr val="tx1"/>
                </a:solidFill>
              </a:rPr>
              <a:t>  -  </a:t>
            </a:r>
            <a:r>
              <a:rPr lang="ru-RU" sz="1800" dirty="0">
                <a:solidFill>
                  <a:schemeClr val="tx1"/>
                </a:solidFill>
              </a:rPr>
              <a:t>у</a:t>
            </a:r>
            <a:r>
              <a:rPr lang="ru-RU" sz="1800" dirty="0" smtClean="0">
                <a:solidFill>
                  <a:schemeClr val="tx1"/>
                </a:solidFill>
              </a:rPr>
              <a:t>мение определить </a:t>
            </a:r>
            <a:r>
              <a:rPr lang="ru-RU" sz="1800" dirty="0">
                <a:solidFill>
                  <a:schemeClr val="tx1"/>
                </a:solidFill>
              </a:rPr>
              <a:t>наличие заданного звука в </a:t>
            </a:r>
            <a:r>
              <a:rPr lang="ru-RU" sz="1800" dirty="0" smtClean="0">
                <a:solidFill>
                  <a:schemeClr val="tx1"/>
                </a:solidFill>
              </a:rPr>
              <a:t>слове («Хлопни в ладоши, если в слове есть звук  с ; дом, сад, окно, скамейка, тополь) ;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- называть слова на заданный звук (В названии каких животных есть звук З? – Заяц, коза .  В названии какой одежды есть л? – Платье, блузка, колготки.                           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</a:rPr>
              <a:t> Средства </a:t>
            </a:r>
            <a:r>
              <a:rPr lang="ru-RU" sz="1800" dirty="0">
                <a:solidFill>
                  <a:schemeClr val="tx1"/>
                </a:solidFill>
              </a:rPr>
              <a:t>развития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     Настольно – печатные и словесные игры.</a:t>
            </a:r>
            <a:endParaRPr lang="ru-RU" sz="1800" dirty="0">
              <a:solidFill>
                <a:schemeClr val="tx1"/>
              </a:solidFill>
            </a:endParaRPr>
          </a:p>
          <a:p>
            <a:pPr algn="l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31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4632" cy="1368151"/>
          </a:xfrm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Старшая группа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772816"/>
            <a:ext cx="7704856" cy="468052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</a:rPr>
              <a:t>Задачи: развитие </a:t>
            </a:r>
            <a:r>
              <a:rPr lang="ru-RU" sz="2400" b="1" dirty="0">
                <a:solidFill>
                  <a:schemeClr val="tx1"/>
                </a:solidFill>
              </a:rPr>
              <a:t>слухового внимания, речевого слуха, </a:t>
            </a:r>
            <a:r>
              <a:rPr lang="ru-RU" sz="2400" b="1" dirty="0" smtClean="0">
                <a:solidFill>
                  <a:schemeClr val="tx1"/>
                </a:solidFill>
              </a:rPr>
              <a:t>фонематического </a:t>
            </a:r>
            <a:r>
              <a:rPr lang="ru-RU" sz="2400" b="1" dirty="0">
                <a:solidFill>
                  <a:schemeClr val="tx1"/>
                </a:solidFill>
              </a:rPr>
              <a:t>слуха и фонематического восприятия 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Формируемые умения:                                           </a:t>
            </a:r>
            <a:endParaRPr lang="ru-RU" sz="2400" u="sng" dirty="0">
              <a:solidFill>
                <a:schemeClr val="tx1"/>
              </a:solidFill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100" dirty="0" smtClean="0">
                <a:solidFill>
                  <a:schemeClr val="tx1"/>
                </a:solidFill>
              </a:rPr>
              <a:t> </a:t>
            </a:r>
            <a:r>
              <a:rPr lang="ru-RU" sz="2100" dirty="0">
                <a:solidFill>
                  <a:schemeClr val="tx1"/>
                </a:solidFill>
              </a:rPr>
              <a:t>Определение </a:t>
            </a:r>
            <a:r>
              <a:rPr lang="ru-RU" sz="2100" dirty="0" smtClean="0">
                <a:solidFill>
                  <a:schemeClr val="tx1"/>
                </a:solidFill>
              </a:rPr>
              <a:t>позиции </a:t>
            </a:r>
            <a:r>
              <a:rPr lang="ru-RU" sz="2100" dirty="0">
                <a:solidFill>
                  <a:schemeClr val="tx1"/>
                </a:solidFill>
              </a:rPr>
              <a:t>звука в слове – начало</a:t>
            </a:r>
            <a:r>
              <a:rPr lang="ru-RU" sz="2100" dirty="0" smtClean="0">
                <a:solidFill>
                  <a:schemeClr val="tx1"/>
                </a:solidFill>
              </a:rPr>
              <a:t>,                                                                                                                                  конец</a:t>
            </a:r>
            <a:r>
              <a:rPr lang="ru-RU" sz="2100" dirty="0">
                <a:solidFill>
                  <a:schemeClr val="tx1"/>
                </a:solidFill>
              </a:rPr>
              <a:t>, середина </a:t>
            </a:r>
            <a:r>
              <a:rPr lang="ru-RU" sz="2100" dirty="0" smtClean="0">
                <a:solidFill>
                  <a:schemeClr val="tx1"/>
                </a:solidFill>
              </a:rPr>
              <a:t>слова:</a:t>
            </a:r>
          </a:p>
          <a:p>
            <a:pPr algn="l"/>
            <a:r>
              <a:rPr lang="ru-RU" sz="2100" dirty="0">
                <a:solidFill>
                  <a:schemeClr val="tx1"/>
                </a:solidFill>
              </a:rPr>
              <a:t> </a:t>
            </a:r>
            <a:r>
              <a:rPr lang="ru-RU" sz="2100" dirty="0" smtClean="0">
                <a:solidFill>
                  <a:schemeClr val="tx1"/>
                </a:solidFill>
              </a:rPr>
              <a:t> - помоги договорить звук в конце словах:</a:t>
            </a:r>
          </a:p>
          <a:p>
            <a:pPr algn="l"/>
            <a:r>
              <a:rPr lang="ru-RU" sz="2100" dirty="0">
                <a:solidFill>
                  <a:schemeClr val="tx1"/>
                </a:solidFill>
              </a:rPr>
              <a:t> </a:t>
            </a:r>
            <a:r>
              <a:rPr lang="ru-RU" sz="2100" dirty="0" smtClean="0">
                <a:solidFill>
                  <a:schemeClr val="tx1"/>
                </a:solidFill>
              </a:rPr>
              <a:t>    до..(м), со…(м), </a:t>
            </a:r>
            <a:r>
              <a:rPr lang="ru-RU" sz="2100" dirty="0" err="1" smtClean="0">
                <a:solidFill>
                  <a:schemeClr val="tx1"/>
                </a:solidFill>
              </a:rPr>
              <a:t>гно</a:t>
            </a:r>
            <a:r>
              <a:rPr lang="ru-RU" sz="2100" dirty="0" smtClean="0">
                <a:solidFill>
                  <a:schemeClr val="tx1"/>
                </a:solidFill>
              </a:rPr>
              <a:t>…(м)</a:t>
            </a:r>
          </a:p>
          <a:p>
            <a:pPr algn="l"/>
            <a:r>
              <a:rPr lang="ru-RU" sz="2100" dirty="0">
                <a:solidFill>
                  <a:schemeClr val="tx1"/>
                </a:solidFill>
              </a:rPr>
              <a:t> </a:t>
            </a:r>
            <a:r>
              <a:rPr lang="ru-RU" sz="2100" dirty="0" smtClean="0">
                <a:solidFill>
                  <a:schemeClr val="tx1"/>
                </a:solidFill>
              </a:rPr>
              <a:t>- а где стоит звук м в этих словах: </a:t>
            </a:r>
            <a:r>
              <a:rPr lang="ru-RU" sz="2100" dirty="0" err="1" smtClean="0">
                <a:solidFill>
                  <a:schemeClr val="tx1"/>
                </a:solidFill>
              </a:rPr>
              <a:t>мммак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мммыло</a:t>
            </a:r>
            <a:r>
              <a:rPr lang="ru-RU" sz="2100" dirty="0" smtClean="0">
                <a:solidFill>
                  <a:schemeClr val="tx1"/>
                </a:solidFill>
              </a:rPr>
              <a:t>, </a:t>
            </a:r>
            <a:r>
              <a:rPr lang="ru-RU" sz="2100" dirty="0" err="1" smtClean="0">
                <a:solidFill>
                  <a:schemeClr val="tx1"/>
                </a:solidFill>
              </a:rPr>
              <a:t>мммайка</a:t>
            </a:r>
            <a:r>
              <a:rPr lang="ru-RU" sz="2100" dirty="0" smtClean="0">
                <a:solidFill>
                  <a:schemeClr val="tx1"/>
                </a:solidFill>
              </a:rPr>
              <a:t>;</a:t>
            </a:r>
          </a:p>
          <a:p>
            <a:pPr algn="l"/>
            <a:r>
              <a:rPr lang="ru-RU" sz="2100" dirty="0" smtClean="0">
                <a:solidFill>
                  <a:schemeClr val="tx1"/>
                </a:solidFill>
              </a:rPr>
              <a:t> - </a:t>
            </a:r>
            <a:r>
              <a:rPr lang="ru-RU" sz="2100" dirty="0" smtClean="0">
                <a:solidFill>
                  <a:prstClr val="black"/>
                </a:solidFill>
              </a:rPr>
              <a:t> </a:t>
            </a:r>
            <a:r>
              <a:rPr lang="ru-RU" sz="2100" dirty="0">
                <a:solidFill>
                  <a:prstClr val="black"/>
                </a:solidFill>
              </a:rPr>
              <a:t>а где стоит звук м в этих </a:t>
            </a:r>
            <a:r>
              <a:rPr lang="ru-RU" sz="2100" dirty="0" smtClean="0">
                <a:solidFill>
                  <a:prstClr val="black"/>
                </a:solidFill>
              </a:rPr>
              <a:t>словах: </a:t>
            </a:r>
            <a:r>
              <a:rPr lang="ru-RU" sz="2100" dirty="0" err="1" smtClean="0">
                <a:solidFill>
                  <a:prstClr val="black"/>
                </a:solidFill>
              </a:rPr>
              <a:t>сумммка</a:t>
            </a:r>
            <a:r>
              <a:rPr lang="ru-RU" sz="2100" dirty="0" smtClean="0">
                <a:solidFill>
                  <a:prstClr val="black"/>
                </a:solidFill>
              </a:rPr>
              <a:t>, </a:t>
            </a:r>
            <a:r>
              <a:rPr lang="ru-RU" sz="2100" dirty="0" err="1" smtClean="0">
                <a:solidFill>
                  <a:prstClr val="black"/>
                </a:solidFill>
              </a:rPr>
              <a:t>клумммба</a:t>
            </a:r>
            <a:endParaRPr lang="ru-RU" sz="2100" dirty="0" smtClean="0">
              <a:solidFill>
                <a:prstClr val="black"/>
              </a:solidFill>
            </a:endParaRPr>
          </a:p>
          <a:p>
            <a:pPr algn="l"/>
            <a:r>
              <a:rPr lang="ru-RU" sz="21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</a:t>
            </a:r>
          </a:p>
          <a:p>
            <a:pPr algn="l"/>
            <a:endParaRPr lang="ru-RU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18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dirty="0" smtClean="0"/>
              <a:t>Подготовительная группа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19256" cy="4713387"/>
          </a:xfrm>
          <a:solidFill>
            <a:srgbClr val="FFFF00"/>
          </a:solidFill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ru-RU" sz="3100" b="1" u="sng" dirty="0" smtClean="0"/>
              <a:t>     Задачи:  </a:t>
            </a:r>
            <a:r>
              <a:rPr lang="ru-RU" sz="3100" b="1" u="sng" dirty="0"/>
              <a:t>р</a:t>
            </a:r>
            <a:r>
              <a:rPr lang="ru-RU" sz="3100" b="1" u="sng" dirty="0" smtClean="0"/>
              <a:t>азвитие навыков лексического, слогового и звукового анализа</a:t>
            </a:r>
            <a:endParaRPr lang="en-US" sz="3100" b="1" u="sng" dirty="0"/>
          </a:p>
          <a:p>
            <a:pPr marL="0" indent="0">
              <a:buNone/>
            </a:pPr>
            <a:r>
              <a:rPr lang="ru-RU" sz="3100" dirty="0" smtClean="0"/>
              <a:t> Формируемые умения: </a:t>
            </a:r>
          </a:p>
          <a:p>
            <a:pPr marL="0" lvl="0" indent="0">
              <a:buNone/>
            </a:pPr>
            <a:r>
              <a:rPr lang="ru-RU" sz="2900" dirty="0" smtClean="0"/>
              <a:t> </a:t>
            </a:r>
            <a:r>
              <a:rPr lang="ru-RU" sz="2900" dirty="0" smtClean="0">
                <a:solidFill>
                  <a:prstClr val="black"/>
                </a:solidFill>
              </a:rPr>
              <a:t> 1. Последовательное </a:t>
            </a:r>
            <a:r>
              <a:rPr lang="ru-RU" sz="2900" dirty="0">
                <a:solidFill>
                  <a:prstClr val="black"/>
                </a:solidFill>
              </a:rPr>
              <a:t>выделение звуков в словах, произношение которых не      расходится с </a:t>
            </a:r>
            <a:r>
              <a:rPr lang="ru-RU" sz="2900" dirty="0" smtClean="0">
                <a:solidFill>
                  <a:prstClr val="black"/>
                </a:solidFill>
              </a:rPr>
              <a:t>написанием:</a:t>
            </a:r>
          </a:p>
          <a:p>
            <a:pPr marL="0" lv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          - </a:t>
            </a:r>
            <a:r>
              <a:rPr lang="ru-RU" sz="2900" dirty="0">
                <a:solidFill>
                  <a:prstClr val="black"/>
                </a:solidFill>
              </a:rPr>
              <a:t>ударный гласный в начале слова - </a:t>
            </a:r>
            <a:r>
              <a:rPr lang="ru-RU" sz="2900" dirty="0" err="1">
                <a:solidFill>
                  <a:prstClr val="black"/>
                </a:solidFill>
              </a:rPr>
              <a:t>ууутка</a:t>
            </a:r>
            <a:r>
              <a:rPr lang="ru-RU" sz="2900" dirty="0">
                <a:solidFill>
                  <a:prstClr val="black"/>
                </a:solidFill>
              </a:rPr>
              <a:t>, </a:t>
            </a:r>
            <a:r>
              <a:rPr lang="ru-RU" sz="2900" dirty="0" err="1">
                <a:solidFill>
                  <a:prstClr val="black"/>
                </a:solidFill>
              </a:rPr>
              <a:t>ииива</a:t>
            </a:r>
            <a:r>
              <a:rPr lang="ru-RU" sz="2900" dirty="0">
                <a:solidFill>
                  <a:prstClr val="black"/>
                </a:solidFill>
              </a:rPr>
              <a:t>, </a:t>
            </a:r>
            <a:r>
              <a:rPr lang="ru-RU" sz="2900" dirty="0" err="1">
                <a:solidFill>
                  <a:prstClr val="black"/>
                </a:solidFill>
              </a:rPr>
              <a:t>ооосень</a:t>
            </a:r>
            <a:r>
              <a:rPr lang="ru-RU" sz="2900" dirty="0">
                <a:solidFill>
                  <a:prstClr val="black"/>
                </a:solidFill>
              </a:rPr>
              <a:t>;</a:t>
            </a:r>
          </a:p>
          <a:p>
            <a:pPr marL="0" lv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          - </a:t>
            </a:r>
            <a:r>
              <a:rPr lang="ru-RU" sz="2900" dirty="0">
                <a:solidFill>
                  <a:prstClr val="black"/>
                </a:solidFill>
              </a:rPr>
              <a:t>конечный согласный в слове – </a:t>
            </a:r>
            <a:r>
              <a:rPr lang="ru-RU" sz="2900" dirty="0" err="1">
                <a:solidFill>
                  <a:prstClr val="black"/>
                </a:solidFill>
              </a:rPr>
              <a:t>жуК</a:t>
            </a:r>
            <a:r>
              <a:rPr lang="ru-RU" sz="2900" dirty="0">
                <a:solidFill>
                  <a:prstClr val="black"/>
                </a:solidFill>
              </a:rPr>
              <a:t>, </a:t>
            </a:r>
            <a:r>
              <a:rPr lang="ru-RU" sz="2900" dirty="0" err="1">
                <a:solidFill>
                  <a:prstClr val="black"/>
                </a:solidFill>
              </a:rPr>
              <a:t>соМ</a:t>
            </a:r>
            <a:r>
              <a:rPr lang="ru-RU" sz="2900" dirty="0">
                <a:solidFill>
                  <a:prstClr val="black"/>
                </a:solidFill>
              </a:rPr>
              <a:t>, </a:t>
            </a:r>
            <a:r>
              <a:rPr lang="ru-RU" sz="2900" dirty="0" err="1">
                <a:solidFill>
                  <a:prstClr val="black"/>
                </a:solidFill>
              </a:rPr>
              <a:t>диваН</a:t>
            </a:r>
            <a:r>
              <a:rPr lang="ru-RU" sz="2900" dirty="0">
                <a:solidFill>
                  <a:prstClr val="black"/>
                </a:solidFill>
              </a:rPr>
              <a:t>;</a:t>
            </a:r>
          </a:p>
          <a:p>
            <a:pPr marL="0" lv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          -  </a:t>
            </a:r>
            <a:r>
              <a:rPr lang="ru-RU" sz="2900" dirty="0">
                <a:solidFill>
                  <a:prstClr val="black"/>
                </a:solidFill>
              </a:rPr>
              <a:t>начальный согласный в слове – </a:t>
            </a:r>
            <a:r>
              <a:rPr lang="ru-RU" sz="2900" dirty="0" err="1">
                <a:solidFill>
                  <a:prstClr val="black"/>
                </a:solidFill>
              </a:rPr>
              <a:t>мммак</a:t>
            </a:r>
            <a:r>
              <a:rPr lang="ru-RU" sz="2900" dirty="0">
                <a:solidFill>
                  <a:prstClr val="black"/>
                </a:solidFill>
              </a:rPr>
              <a:t>, </a:t>
            </a:r>
            <a:r>
              <a:rPr lang="ru-RU" sz="2900" dirty="0" err="1" smtClean="0">
                <a:solidFill>
                  <a:prstClr val="black"/>
                </a:solidFill>
              </a:rPr>
              <a:t>шшшуба</a:t>
            </a:r>
            <a:endParaRPr lang="ru-RU" sz="29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          - анализ односложных слов – лук, рак и т.д.</a:t>
            </a:r>
          </a:p>
          <a:p>
            <a:pPr marL="0" lv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 2. Деление </a:t>
            </a:r>
            <a:r>
              <a:rPr lang="ru-RU" sz="2900" dirty="0">
                <a:solidFill>
                  <a:prstClr val="black"/>
                </a:solidFill>
              </a:rPr>
              <a:t>двусложных и трехсложных слов с открытыми слогами (</a:t>
            </a:r>
            <a:r>
              <a:rPr lang="ru-RU" sz="2900" dirty="0" err="1">
                <a:solidFill>
                  <a:prstClr val="black"/>
                </a:solidFill>
              </a:rPr>
              <a:t>ма</a:t>
            </a:r>
            <a:r>
              <a:rPr lang="ru-RU" sz="2900" dirty="0">
                <a:solidFill>
                  <a:prstClr val="black"/>
                </a:solidFill>
              </a:rPr>
              <a:t>-ши-на) на </a:t>
            </a:r>
            <a:r>
              <a:rPr lang="ru-RU" sz="2900" dirty="0" smtClean="0">
                <a:solidFill>
                  <a:prstClr val="black"/>
                </a:solidFill>
              </a:rPr>
              <a:t>части, </a:t>
            </a:r>
            <a:r>
              <a:rPr lang="ru-RU" sz="2900" dirty="0">
                <a:solidFill>
                  <a:prstClr val="black"/>
                </a:solidFill>
              </a:rPr>
              <a:t>составление слов из слогов;</a:t>
            </a:r>
          </a:p>
          <a:p>
            <a:pPr marL="0" lvl="0" indent="0">
              <a:buNone/>
            </a:pPr>
            <a:r>
              <a:rPr lang="ru-RU" sz="2900" dirty="0">
                <a:solidFill>
                  <a:prstClr val="black"/>
                </a:solidFill>
              </a:rPr>
              <a:t>        </a:t>
            </a:r>
            <a:endParaRPr lang="ru-RU" sz="2900" dirty="0" smtClean="0"/>
          </a:p>
          <a:p>
            <a:pPr marL="0" indent="0">
              <a:buNone/>
            </a:pPr>
            <a:r>
              <a:rPr lang="ru-RU" sz="2900" dirty="0"/>
              <a:t> </a:t>
            </a:r>
            <a:r>
              <a:rPr lang="ru-RU" sz="2900" dirty="0" smtClean="0"/>
              <a:t>   3. </a:t>
            </a:r>
            <a:r>
              <a:rPr lang="ru-RU" sz="2900" dirty="0"/>
              <a:t>Ч</a:t>
            </a:r>
            <a:r>
              <a:rPr lang="ru-RU" sz="2900" dirty="0" smtClean="0"/>
              <a:t>ленение простых предложений (без союзов и предлогов) на слова с      указанием их последовательности</a:t>
            </a:r>
            <a:r>
              <a:rPr lang="ru-RU" sz="2900" dirty="0"/>
              <a:t>.</a:t>
            </a:r>
            <a:endParaRPr lang="ru-RU" sz="2900" dirty="0" smtClean="0"/>
          </a:p>
        </p:txBody>
      </p:sp>
    </p:spTree>
    <p:extLst>
      <p:ext uri="{BB962C8B-B14F-4D97-AF65-F5344CB8AC3E}">
        <p14:creationId xmlns:p14="http://schemas.microsoft.com/office/powerpoint/2010/main" val="255302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480</TotalTime>
  <Words>484</Words>
  <Application>Microsoft Office PowerPoint</Application>
  <PresentationFormat>Экран (4:3)</PresentationFormat>
  <Paragraphs>51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Подготовка детей к обучению грамоте</vt:lpstr>
      <vt:lpstr>1-ая младшая группа</vt:lpstr>
      <vt:lpstr>2-ая младшая группа</vt:lpstr>
      <vt:lpstr>Средняя группа</vt:lpstr>
      <vt:lpstr>Старшая группа</vt:lpstr>
      <vt:lpstr>Подготовительная группа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дошкольников к обучению грамоте</dc:title>
  <dc:creator>User</dc:creator>
  <cp:lastModifiedBy>User</cp:lastModifiedBy>
  <cp:revision>32</cp:revision>
  <dcterms:created xsi:type="dcterms:W3CDTF">2010-08-23T20:33:14Z</dcterms:created>
  <dcterms:modified xsi:type="dcterms:W3CDTF">2017-02-15T18:29:39Z</dcterms:modified>
</cp:coreProperties>
</file>