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3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240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62EAB-214D-46DD-ABBA-BFDB44A7D2E6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D5F94-A19C-405E-B6A7-9FA111FC6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892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D5F94-A19C-405E-B6A7-9FA111FC6BD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625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Афиша</a:t>
            </a:r>
            <a:r>
              <a:rPr lang="ru-RU" baseline="0" dirty="0" smtClean="0"/>
              <a:t> ежевика баклажан подушка лукошко подснежник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D5F94-A19C-405E-B6A7-9FA111FC6BD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30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Пижама кружева</a:t>
            </a:r>
            <a:r>
              <a:rPr lang="ru-RU" baseline="0" dirty="0" smtClean="0"/>
              <a:t> жабо жилет – прилагательные в столбике – шелковое. Картинки хаотично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D5F94-A19C-405E-B6A7-9FA111FC6BD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208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864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73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4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17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67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554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45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06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7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250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07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90E63-D7D8-4B81-86EC-AA9683FEA84F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1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2.pn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Дифференциация звуков Ж-Ш</a:t>
            </a:r>
            <a:endParaRPr lang="ru-RU" sz="4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7304856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Учитель-логопед </a:t>
            </a:r>
            <a:r>
              <a:rPr lang="ru-RU" sz="1800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Бизюкова</a:t>
            </a:r>
            <a:r>
              <a:rPr lang="ru-RU" sz="1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Г.И.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МБДОУ «Детский сад №27 «Садко»»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г. Смоленск</a:t>
            </a:r>
            <a:endParaRPr lang="ru-RU" sz="18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646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276872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67544" y="332656"/>
            <a:ext cx="3960440" cy="18002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148064" y="332656"/>
            <a:ext cx="3888432" cy="18002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76" r="2351"/>
          <a:stretch/>
        </p:blipFill>
        <p:spPr>
          <a:xfrm>
            <a:off x="1926587" y="836712"/>
            <a:ext cx="1031406" cy="1116256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399"/>
          <a:stretch/>
        </p:blipFill>
        <p:spPr bwMode="auto">
          <a:xfrm>
            <a:off x="6610065" y="876569"/>
            <a:ext cx="1044649" cy="1116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71599" y="3356992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4431230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71599" y="5511350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2286985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24127" y="3367105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24128" y="4441343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24127" y="5521463"/>
            <a:ext cx="280831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051720" y="2482825"/>
            <a:ext cx="638631" cy="596205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772964" y="2514817"/>
            <a:ext cx="638631" cy="596205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>
            <a:off x="1547664" y="3583129"/>
            <a:ext cx="216024" cy="64807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587" y="3384883"/>
            <a:ext cx="918283" cy="918283"/>
          </a:xfrm>
          <a:prstGeom prst="rect">
            <a:avLst/>
          </a:prstGeom>
        </p:spPr>
      </p:pic>
      <p:sp>
        <p:nvSpPr>
          <p:cNvPr id="24" name="Стрелка вверх 23"/>
          <p:cNvSpPr/>
          <p:nvPr/>
        </p:nvSpPr>
        <p:spPr>
          <a:xfrm>
            <a:off x="6394041" y="3583129"/>
            <a:ext cx="216024" cy="64807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964" y="3384883"/>
            <a:ext cx="918283" cy="91828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3" t="29550" r="44238" b="33369"/>
          <a:stretch/>
        </p:blipFill>
        <p:spPr>
          <a:xfrm>
            <a:off x="6664847" y="4562781"/>
            <a:ext cx="1134516" cy="93610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50" r="75217" b="33369"/>
          <a:stretch/>
        </p:blipFill>
        <p:spPr>
          <a:xfrm>
            <a:off x="1938987" y="4503238"/>
            <a:ext cx="864095" cy="93610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855109" y="5461358"/>
            <a:ext cx="1061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Ш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01486" y="5439342"/>
            <a:ext cx="1061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Ж</a:t>
            </a:r>
            <a:endParaRPr lang="ru-RU" sz="7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51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6384247" y="1160366"/>
            <a:ext cx="1830714" cy="1855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531496" y="1213620"/>
            <a:ext cx="1715880" cy="1855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1035" y="235386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Звук потерялся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275203" y="3014827"/>
            <a:ext cx="20882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r>
              <a:rPr lang="ru-RU" sz="2800" b="1" dirty="0" err="1" smtClean="0">
                <a:solidFill>
                  <a:schemeClr val="tx1"/>
                </a:solidFill>
              </a:rPr>
              <a:t>уба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368232" y="5636773"/>
            <a:ext cx="20882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r>
              <a:rPr lang="ru-RU" sz="2800" b="1" dirty="0" err="1">
                <a:solidFill>
                  <a:schemeClr val="tx1"/>
                </a:solidFill>
              </a:rPr>
              <a:t>а</a:t>
            </a:r>
            <a:r>
              <a:rPr lang="ru-RU" sz="2800" b="1" dirty="0" err="1" smtClean="0">
                <a:solidFill>
                  <a:schemeClr val="tx1"/>
                </a:solidFill>
              </a:rPr>
              <a:t>ба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3330408" y="2999749"/>
            <a:ext cx="20882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r>
              <a:rPr lang="ru-RU" sz="2800" b="1" dirty="0" err="1" smtClean="0">
                <a:solidFill>
                  <a:schemeClr val="tx1"/>
                </a:solidFill>
              </a:rPr>
              <a:t>акет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3348743" y="5636840"/>
            <a:ext cx="20882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r>
              <a:rPr lang="ru-RU" sz="2800" b="1" dirty="0" err="1" smtClean="0">
                <a:solidFill>
                  <a:schemeClr val="tx1"/>
                </a:solidFill>
              </a:rPr>
              <a:t>ахматы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6255488" y="3068960"/>
            <a:ext cx="20882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r>
              <a:rPr lang="ru-RU" sz="2800" b="1" dirty="0" err="1" smtClean="0">
                <a:solidFill>
                  <a:schemeClr val="tx1"/>
                </a:solidFill>
              </a:rPr>
              <a:t>айба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4" name="Подзаголовок 2"/>
          <p:cNvSpPr txBox="1">
            <a:spLocks/>
          </p:cNvSpPr>
          <p:nvPr/>
        </p:nvSpPr>
        <p:spPr>
          <a:xfrm>
            <a:off x="6198807" y="5640426"/>
            <a:ext cx="20882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r>
              <a:rPr lang="ru-RU" sz="2800" b="1" dirty="0" err="1" smtClean="0">
                <a:solidFill>
                  <a:schemeClr val="tx1"/>
                </a:solidFill>
              </a:rPr>
              <a:t>урнал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deti-i-mama.ru/wp-content/uploads/2016/05/huba_detskay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74" y="1202477"/>
            <a:ext cx="1753543" cy="186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ontent.mycutegraphics.com/graphics/letter/jacke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588" y="1419991"/>
            <a:ext cx="1235695" cy="1287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pics.clipartpng.com/midle/Hockey_Puck_PNG_Clipart-85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703" y="1747769"/>
            <a:ext cx="1100440" cy="746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ng.pngtree.com/element_origin_min_pic/16/08/31/1457c67986055d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75" y="3768945"/>
            <a:ext cx="1753543" cy="175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sportschools.ru/uploads/-8bcd215e2b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061" y="3767999"/>
            <a:ext cx="1678345" cy="167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mg3.stockfresh.com/files/b/blamb/m/17/1461909_stock-photo-magazin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762" y="3767998"/>
            <a:ext cx="1764323" cy="167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52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435279" y="4437112"/>
            <a:ext cx="1892594" cy="1426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331" y="476672"/>
            <a:ext cx="7346538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Какой звук слышишь: </a:t>
            </a:r>
            <a:r>
              <a:rPr lang="en-US" sz="3600" b="1" dirty="0" smtClean="0">
                <a:solidFill>
                  <a:schemeClr val="tx1"/>
                </a:solidFill>
              </a:rPr>
              <a:t>[</a:t>
            </a:r>
            <a:r>
              <a:rPr lang="ru-RU" sz="3600" b="1" dirty="0">
                <a:solidFill>
                  <a:schemeClr val="tx1"/>
                </a:solidFill>
              </a:rPr>
              <a:t>ш</a:t>
            </a:r>
            <a:r>
              <a:rPr lang="en-US" sz="3600" b="1" dirty="0" smtClean="0">
                <a:solidFill>
                  <a:schemeClr val="tx1"/>
                </a:solidFill>
              </a:rPr>
              <a:t>] </a:t>
            </a:r>
            <a:r>
              <a:rPr lang="ru-RU" sz="3600" b="1" dirty="0" smtClean="0">
                <a:solidFill>
                  <a:schemeClr val="tx1"/>
                </a:solidFill>
              </a:rPr>
              <a:t>или </a:t>
            </a:r>
            <a:r>
              <a:rPr lang="en-US" sz="3600" b="1" dirty="0" smtClean="0">
                <a:solidFill>
                  <a:schemeClr val="tx1"/>
                </a:solidFill>
              </a:rPr>
              <a:t>[</a:t>
            </a:r>
            <a:r>
              <a:rPr lang="ru-RU" sz="3600" b="1" dirty="0" smtClean="0">
                <a:solidFill>
                  <a:schemeClr val="tx1"/>
                </a:solidFill>
              </a:rPr>
              <a:t>ж</a:t>
            </a:r>
            <a:r>
              <a:rPr lang="en-US" sz="3600" b="1" dirty="0" smtClean="0">
                <a:solidFill>
                  <a:schemeClr val="tx1"/>
                </a:solidFill>
              </a:rPr>
              <a:t>]</a:t>
            </a:r>
            <a:r>
              <a:rPr lang="ru-RU" sz="3600" b="1" dirty="0" smtClean="0">
                <a:solidFill>
                  <a:schemeClr val="tx1"/>
                </a:solidFill>
              </a:rPr>
              <a:t>? 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Придумай свое слово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35279" y="2214661"/>
            <a:ext cx="1892594" cy="1632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76" r="2351"/>
          <a:stretch/>
        </p:blipFill>
        <p:spPr>
          <a:xfrm>
            <a:off x="683331" y="2260045"/>
            <a:ext cx="1424991" cy="1542221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399"/>
          <a:stretch/>
        </p:blipFill>
        <p:spPr bwMode="auto">
          <a:xfrm>
            <a:off x="883378" y="4526521"/>
            <a:ext cx="1224944" cy="1308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r.vp43.ru/img/afish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14661"/>
            <a:ext cx="1728192" cy="1632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kachat-kartinki.ru/img/picture/Oct/15/15072da1237a1ded9b68db0ed96fc6b2/mini_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579" y="4437111"/>
            <a:ext cx="1743405" cy="142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6186" y="4434407"/>
            <a:ext cx="1853978" cy="1429623"/>
          </a:xfrm>
          <a:prstGeom prst="rect">
            <a:avLst/>
          </a:prstGeom>
        </p:spPr>
      </p:pic>
      <p:pic>
        <p:nvPicPr>
          <p:cNvPr id="2056" name="Picture 8" descr="https://static3.depositphotos.com/1001219/133/v/950/depositphotos_1336228-stock-illustration-vector-pillow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186" y="2193768"/>
            <a:ext cx="1857216" cy="160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ages.easyfreeclipart.com/35/easter-basket-clip-art-3543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330" y="2205466"/>
            <a:ext cx="1514509" cy="155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ds04.infourok.ru/uploads/ex/0e1b/0005654a-23838d6d/hello_html_4d7ac6d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453" y="4419127"/>
            <a:ext cx="1598995" cy="141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12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136354" y="1470967"/>
            <a:ext cx="2227734" cy="1573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4042" y="44624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Договори слово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ша</a:t>
            </a:r>
            <a:r>
              <a:rPr lang="ru-RU" b="1" dirty="0" smtClean="0">
                <a:solidFill>
                  <a:srgbClr val="0070C0"/>
                </a:solidFill>
              </a:rPr>
              <a:t> или </a:t>
            </a:r>
            <a:r>
              <a:rPr lang="ru-RU" b="1" dirty="0" err="1" smtClean="0">
                <a:solidFill>
                  <a:srgbClr val="0070C0"/>
                </a:solidFill>
              </a:rPr>
              <a:t>жа</a:t>
            </a:r>
            <a:r>
              <a:rPr lang="ru-RU" b="1" dirty="0" smtClean="0">
                <a:solidFill>
                  <a:srgbClr val="0070C0"/>
                </a:solidFill>
              </a:rPr>
              <a:t>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368232" y="3044552"/>
            <a:ext cx="20882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Ка..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3347864" y="3044552"/>
            <a:ext cx="20882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Лу..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2" name="Подзаголовок 2"/>
          <p:cNvSpPr txBox="1">
            <a:spLocks/>
          </p:cNvSpPr>
          <p:nvPr/>
        </p:nvSpPr>
        <p:spPr>
          <a:xfrm>
            <a:off x="6444208" y="3044552"/>
            <a:ext cx="20882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Лап..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3" name="Подзаголовок 2"/>
          <p:cNvSpPr txBox="1">
            <a:spLocks/>
          </p:cNvSpPr>
          <p:nvPr/>
        </p:nvSpPr>
        <p:spPr>
          <a:xfrm>
            <a:off x="296224" y="5924872"/>
            <a:ext cx="20882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Мор..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4" name="Подзаголовок 2"/>
          <p:cNvSpPr txBox="1">
            <a:spLocks/>
          </p:cNvSpPr>
          <p:nvPr/>
        </p:nvSpPr>
        <p:spPr>
          <a:xfrm>
            <a:off x="3275856" y="5924872"/>
            <a:ext cx="20882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Мы..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5" name="Подзаголовок 2"/>
          <p:cNvSpPr txBox="1">
            <a:spLocks/>
          </p:cNvSpPr>
          <p:nvPr/>
        </p:nvSpPr>
        <p:spPr>
          <a:xfrm>
            <a:off x="6372200" y="5924872"/>
            <a:ext cx="20882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Но..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6" name="Подзаголовок 2"/>
          <p:cNvSpPr txBox="1">
            <a:spLocks/>
          </p:cNvSpPr>
          <p:nvPr/>
        </p:nvSpPr>
        <p:spPr>
          <a:xfrm>
            <a:off x="1483568" y="3548608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70C0"/>
                </a:solidFill>
              </a:rPr>
              <a:t>ши или </a:t>
            </a:r>
            <a:r>
              <a:rPr lang="ru-RU" b="1" dirty="0" err="1" smtClean="0">
                <a:solidFill>
                  <a:srgbClr val="0070C0"/>
                </a:solidFill>
              </a:rPr>
              <a:t>жи</a:t>
            </a:r>
            <a:r>
              <a:rPr lang="ru-RU" b="1" dirty="0" smtClean="0">
                <a:solidFill>
                  <a:srgbClr val="0070C0"/>
                </a:solidFill>
              </a:rPr>
              <a:t>?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://900igr.net/up/datai/158235/0025-03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30" y="4186714"/>
            <a:ext cx="1799997" cy="179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.poembook.ru/theme/47/74/ea/868a2f1c74e2a3bc630585568f4d82799f6ab0bd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077" y="4165687"/>
            <a:ext cx="2273014" cy="177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g.7dach.ru/image/1200/03/69/46/2016/01/27/cf2bd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801" y="4149080"/>
            <a:ext cx="2466647" cy="179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1.bp.blogspot.com/-nEu4s8a3v2k/V04FFGhPbDI/AAAAAAAAETo/Fdg0gwj8a7ky1PqWWmhv_rOhQZycZrAsQCLcB/s1600/porrid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02" y="1476048"/>
            <a:ext cx="1934651" cy="150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images.easyfreeclipart.com/53/beka-book-clip-art-puddlemdashwith-raindrops-5366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795" y="1022411"/>
            <a:ext cx="2022140" cy="2022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moziru.com/images/meatball-clipart-one-1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936" y="1426547"/>
            <a:ext cx="2326512" cy="1570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04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97263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Какой? Какая? Какое? Какие?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9" name="Подзаголовок 2"/>
          <p:cNvSpPr txBox="1">
            <a:spLocks/>
          </p:cNvSpPr>
          <p:nvPr/>
        </p:nvSpPr>
        <p:spPr>
          <a:xfrm>
            <a:off x="323528" y="2120586"/>
            <a:ext cx="3483688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3600" b="1" dirty="0" smtClean="0">
                <a:solidFill>
                  <a:srgbClr val="0070C0"/>
                </a:solidFill>
              </a:rPr>
              <a:t>Шелковая</a:t>
            </a:r>
          </a:p>
          <a:p>
            <a:pPr algn="l"/>
            <a:r>
              <a:rPr lang="ru-RU" sz="3600" b="1" dirty="0" smtClean="0">
                <a:solidFill>
                  <a:srgbClr val="0070C0"/>
                </a:solidFill>
              </a:rPr>
              <a:t>Шелковый</a:t>
            </a:r>
          </a:p>
          <a:p>
            <a:pPr algn="l"/>
            <a:r>
              <a:rPr lang="ru-RU" sz="3600" b="1" dirty="0" smtClean="0">
                <a:solidFill>
                  <a:srgbClr val="0070C0"/>
                </a:solidFill>
              </a:rPr>
              <a:t>Шелковое</a:t>
            </a:r>
          </a:p>
          <a:p>
            <a:pPr algn="l"/>
            <a:r>
              <a:rPr lang="ru-RU" sz="3600" b="1" dirty="0" smtClean="0">
                <a:solidFill>
                  <a:srgbClr val="0070C0"/>
                </a:solidFill>
              </a:rPr>
              <a:t>Шелковые</a:t>
            </a:r>
          </a:p>
        </p:txBody>
      </p:sp>
      <p:pic>
        <p:nvPicPr>
          <p:cNvPr id="4098" name="Picture 2" descr="https://ru.vector.me/files/images/8/0/805394/childs_pajam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7709">
            <a:off x="6371242" y="1552481"/>
            <a:ext cx="2021295" cy="240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kroykashite.ru/wp-content/uploads/2014/03/nizhnij-kraj-rukav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3995">
            <a:off x="3402560" y="4037050"/>
            <a:ext cx="2411534" cy="1904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logoped18.ru/production-sound/images/sound-zh-03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600" y="1415975"/>
            <a:ext cx="1922925" cy="2331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images.easyfreeclipart.com/182/-300-8-kb-png-vest-clip-art-400-x-350-31-jpeg-67-18225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5704">
            <a:off x="6031981" y="4312918"/>
            <a:ext cx="2252053" cy="2252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75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107</Words>
  <Application>Microsoft Office PowerPoint</Application>
  <PresentationFormat>Экран (4:3)</PresentationFormat>
  <Paragraphs>34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 Unicode MS</vt:lpstr>
      <vt:lpstr>Arial</vt:lpstr>
      <vt:lpstr>Calibri</vt:lpstr>
      <vt:lpstr>Тема Office</vt:lpstr>
      <vt:lpstr>Дифференциация звуков Ж-Ш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Елена Бизюкова</cp:lastModifiedBy>
  <cp:revision>25</cp:revision>
  <dcterms:created xsi:type="dcterms:W3CDTF">2018-03-31T17:59:14Z</dcterms:created>
  <dcterms:modified xsi:type="dcterms:W3CDTF">2018-04-07T11:33:51Z</dcterms:modified>
</cp:coreProperties>
</file>