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notesMasterIdLst>
    <p:notesMasterId r:id="rId9"/>
  </p:notesMasterIdLst>
  <p:sldIdLst>
    <p:sldId id="257" r:id="rId2"/>
    <p:sldId id="256" r:id="rId3"/>
    <p:sldId id="258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0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EF514-5BD0-414F-8DA2-A5A801932D6C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7AC2A-DC0F-47ED-9EDE-DC934F0C6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438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7AC2A-DC0F-47ED-9EDE-DC934F0C6D8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995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926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0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36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86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359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764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412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755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38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101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539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1B338-DDFA-44A0-B738-AB6D02844FBF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13CC0-1973-4F4F-BA10-9647B776C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9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8804" y="546267"/>
            <a:ext cx="8253351" cy="1674420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Занимательная математика для детей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79030" y="3657600"/>
            <a:ext cx="5138799" cy="2838204"/>
          </a:xfrm>
        </p:spPr>
        <p:txBody>
          <a:bodyPr>
            <a:normAutofit/>
          </a:bodyPr>
          <a:lstStyle/>
          <a:p>
            <a:r>
              <a:rPr lang="ru-RU" sz="3600" i="1" dirty="0">
                <a:solidFill>
                  <a:srgbClr val="002060"/>
                </a:solidFill>
              </a:rPr>
              <a:t>Детский сад «Дружба»</a:t>
            </a:r>
          </a:p>
          <a:p>
            <a:r>
              <a:rPr lang="ru-RU" sz="3600" i="1" dirty="0">
                <a:solidFill>
                  <a:srgbClr val="002060"/>
                </a:solidFill>
              </a:rPr>
              <a:t>Старшая группа </a:t>
            </a:r>
          </a:p>
          <a:p>
            <a:r>
              <a:rPr lang="ru-RU" sz="3600" i="1" dirty="0">
                <a:solidFill>
                  <a:srgbClr val="002060"/>
                </a:solidFill>
              </a:rPr>
              <a:t>Тюлькин Тагир</a:t>
            </a:r>
          </a:p>
        </p:txBody>
      </p:sp>
      <p:pic>
        <p:nvPicPr>
          <p:cNvPr id="7170" name="Picture 2" descr="https://new.dop.mosreg.ru/images/events/cover/18f514f34041c58b962cea6cbd190382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1249"/>
            <a:ext cx="672465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811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272" y="255262"/>
            <a:ext cx="11407806" cy="5946897"/>
          </a:xfrm>
        </p:spPr>
        <p:txBody>
          <a:bodyPr>
            <a:normAutofit/>
          </a:bodyPr>
          <a:lstStyle/>
          <a:p>
            <a:r>
              <a:rPr lang="ru-RU" sz="2700" i="1" dirty="0">
                <a:solidFill>
                  <a:srgbClr val="002060"/>
                </a:solidFill>
              </a:rPr>
              <a:t>	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1083" y="493892"/>
            <a:ext cx="10582183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>
                <a:solidFill>
                  <a:srgbClr val="002060"/>
                </a:solidFill>
              </a:rPr>
              <a:t>Мне нравится считать. И я очень захотел решать примеры и научиться считать, как взрослый. С этой просьбой я обратился к родителям и воспитателям. И мы узнали, что есть интересные приёмы устного счёта. </a:t>
            </a:r>
            <a:br>
              <a:rPr lang="ru-RU" sz="2200" i="1" dirty="0">
                <a:solidFill>
                  <a:srgbClr val="002060"/>
                </a:solidFill>
              </a:rPr>
            </a:br>
            <a:r>
              <a:rPr lang="ru-RU" sz="2200" i="1" dirty="0">
                <a:solidFill>
                  <a:srgbClr val="002060"/>
                </a:solidFill>
              </a:rPr>
              <a:t>Поэтому </a:t>
            </a:r>
            <a:r>
              <a:rPr lang="ru-RU" sz="2200" b="1" i="1" u="sng" dirty="0">
                <a:solidFill>
                  <a:srgbClr val="002060"/>
                </a:solidFill>
              </a:rPr>
              <a:t>цель моего проекта</a:t>
            </a:r>
            <a:r>
              <a:rPr lang="ru-RU" sz="2200" i="1" dirty="0">
                <a:solidFill>
                  <a:srgbClr val="002060"/>
                </a:solidFill>
              </a:rPr>
              <a:t>: научиться интересным способам и приёмам устного счёта.</a:t>
            </a:r>
            <a:br>
              <a:rPr lang="ru-RU" sz="2200" i="1" dirty="0">
                <a:solidFill>
                  <a:srgbClr val="002060"/>
                </a:solidFill>
              </a:rPr>
            </a:br>
            <a:endParaRPr lang="ru-RU" sz="2200" i="1" dirty="0">
              <a:solidFill>
                <a:srgbClr val="002060"/>
              </a:solidFill>
            </a:endParaRPr>
          </a:p>
          <a:p>
            <a:r>
              <a:rPr lang="ru-RU" sz="2200" b="1" i="1" u="sng" dirty="0">
                <a:solidFill>
                  <a:srgbClr val="002060"/>
                </a:solidFill>
              </a:rPr>
              <a:t>Задачи:</a:t>
            </a:r>
            <a:endParaRPr lang="ru-RU" sz="2200" i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i="1" dirty="0">
                <a:solidFill>
                  <a:srgbClr val="002060"/>
                </a:solidFill>
              </a:rPr>
              <a:t>Найти приёмы устного счёта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i="1" dirty="0">
                <a:solidFill>
                  <a:srgbClr val="002060"/>
                </a:solidFill>
              </a:rPr>
              <a:t>Выбрать самые интересные приёмы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i="1" dirty="0">
                <a:solidFill>
                  <a:srgbClr val="002060"/>
                </a:solidFill>
              </a:rPr>
              <a:t>Составить памятку с приёмами устного счёта и поделиться со сверстниками.</a:t>
            </a:r>
          </a:p>
          <a:p>
            <a:endParaRPr lang="ru-RU" sz="2200" i="1" dirty="0">
              <a:solidFill>
                <a:srgbClr val="002060"/>
              </a:solidFill>
            </a:endParaRPr>
          </a:p>
          <a:p>
            <a:r>
              <a:rPr lang="ru-RU" sz="2200" i="1" dirty="0">
                <a:solidFill>
                  <a:srgbClr val="002060"/>
                </a:solidFill>
              </a:rPr>
              <a:t>Мы с родителями нашли много приёмов устного счёта в интернете и я выбрал из них самые интересные для меня. </a:t>
            </a:r>
            <a:br>
              <a:rPr lang="ru-RU" sz="2200" i="1" dirty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>Вот они:</a:t>
            </a:r>
            <a:br>
              <a:rPr lang="ru-RU" sz="2200" i="1" dirty="0">
                <a:solidFill>
                  <a:srgbClr val="002060"/>
                </a:solidFill>
              </a:rPr>
            </a:br>
            <a:r>
              <a:rPr lang="ru-RU" sz="2200" i="1" dirty="0">
                <a:solidFill>
                  <a:srgbClr val="002060"/>
                </a:solidFill>
              </a:rPr>
              <a:t>1.Умножение на 9</a:t>
            </a:r>
            <a:br>
              <a:rPr lang="ru-RU" sz="2200" i="1" dirty="0">
                <a:solidFill>
                  <a:srgbClr val="002060"/>
                </a:solidFill>
              </a:rPr>
            </a:br>
            <a:r>
              <a:rPr lang="ru-RU" sz="2200" i="1" dirty="0">
                <a:solidFill>
                  <a:srgbClr val="002060"/>
                </a:solidFill>
              </a:rPr>
              <a:t>2.Умножение двузначного числа на 11.</a:t>
            </a:r>
            <a:br>
              <a:rPr lang="ru-RU" sz="2200" i="1" dirty="0">
                <a:solidFill>
                  <a:srgbClr val="002060"/>
                </a:solidFill>
              </a:rPr>
            </a:br>
            <a:r>
              <a:rPr lang="ru-RU" sz="2200" i="1" dirty="0">
                <a:solidFill>
                  <a:srgbClr val="002060"/>
                </a:solidFill>
              </a:rPr>
              <a:t>3.Умножение двузначного числа на 101.</a:t>
            </a:r>
            <a:br>
              <a:rPr lang="ru-RU" sz="2000" b="1" i="1" u="sng" dirty="0">
                <a:solidFill>
                  <a:srgbClr val="002060"/>
                </a:solidFill>
              </a:rPr>
            </a:br>
            <a:endParaRPr lang="ru-RU" sz="2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66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029" y="-106878"/>
            <a:ext cx="10515600" cy="997526"/>
          </a:xfrm>
        </p:spPr>
        <p:txBody>
          <a:bodyPr>
            <a:normAutofit/>
          </a:bodyPr>
          <a:lstStyle/>
          <a:p>
            <a:pPr algn="ctr"/>
            <a:r>
              <a:rPr lang="ru-RU" i="1" u="sng" dirty="0">
                <a:solidFill>
                  <a:srgbClr val="002060"/>
                </a:solidFill>
                <a:latin typeface="+mn-lt"/>
              </a:rPr>
              <a:t>Умножение на</a:t>
            </a:r>
            <a:r>
              <a:rPr lang="en-US" i="1" u="sng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i="1" u="sng" dirty="0">
                <a:solidFill>
                  <a:srgbClr val="002060"/>
                </a:solidFill>
                <a:latin typeface="+mn-lt"/>
              </a:rPr>
              <a:t>9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43197" y="1294409"/>
            <a:ext cx="4303816" cy="4742407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rgbClr val="002060"/>
                </a:solidFill>
              </a:rPr>
              <a:t>Положите обе руки перед собой. Представьте, что у каждого пальца есть свой порядковый номер. 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Запомните номера пальцев. Чтобы умножить число на 9, нужно загнуть палец с таким же номером. Число пальцев слева показывает первую цифру (десятки), а число пальцев справа показывают вторую цифру (единицы).</a:t>
            </a:r>
          </a:p>
          <a:p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2052" name="Picture 4" descr="https://forum.ivd.ru/uploads/monthly_09_2011/post-42492-0-15119600-131671167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8865" r="248" b="31829"/>
          <a:stretch/>
        </p:blipFill>
        <p:spPr bwMode="auto">
          <a:xfrm>
            <a:off x="5521911" y="2030678"/>
            <a:ext cx="6334031" cy="3325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углом 6"/>
          <p:cNvSpPr/>
          <p:nvPr/>
        </p:nvSpPr>
        <p:spPr>
          <a:xfrm>
            <a:off x="7456021" y="1620980"/>
            <a:ext cx="3942608" cy="81939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углом 7"/>
          <p:cNvSpPr/>
          <p:nvPr/>
        </p:nvSpPr>
        <p:spPr>
          <a:xfrm flipH="1">
            <a:off x="5734568" y="1656607"/>
            <a:ext cx="1496291" cy="7481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62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7271"/>
            <a:ext cx="10502735" cy="688768"/>
          </a:xfrm>
        </p:spPr>
        <p:txBody>
          <a:bodyPr>
            <a:noAutofit/>
          </a:bodyPr>
          <a:lstStyle/>
          <a:p>
            <a:pPr algn="ctr"/>
            <a:r>
              <a:rPr lang="ru-RU" i="1" u="sng" dirty="0">
                <a:solidFill>
                  <a:srgbClr val="002060"/>
                </a:solidFill>
                <a:latin typeface="+mn-lt"/>
              </a:rPr>
              <a:t>Умножение на 9</a:t>
            </a:r>
          </a:p>
        </p:txBody>
      </p:sp>
      <p:pic>
        <p:nvPicPr>
          <p:cNvPr id="5" name="Picture 4" descr="https://forum.ivd.ru/uploads/monthly_09_2011/post-42492-0-15119600-131671167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8865" r="248" b="31829"/>
          <a:stretch/>
        </p:blipFill>
        <p:spPr bwMode="auto">
          <a:xfrm>
            <a:off x="6089567" y="2252716"/>
            <a:ext cx="5865008" cy="302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838200" y="1852550"/>
            <a:ext cx="4755077" cy="37882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i="1" dirty="0">
                <a:solidFill>
                  <a:srgbClr val="002060"/>
                </a:solidFill>
              </a:rPr>
              <a:t>Например: 3</a:t>
            </a:r>
            <a:r>
              <a:rPr lang="en-US" i="1" dirty="0">
                <a:solidFill>
                  <a:srgbClr val="002060"/>
                </a:solidFill>
              </a:rPr>
              <a:t>x9=27</a:t>
            </a:r>
            <a:endParaRPr lang="ru-RU" i="1" dirty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i="1" dirty="0">
                <a:solidFill>
                  <a:srgbClr val="002060"/>
                </a:solidFill>
              </a:rPr>
              <a:t>Так как слева от третьего пальца находятся </a:t>
            </a:r>
            <a:r>
              <a:rPr lang="en-US" i="1" dirty="0">
                <a:solidFill>
                  <a:srgbClr val="002060"/>
                </a:solidFill>
              </a:rPr>
              <a:t>2</a:t>
            </a:r>
            <a:r>
              <a:rPr lang="ru-RU" i="1" dirty="0">
                <a:solidFill>
                  <a:srgbClr val="002060"/>
                </a:solidFill>
              </a:rPr>
              <a:t> пальца(число десятков), </a:t>
            </a:r>
            <a:endParaRPr lang="en-US" i="1" dirty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i="1" dirty="0">
                <a:solidFill>
                  <a:srgbClr val="002060"/>
                </a:solidFill>
              </a:rPr>
              <a:t>а справа от третьего пальца –</a:t>
            </a:r>
            <a:r>
              <a:rPr lang="en-US" i="1" dirty="0">
                <a:solidFill>
                  <a:srgbClr val="002060"/>
                </a:solidFill>
              </a:rPr>
              <a:t>7</a:t>
            </a:r>
            <a:r>
              <a:rPr lang="ru-RU" i="1" dirty="0">
                <a:solidFill>
                  <a:srgbClr val="002060"/>
                </a:solidFill>
              </a:rPr>
              <a:t> пальцев(число единиц), то получится 27.</a:t>
            </a:r>
          </a:p>
          <a:p>
            <a:pPr>
              <a:lnSpc>
                <a:spcPct val="100000"/>
              </a:lnSpc>
            </a:pPr>
            <a:endParaRPr lang="ru-RU" i="1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18" name="Стрелка углом 17"/>
          <p:cNvSpPr/>
          <p:nvPr/>
        </p:nvSpPr>
        <p:spPr>
          <a:xfrm>
            <a:off x="7871600" y="1680359"/>
            <a:ext cx="3942608" cy="81939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углом 18"/>
          <p:cNvSpPr/>
          <p:nvPr/>
        </p:nvSpPr>
        <p:spPr>
          <a:xfrm flipH="1">
            <a:off x="6198917" y="1751611"/>
            <a:ext cx="1496291" cy="7481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8362702" y="1140033"/>
            <a:ext cx="3253839" cy="5403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4,5,6,7,8,9,10  - 7 пальцев</a:t>
            </a: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 flipH="1">
            <a:off x="6377046" y="1143860"/>
            <a:ext cx="1140031" cy="56853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 пальца</a:t>
            </a:r>
          </a:p>
        </p:txBody>
      </p:sp>
    </p:spTree>
    <p:extLst>
      <p:ext uri="{BB962C8B-B14F-4D97-AF65-F5344CB8AC3E}">
        <p14:creationId xmlns:p14="http://schemas.microsoft.com/office/powerpoint/2010/main" val="225123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0005"/>
            <a:ext cx="10515600" cy="878775"/>
          </a:xfrm>
        </p:spPr>
        <p:txBody>
          <a:bodyPr/>
          <a:lstStyle/>
          <a:p>
            <a:pPr algn="ctr"/>
            <a:r>
              <a:rPr lang="ru-RU" i="1" u="sng" dirty="0">
                <a:solidFill>
                  <a:srgbClr val="002060"/>
                </a:solidFill>
                <a:latin typeface="+mn-lt"/>
              </a:rPr>
              <a:t>Умножение двузначного числа на 11</a:t>
            </a: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657101" y="1425040"/>
            <a:ext cx="10877798" cy="45719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ru-RU" sz="3700" i="1" dirty="0">
                <a:solidFill>
                  <a:srgbClr val="002060"/>
                </a:solidFill>
              </a:rPr>
              <a:t>Чтобы двузначное число, сумма цифр которого не превышает 10, умножить на 11, надо цифры этого числа раздвинуть и поставить между ними сумму этих цифр.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US" sz="3700" i="1" dirty="0">
              <a:solidFill>
                <a:srgbClr val="002060"/>
              </a:solidFill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n-US" sz="3700" i="1" dirty="0">
                <a:solidFill>
                  <a:srgbClr val="002060"/>
                </a:solidFill>
              </a:rPr>
              <a:t> </a:t>
            </a:r>
            <a:r>
              <a:rPr lang="ru-RU" sz="3700" i="1" dirty="0">
                <a:solidFill>
                  <a:srgbClr val="002060"/>
                </a:solidFill>
              </a:rPr>
              <a:t>43</a:t>
            </a:r>
            <a:r>
              <a:rPr lang="en-US" sz="3700" i="1" dirty="0">
                <a:solidFill>
                  <a:srgbClr val="002060"/>
                </a:solidFill>
              </a:rPr>
              <a:t>x11=4(4+3)3=473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en-US" sz="3700" i="1" dirty="0">
                <a:solidFill>
                  <a:srgbClr val="002060"/>
                </a:solidFill>
              </a:rPr>
              <a:t>36x11=3(3+6)6=396</a:t>
            </a:r>
            <a:r>
              <a:rPr lang="ru-RU" sz="3700" i="1" dirty="0">
                <a:solidFill>
                  <a:srgbClr val="002060"/>
                </a:solidFill>
              </a:rPr>
              <a:t> </a:t>
            </a:r>
            <a:endParaRPr lang="en-US" sz="3700" i="1" dirty="0">
              <a:solidFill>
                <a:srgbClr val="002060"/>
              </a:solidFill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n-US" sz="3700" i="1" dirty="0">
                <a:solidFill>
                  <a:srgbClr val="002060"/>
                </a:solidFill>
              </a:rPr>
              <a:t>62x11=6(6+2)2=682</a:t>
            </a:r>
          </a:p>
          <a:p>
            <a:pPr marL="0" indent="0">
              <a:lnSpc>
                <a:spcPct val="100000"/>
              </a:lnSpc>
              <a:buNone/>
            </a:pPr>
            <a:endParaRPr lang="ru-RU" i="1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326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0005"/>
            <a:ext cx="10515600" cy="878775"/>
          </a:xfrm>
        </p:spPr>
        <p:txBody>
          <a:bodyPr/>
          <a:lstStyle/>
          <a:p>
            <a:pPr algn="ctr"/>
            <a:r>
              <a:rPr lang="ru-RU" i="1" u="sng" dirty="0">
                <a:solidFill>
                  <a:srgbClr val="002060"/>
                </a:solidFill>
                <a:latin typeface="+mn-lt"/>
              </a:rPr>
              <a:t>Умножение двузначного числа на 1</a:t>
            </a:r>
            <a:r>
              <a:rPr lang="en-US" i="1" u="sng" dirty="0">
                <a:solidFill>
                  <a:srgbClr val="002060"/>
                </a:solidFill>
                <a:latin typeface="+mn-lt"/>
              </a:rPr>
              <a:t>01</a:t>
            </a:r>
            <a:endParaRPr lang="ru-RU" i="1" u="sng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1154097" y="1638795"/>
            <a:ext cx="9783192" cy="460762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ru-RU" sz="3400" i="1" dirty="0">
                <a:solidFill>
                  <a:srgbClr val="002060"/>
                </a:solidFill>
              </a:rPr>
              <a:t>Для умножения двузначного числа на 101 надо просто записать число два раза. 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US" sz="3600" i="1" dirty="0">
              <a:solidFill>
                <a:srgbClr val="002060"/>
              </a:solidFill>
            </a:endParaRPr>
          </a:p>
          <a:p>
            <a:pPr marL="0" indent="0" algn="ctr">
              <a:lnSpc>
                <a:spcPct val="160000"/>
              </a:lnSpc>
              <a:buNone/>
            </a:pPr>
            <a:r>
              <a:rPr lang="ru-RU" sz="4000" i="1" dirty="0">
                <a:solidFill>
                  <a:srgbClr val="002060"/>
                </a:solidFill>
              </a:rPr>
              <a:t>34</a:t>
            </a:r>
            <a:r>
              <a:rPr lang="en-US" sz="4000" i="1" dirty="0">
                <a:solidFill>
                  <a:srgbClr val="002060"/>
                </a:solidFill>
              </a:rPr>
              <a:t>x101=3434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US" sz="4000" i="1" dirty="0">
                <a:solidFill>
                  <a:srgbClr val="002060"/>
                </a:solidFill>
              </a:rPr>
              <a:t>25x101=2525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US" sz="4000" i="1" dirty="0">
                <a:solidFill>
                  <a:srgbClr val="002060"/>
                </a:solidFill>
              </a:rPr>
              <a:t>85x101=8585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US" sz="4000" i="1" dirty="0">
                <a:solidFill>
                  <a:srgbClr val="002060"/>
                </a:solidFill>
              </a:rPr>
              <a:t> </a:t>
            </a:r>
            <a:endParaRPr lang="ru-RU" i="1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25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92458" y="3105835"/>
            <a:ext cx="8451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</a:rPr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9607" y="399897"/>
            <a:ext cx="982758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u="sng" dirty="0">
              <a:solidFill>
                <a:srgbClr val="002060"/>
              </a:solidFill>
            </a:endParaRPr>
          </a:p>
          <a:p>
            <a:r>
              <a:rPr lang="ru-RU" sz="2600" b="1" i="1" u="sng" dirty="0">
                <a:solidFill>
                  <a:srgbClr val="002060"/>
                </a:solidFill>
              </a:rPr>
              <a:t>Вывод:</a:t>
            </a:r>
            <a:r>
              <a:rPr lang="ru-RU" sz="2600" i="1" dirty="0">
                <a:solidFill>
                  <a:srgbClr val="002060"/>
                </a:solidFill>
              </a:rPr>
              <a:t> я узнал интересные приёмы и способы устного счёта, смог овладеть ими и научился считать, как взрослый. Ещё я узнал, что умение устно считать активизирует мыслительную деятельность, развивает память, речь, способность воспринимать и усваивать информацию и будет полезно всем и в жизни, и в школе.</a:t>
            </a:r>
          </a:p>
          <a:p>
            <a:r>
              <a:rPr lang="ru-RU" sz="2600" i="1" dirty="0">
                <a:solidFill>
                  <a:srgbClr val="002060"/>
                </a:solidFill>
              </a:rPr>
              <a:t>А чтобы считать в уме было ещё легче, надо каждый день тренировать свой мозг. Простая тренировка – это счёт обязательно вслух через число до 100 и обратно.</a:t>
            </a:r>
          </a:p>
          <a:p>
            <a:endParaRPr lang="ru-RU" sz="2600" i="1" dirty="0">
              <a:solidFill>
                <a:srgbClr val="002060"/>
              </a:solidFill>
            </a:endParaRPr>
          </a:p>
          <a:p>
            <a:endParaRPr lang="ru-RU" sz="2600" i="1" dirty="0">
              <a:solidFill>
                <a:srgbClr val="002060"/>
              </a:solidFill>
            </a:endParaRPr>
          </a:p>
          <a:p>
            <a:pPr algn="ctr"/>
            <a:r>
              <a:rPr lang="ru-RU" sz="2600" b="1" i="1" dirty="0">
                <a:solidFill>
                  <a:srgbClr val="002060"/>
                </a:solidFill>
              </a:rPr>
              <a:t>Спасибо за внимание! И удачи в устных вычислениях</a:t>
            </a:r>
            <a:r>
              <a:rPr lang="ru-RU" sz="2600" b="1" i="1">
                <a:solidFill>
                  <a:srgbClr val="002060"/>
                </a:solidFill>
              </a:rPr>
              <a:t>!  </a:t>
            </a:r>
            <a:br>
              <a:rPr lang="ru-RU" sz="2600" i="1" dirty="0">
                <a:solidFill>
                  <a:srgbClr val="002060"/>
                </a:solidFill>
              </a:rPr>
            </a:b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8374179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386</Words>
  <Application>Microsoft Office PowerPoint</Application>
  <PresentationFormat>Широкоэкранный</PresentationFormat>
  <Paragraphs>42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Занимательная математика для детей</vt:lpstr>
      <vt:lpstr> </vt:lpstr>
      <vt:lpstr>Умножение на 9</vt:lpstr>
      <vt:lpstr>Умножение на 9</vt:lpstr>
      <vt:lpstr>Умножение двузначного числа на 11</vt:lpstr>
      <vt:lpstr>Умножение двузначного числа на 101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матеметика</dc:title>
  <dc:creator>RePack by Diakov</dc:creator>
  <cp:lastModifiedBy>79089252418</cp:lastModifiedBy>
  <cp:revision>31</cp:revision>
  <dcterms:created xsi:type="dcterms:W3CDTF">2023-02-09T17:02:15Z</dcterms:created>
  <dcterms:modified xsi:type="dcterms:W3CDTF">2023-02-12T09:33:47Z</dcterms:modified>
</cp:coreProperties>
</file>