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24"/>
  </p:notesMasterIdLst>
  <p:handoutMasterIdLst>
    <p:handoutMasterId r:id="rId25"/>
  </p:handoutMasterIdLst>
  <p:sldIdLst>
    <p:sldId id="265" r:id="rId3"/>
    <p:sldId id="283" r:id="rId4"/>
    <p:sldId id="284" r:id="rId5"/>
    <p:sldId id="306" r:id="rId6"/>
    <p:sldId id="307" r:id="rId7"/>
    <p:sldId id="310" r:id="rId8"/>
    <p:sldId id="286" r:id="rId9"/>
    <p:sldId id="298" r:id="rId10"/>
    <p:sldId id="287" r:id="rId11"/>
    <p:sldId id="302" r:id="rId12"/>
    <p:sldId id="312" r:id="rId13"/>
    <p:sldId id="290" r:id="rId14"/>
    <p:sldId id="301" r:id="rId15"/>
    <p:sldId id="308" r:id="rId16"/>
    <p:sldId id="309" r:id="rId17"/>
    <p:sldId id="314" r:id="rId18"/>
    <p:sldId id="315" r:id="rId19"/>
    <p:sldId id="305" r:id="rId20"/>
    <p:sldId id="316" r:id="rId21"/>
    <p:sldId id="296" r:id="rId22"/>
    <p:sldId id="317" r:id="rId23"/>
  </p:sldIdLst>
  <p:sldSz cx="12188825" cy="6858000"/>
  <p:notesSz cx="9309100" cy="7023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="" xmlns:p14="http://schemas.microsoft.com/office/powerpoint/2010/main">
        <p14:section name="Раздел по умолчанию" id="{2912EAC1-7E8C-401B-A66B-3B4E486022B7}">
          <p14:sldIdLst>
            <p14:sldId id="265"/>
            <p14:sldId id="283"/>
            <p14:sldId id="284"/>
            <p14:sldId id="285"/>
            <p14:sldId id="286"/>
            <p14:sldId id="287"/>
            <p14:sldId id="288"/>
            <p14:sldId id="290"/>
            <p14:sldId id="291"/>
            <p14:sldId id="292"/>
            <p14:sldId id="293"/>
            <p14:sldId id="298"/>
            <p14:sldId id="301"/>
          </p14:sldIdLst>
        </p14:section>
        <p14:section name="Раздел без заголовка" id="{EFDDF50C-AD5A-4B1F-98F3-724910AB5C93}">
          <p14:sldIdLst>
            <p14:sldId id="256"/>
            <p14:sldId id="299"/>
            <p14:sldId id="300"/>
            <p14:sldId id="295"/>
            <p14:sldId id="296"/>
            <p14:sldId id="297"/>
          </p14:sldIdLst>
        </p14:section>
      </p14:sectionLst>
    </p:ex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orient="horz" pos="3936">
          <p15:clr>
            <a:srgbClr val="A4A3A4"/>
          </p15:clr>
        </p15:guide>
        <p15:guide id="3" orient="horz" pos="1152">
          <p15:clr>
            <a:srgbClr val="A4A3A4"/>
          </p15:clr>
        </p15:guide>
        <p15:guide id="4" orient="horz" pos="2544">
          <p15:clr>
            <a:srgbClr val="A4A3A4"/>
          </p15:clr>
        </p15:guide>
        <p15:guide id="5" orient="horz" pos="1008">
          <p15:clr>
            <a:srgbClr val="A4A3A4"/>
          </p15:clr>
        </p15:guide>
        <p15:guide id="6" orient="horz" pos="384">
          <p15:clr>
            <a:srgbClr val="A4A3A4"/>
          </p15:clr>
        </p15:guide>
        <p15:guide id="7" orient="horz" pos="3312">
          <p15:clr>
            <a:srgbClr val="A4A3A4"/>
          </p15:clr>
        </p15:guide>
        <p15:guide id="8" pos="3839">
          <p15:clr>
            <a:srgbClr val="A4A3A4"/>
          </p15:clr>
        </p15:guide>
        <p15:guide id="9" pos="959">
          <p15:clr>
            <a:srgbClr val="A4A3A4"/>
          </p15:clr>
        </p15:guide>
        <p15:guide id="10" pos="6719">
          <p15:clr>
            <a:srgbClr val="A4A3A4"/>
          </p15:clr>
        </p15:guide>
        <p15:guide id="11" pos="527">
          <p15:clr>
            <a:srgbClr val="A4A3A4"/>
          </p15:clr>
        </p15:guide>
        <p15:guide id="12" pos="7151">
          <p15:clr>
            <a:srgbClr val="A4A3A4"/>
          </p15:clr>
        </p15:guide>
        <p15:guide id="13" pos="4127">
          <p15:clr>
            <a:srgbClr val="A4A3A4"/>
          </p15:clr>
        </p15:guide>
        <p15:guide id="14" pos="4415">
          <p15:clr>
            <a:srgbClr val="A4A3A4"/>
          </p15:clr>
        </p15:guide>
        <p15:guide id="15" pos="2687">
          <p15:clr>
            <a:srgbClr val="A4A3A4"/>
          </p15:clr>
        </p15:guide>
        <p15:guide id="16" pos="383">
          <p15:clr>
            <a:srgbClr val="A4A3A4"/>
          </p15:clr>
        </p15:guide>
        <p15:guide id="17" pos="7295">
          <p15:clr>
            <a:srgbClr val="A4A3A4"/>
          </p15:clr>
        </p15:guide>
        <p15:guide id="18" pos="5327">
          <p15:clr>
            <a:srgbClr val="A4A3A4"/>
          </p15:clr>
        </p15:guide>
        <p15:guide id="19" pos="381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212">
          <p15:clr>
            <a:srgbClr val="A4A3A4"/>
          </p15:clr>
        </p15:guide>
        <p15:guide id="2" pos="2932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Автор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21E4AEA4-8DFA-4A89-87EB-49C32662AFE0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987" autoAdjust="0"/>
    <p:restoredTop sz="94629" autoAdjust="0"/>
  </p:normalViewPr>
  <p:slideViewPr>
    <p:cSldViewPr showGuides="1">
      <p:cViewPr varScale="1">
        <p:scale>
          <a:sx n="116" d="100"/>
          <a:sy n="116" d="100"/>
        </p:scale>
        <p:origin x="-336" y="-114"/>
      </p:cViewPr>
      <p:guideLst>
        <p:guide orient="horz" pos="2160"/>
        <p:guide orient="horz" pos="3936"/>
        <p:guide orient="horz" pos="1152"/>
        <p:guide orient="horz" pos="2544"/>
        <p:guide orient="horz" pos="1008"/>
        <p:guide orient="horz" pos="384"/>
        <p:guide orient="horz" pos="3312"/>
        <p:guide pos="3839"/>
        <p:guide pos="959"/>
        <p:guide pos="6719"/>
        <p:guide pos="527"/>
        <p:guide pos="7151"/>
        <p:guide pos="4127"/>
        <p:guide pos="4415"/>
        <p:guide pos="268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1734" y="72"/>
      </p:cViewPr>
      <p:guideLst>
        <p:guide orient="horz" pos="2212"/>
        <p:guide pos="2932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commentAuthors" Target="commentAuthor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273003" y="0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739FF845-BB4A-479D-8C06-522C1DBAB2F9}" type="datetimeFigureOut">
              <a:rPr lang="ru-RU"/>
              <a:pPr/>
              <a:t>05.06.2023</a:t>
            </a:fld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670726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273003" y="6670726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C4FD142E-5B44-489E-8F73-9E67242E680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219612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273003" y="0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3ABD2D7A-D230-4F91-BD59-0A39C2703BA8}" type="datetimeFigureOut">
              <a:rPr lang="ru-RU"/>
              <a:pPr/>
              <a:t>05.06.2023</a:t>
            </a:fld>
            <a:endParaRPr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314575" y="527050"/>
            <a:ext cx="4679950" cy="26336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30910" y="3335972"/>
            <a:ext cx="7447280" cy="3160395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/>
              <a:t>Образец текста</a:t>
            </a:r>
          </a:p>
          <a:p>
            <a:pPr lvl="1"/>
            <a:r>
              <a:rPr/>
              <a:t>Второй уровень</a:t>
            </a:r>
          </a:p>
          <a:p>
            <a:pPr lvl="2"/>
            <a:r>
              <a:rPr/>
              <a:t>Третий уровень</a:t>
            </a:r>
          </a:p>
          <a:p>
            <a:pPr lvl="3"/>
            <a:r>
              <a:rPr/>
              <a:t>Четвертый уровень</a:t>
            </a:r>
          </a:p>
          <a:p>
            <a:pPr lvl="4"/>
            <a:r>
              <a:rPr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670726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273003" y="6670726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F93199CD-3E1B-4AE6-990F-76F925F5EA9F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42765798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F93199CD-3E1B-4AE6-990F-76F925F5EA9F}" type="slidenum">
              <a:rPr lang="en-US" sz="1200" b="0" i="0">
                <a:latin typeface="Cambria"/>
                <a:ea typeface="+mn-ea"/>
                <a:cs typeface="+mn-cs"/>
              </a:rPr>
              <a:pPr algn="r" defTabSz="914400">
                <a:buNone/>
              </a:pPr>
              <a:t>1</a:t>
            </a:fld>
            <a:endParaRPr lang="en-US" sz="1200" b="0" i="0">
              <a:latin typeface="Cambr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27581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14575" y="527050"/>
            <a:ext cx="4679950" cy="26336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2CC701-D80A-463B-8415-A85485312088}" type="slidenum">
              <a:rPr lang="en-US">
                <a:solidFill>
                  <a:prstClr val="black"/>
                </a:solidFill>
              </a:rPr>
              <a:pPr/>
              <a:t>12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812345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13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554786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14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0587438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20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393668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9228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775896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058743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058743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507267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081912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389202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11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775896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2414" y="1600201"/>
            <a:ext cx="9144000" cy="2971799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6600">
                <a:solidFill>
                  <a:schemeClr val="tx1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2412" y="4724400"/>
            <a:ext cx="9144001" cy="9906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400" cap="none" baseline="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05.06.2023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9499905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равных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609600"/>
            <a:ext cx="60350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6153785" y="609600"/>
            <a:ext cx="60350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05.06.2023</a:t>
            </a:fld>
            <a:endParaRPr lang="ru-RU" noProof="0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6706621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вертикальных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исунок 2"/>
          <p:cNvSpPr>
            <a:spLocks noGrp="1"/>
          </p:cNvSpPr>
          <p:nvPr>
            <p:ph type="pic" idx="13"/>
          </p:nvPr>
        </p:nvSpPr>
        <p:spPr>
          <a:xfrm>
            <a:off x="0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05592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05.06.2023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309354257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левых изображения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63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43523" y="1600200"/>
            <a:ext cx="312420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43523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4109756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05.06.2023</a:t>
            </a:fld>
            <a:endParaRPr lang="ru-RU" noProof="0" dirty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71415487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правых изображения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05592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3550" y="1600200"/>
            <a:ext cx="312420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3550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05.06.2023</a:t>
            </a:fld>
            <a:endParaRPr lang="ru-RU" noProof="0" dirty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337688538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13212" y="609600"/>
            <a:ext cx="8075613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0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05.06.2023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37921165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альтернативных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609600"/>
            <a:ext cx="8075613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05.06.2023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121820846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" y="609600"/>
            <a:ext cx="8075611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8211185" y="35052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05.06.2023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390084279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альтернативных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13214" y="609600"/>
            <a:ext cx="8075611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0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0" y="35052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05.06.2023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234855904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ять изображени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исунок 2"/>
          <p:cNvSpPr>
            <a:spLocks noGrp="1"/>
          </p:cNvSpPr>
          <p:nvPr>
            <p:ph type="pic" idx="13"/>
          </p:nvPr>
        </p:nvSpPr>
        <p:spPr>
          <a:xfrm>
            <a:off x="0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9" name="Рисунок 2"/>
          <p:cNvSpPr>
            <a:spLocks noGrp="1"/>
          </p:cNvSpPr>
          <p:nvPr>
            <p:ph type="pic" idx="14"/>
          </p:nvPr>
        </p:nvSpPr>
        <p:spPr>
          <a:xfrm>
            <a:off x="0" y="35052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05592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8211185" y="35052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05.06.2023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191666231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Одно изображ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-64" y="609600"/>
            <a:ext cx="12188952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05.06.2023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373578502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Вертикальное изображение титульного слайд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Рисунок 8"/>
          <p:cNvSpPr>
            <a:spLocks noGrp="1"/>
          </p:cNvSpPr>
          <p:nvPr>
            <p:ph type="pic" sz="quarter" idx="10"/>
          </p:nvPr>
        </p:nvSpPr>
        <p:spPr>
          <a:xfrm>
            <a:off x="0" y="609600"/>
            <a:ext cx="7008813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800"/>
            </a:lvl1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7237411" y="1600200"/>
            <a:ext cx="4343402" cy="3733800"/>
          </a:xfrm>
        </p:spPr>
        <p:txBody>
          <a:bodyPr anchor="t">
            <a:normAutofit/>
          </a:bodyPr>
          <a:lstStyle>
            <a:lvl1pPr>
              <a:lnSpc>
                <a:spcPct val="85000"/>
              </a:lnSpc>
              <a:defRPr sz="6600">
                <a:solidFill>
                  <a:schemeClr val="tx1"/>
                </a:solidFill>
              </a:defRPr>
            </a:lvl1pPr>
          </a:lstStyle>
          <a:p>
            <a:r>
              <a:rPr lang="ru-RU" noProof="0" dirty="0" smtClean="0"/>
              <a:t>Щелкните, чтобы ввести имя</a:t>
            </a:r>
            <a:endParaRPr lang="ru-RU" noProof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37411" y="5562600"/>
            <a:ext cx="4343401" cy="762000"/>
          </a:xfrm>
        </p:spPr>
        <p:txBody>
          <a:bodyPr anchor="b">
            <a:normAutofit/>
          </a:bodyPr>
          <a:lstStyle>
            <a:lvl1pPr marL="0" indent="0" algn="l">
              <a:lnSpc>
                <a:spcPct val="110000"/>
              </a:lnSpc>
              <a:spcBef>
                <a:spcPts val="0"/>
              </a:spcBef>
              <a:buNone/>
              <a:defRPr sz="1800" cap="none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1" hasCustomPrompt="1"/>
          </p:nvPr>
        </p:nvSpPr>
        <p:spPr>
          <a:xfrm>
            <a:off x="7237411" y="533400"/>
            <a:ext cx="4343402" cy="838200"/>
          </a:xfrm>
        </p:spPr>
        <p:txBody>
          <a:bodyPr anchor="ctr">
            <a:no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4800" b="0" baseline="0">
                <a:solidFill>
                  <a:schemeClr val="accent2"/>
                </a:solidFill>
              </a:defRPr>
            </a:lvl1pPr>
            <a:lvl2pPr marL="0" indent="0" algn="r">
              <a:buNone/>
              <a:defRPr sz="5400" b="0" baseline="0">
                <a:solidFill>
                  <a:schemeClr val="bg1"/>
                </a:solidFill>
              </a:defRPr>
            </a:lvl2pPr>
            <a:lvl3pPr marL="0" indent="0" algn="r">
              <a:buNone/>
              <a:defRPr sz="5400" b="0" baseline="0">
                <a:solidFill>
                  <a:schemeClr val="bg1"/>
                </a:solidFill>
              </a:defRPr>
            </a:lvl3pPr>
            <a:lvl4pPr marL="0" indent="0" algn="r">
              <a:buNone/>
              <a:defRPr sz="5400" b="0" baseline="0">
                <a:solidFill>
                  <a:schemeClr val="bg1"/>
                </a:solidFill>
              </a:defRPr>
            </a:lvl4pPr>
            <a:lvl5pPr marL="0" indent="0" algn="r">
              <a:buNone/>
              <a:defRPr sz="5400" b="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ru-RU" noProof="0" dirty="0" smtClean="0"/>
              <a:t>Год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05.06.2023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128726710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05.06.2023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273825409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4" y="2514600"/>
            <a:ext cx="9144000" cy="2895600"/>
          </a:xfrm>
        </p:spPr>
        <p:txBody>
          <a:bodyPr anchor="b">
            <a:normAutofit/>
          </a:bodyPr>
          <a:lstStyle>
            <a:lvl1pPr algn="l">
              <a:defRPr sz="4800" b="0" cap="none" baseline="0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2413" y="1257300"/>
            <a:ext cx="9144000" cy="1143000"/>
          </a:xfrm>
        </p:spPr>
        <p:txBody>
          <a:bodyPr anchor="t">
            <a:norm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2400" cap="none" baseline="0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05.06.2023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176181331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3" y="381000"/>
            <a:ext cx="9144002" cy="1219200"/>
          </a:xfrm>
        </p:spPr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22412" y="1828800"/>
            <a:ext cx="4419599" cy="4419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46814" y="1828800"/>
            <a:ext cx="4419600" cy="4419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05.06.2023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282534076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3" y="381000"/>
            <a:ext cx="9144002" cy="12192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2412" y="1828800"/>
            <a:ext cx="4416552" cy="838200"/>
          </a:xfrm>
        </p:spPr>
        <p:txBody>
          <a:bodyPr anchor="ctr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2400" b="0" cap="none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522412" y="2743200"/>
            <a:ext cx="4416552" cy="35052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249862" y="1828800"/>
            <a:ext cx="4416552" cy="838200"/>
          </a:xfrm>
        </p:spPr>
        <p:txBody>
          <a:bodyPr anchor="ctr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2400" b="0" cap="none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49862" y="2743200"/>
            <a:ext cx="4416552" cy="35052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05.06.2023</a:t>
            </a:fld>
            <a:endParaRPr lang="ru-RU" noProof="0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420841950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05.06.2023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162663140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05.06.2023</a:t>
            </a:fld>
            <a:endParaRPr lang="ru-RU" noProof="0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360754012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51613" y="762000"/>
            <a:ext cx="5029200" cy="2667000"/>
          </a:xfrm>
        </p:spPr>
        <p:txBody>
          <a:bodyPr anchor="b">
            <a:noAutofit/>
          </a:bodyPr>
          <a:lstStyle>
            <a:lvl1pPr algn="l">
              <a:lnSpc>
                <a:spcPct val="85000"/>
              </a:lnSpc>
              <a:defRPr sz="3200" b="0">
                <a:solidFill>
                  <a:schemeClr val="accent2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4795" y="609600"/>
            <a:ext cx="5473580" cy="56388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 baseline="0"/>
            </a:lvl6pPr>
            <a:lvl7pPr>
              <a:defRPr sz="1600" baseline="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551613" y="3581400"/>
            <a:ext cx="5029200" cy="24384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05.06.2023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254498154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-64" y="609600"/>
            <a:ext cx="6046533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51614" y="762000"/>
            <a:ext cx="5029200" cy="26670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551614" y="3581400"/>
            <a:ext cx="5029200" cy="24384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05.06.2023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224917215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05.06.2023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46009531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142412" y="609600"/>
            <a:ext cx="1524001" cy="5638800"/>
          </a:xfrm>
        </p:spPr>
        <p:txBody>
          <a:bodyPr vert="eaVert"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22412" y="609600"/>
            <a:ext cx="7391399" cy="5638800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05.06.2023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407903541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Левое изображение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609600"/>
            <a:ext cx="8075612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56613" y="1600200"/>
            <a:ext cx="312420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56613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05.06.2023</a:t>
            </a:fld>
            <a:endParaRPr lang="ru-RU" noProof="0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333259437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равое изображение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13213" y="609600"/>
            <a:ext cx="8075612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3550" y="1600200"/>
            <a:ext cx="312420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3550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05.06.2023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1382025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Четыре левых изображения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63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43523" y="1600200"/>
            <a:ext cx="312420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43523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4109756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6" name="Рисунок 2"/>
          <p:cNvSpPr>
            <a:spLocks noGrp="1"/>
          </p:cNvSpPr>
          <p:nvPr>
            <p:ph type="pic" idx="11"/>
          </p:nvPr>
        </p:nvSpPr>
        <p:spPr>
          <a:xfrm>
            <a:off x="4163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4109756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05.06.2023</a:t>
            </a:fld>
            <a:endParaRPr lang="ru-RU" noProof="0" dirty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107164609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Четыре правых изображения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05592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3550" y="1600200"/>
            <a:ext cx="312420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3550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6" name="Рисунок 2"/>
          <p:cNvSpPr>
            <a:spLocks noGrp="1"/>
          </p:cNvSpPr>
          <p:nvPr>
            <p:ph type="pic" idx="11"/>
          </p:nvPr>
        </p:nvSpPr>
        <p:spPr>
          <a:xfrm>
            <a:off x="4105592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8211185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05.06.2023</a:t>
            </a:fld>
            <a:endParaRPr lang="ru-RU" noProof="0" dirty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139937636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Шесть изображени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исунок 2"/>
          <p:cNvSpPr>
            <a:spLocks noGrp="1"/>
          </p:cNvSpPr>
          <p:nvPr>
            <p:ph type="pic" idx="13"/>
          </p:nvPr>
        </p:nvSpPr>
        <p:spPr>
          <a:xfrm>
            <a:off x="0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9" name="Рисунок 2"/>
          <p:cNvSpPr>
            <a:spLocks noGrp="1"/>
          </p:cNvSpPr>
          <p:nvPr>
            <p:ph type="pic" idx="14"/>
          </p:nvPr>
        </p:nvSpPr>
        <p:spPr>
          <a:xfrm>
            <a:off x="0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05592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6" name="Рисунок 2"/>
          <p:cNvSpPr>
            <a:spLocks noGrp="1"/>
          </p:cNvSpPr>
          <p:nvPr>
            <p:ph type="pic" idx="11"/>
          </p:nvPr>
        </p:nvSpPr>
        <p:spPr>
          <a:xfrm>
            <a:off x="4105592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8211185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05.06.2023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41587356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Левое изображение с цита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-1" y="608076"/>
            <a:ext cx="6035040" cy="5641848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551613" y="1828800"/>
            <a:ext cx="5029200" cy="4038600"/>
          </a:xfrm>
        </p:spPr>
        <p:txBody>
          <a:bodyPr anchor="ctr">
            <a:normAutofit/>
          </a:bodyPr>
          <a:lstStyle>
            <a:lvl1pPr marL="128016" indent="-128016">
              <a:lnSpc>
                <a:spcPct val="110000"/>
              </a:lnSpc>
              <a:spcBef>
                <a:spcPts val="1800"/>
              </a:spcBef>
              <a:buNone/>
              <a:defRPr sz="2800" i="1">
                <a:solidFill>
                  <a:schemeClr val="accent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05.06.2023</a:t>
            </a:fld>
            <a:endParaRPr lang="ru-RU" noProof="0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11387739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равое изображение с цита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153785" y="609600"/>
            <a:ext cx="60350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013" y="1828800"/>
            <a:ext cx="5029200" cy="4038600"/>
          </a:xfrm>
        </p:spPr>
        <p:txBody>
          <a:bodyPr anchor="ctr">
            <a:normAutofit/>
          </a:bodyPr>
          <a:lstStyle>
            <a:lvl1pPr marL="128016" indent="-128016">
              <a:lnSpc>
                <a:spcPct val="110000"/>
              </a:lnSpc>
              <a:spcBef>
                <a:spcPts val="1800"/>
              </a:spcBef>
              <a:buNone/>
              <a:defRPr sz="2800" i="1">
                <a:solidFill>
                  <a:schemeClr val="accent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05.06.2023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26209907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2" y="381000"/>
            <a:ext cx="9144002" cy="12192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noProof="0" dirty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2412" y="1828800"/>
            <a:ext cx="9144002" cy="441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dirty="0" smtClean="0"/>
              <a:t>Образец текста</a:t>
            </a:r>
          </a:p>
          <a:p>
            <a:pPr lvl="1"/>
            <a:r>
              <a:rPr lang="ru-RU" noProof="0" dirty="0" smtClean="0"/>
              <a:t>Второй уровень</a:t>
            </a:r>
          </a:p>
          <a:p>
            <a:pPr lvl="2"/>
            <a:r>
              <a:rPr lang="ru-RU" noProof="0" dirty="0" smtClean="0"/>
              <a:t>Третий уровень</a:t>
            </a:r>
          </a:p>
          <a:p>
            <a:pPr lvl="3"/>
            <a:r>
              <a:rPr lang="ru-RU" noProof="0" dirty="0" smtClean="0"/>
              <a:t>Четвертый уровень</a:t>
            </a:r>
          </a:p>
          <a:p>
            <a:pPr lvl="4"/>
            <a:r>
              <a:rPr lang="ru-RU" noProof="0" dirty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7770812" y="6400800"/>
            <a:ext cx="1548659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F41C87-7AD9-4845-A077-840E4A0F3F06}" type="datetimeFigureOut">
              <a:rPr lang="ru-RU" noProof="0" smtClean="0"/>
              <a:pPr/>
              <a:t>05.06.2023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522412" y="6400800"/>
            <a:ext cx="5954834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599612" y="6400800"/>
            <a:ext cx="1066802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140305999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68" r:id="rId3"/>
    <p:sldLayoutId id="2147483669" r:id="rId4"/>
    <p:sldLayoutId id="2147483670" r:id="rId5"/>
    <p:sldLayoutId id="2147483663" r:id="rId6"/>
    <p:sldLayoutId id="2147483667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65" r:id="rId14"/>
    <p:sldLayoutId id="2147483677" r:id="rId15"/>
    <p:sldLayoutId id="2147483664" r:id="rId16"/>
    <p:sldLayoutId id="2147483678" r:id="rId17"/>
    <p:sldLayoutId id="2147483679" r:id="rId18"/>
    <p:sldLayoutId id="2147483662" r:id="rId19"/>
    <p:sldLayoutId id="2147483650" r:id="rId20"/>
    <p:sldLayoutId id="2147483651" r:id="rId21"/>
    <p:sldLayoutId id="2147483652" r:id="rId22"/>
    <p:sldLayoutId id="2147483653" r:id="rId23"/>
    <p:sldLayoutId id="2147483654" r:id="rId24"/>
    <p:sldLayoutId id="2147483655" r:id="rId25"/>
    <p:sldLayoutId id="2147483656" r:id="rId26"/>
    <p:sldLayoutId id="2147483657" r:id="rId27"/>
    <p:sldLayoutId id="2147483658" r:id="rId28"/>
    <p:sldLayoutId id="2147483659" r:id="rId29"/>
  </p:sldLayoutIdLst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3838" indent="-223838" algn="l" defTabSz="914400" rtl="0" eaLnBrk="1" latinLnBrk="0" hangingPunct="1">
        <a:lnSpc>
          <a:spcPct val="90000"/>
        </a:lnSpc>
        <a:spcBef>
          <a:spcPts val="1800"/>
        </a:spcBef>
        <a:buSzPct val="80000"/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75488" indent="-228600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04088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950976" indent="-228600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79576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426464" indent="-228600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655064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901952" indent="-228600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2926060" y="2636912"/>
            <a:ext cx="6264696" cy="1468760"/>
          </a:xfrm>
        </p:spPr>
        <p:txBody>
          <a:bodyPr>
            <a:normAutofit fontScale="90000"/>
          </a:bodyPr>
          <a:lstStyle/>
          <a:p>
            <a:pPr algn="ctr" defTabSz="914400">
              <a:lnSpc>
                <a:spcPct val="85000"/>
              </a:lnSpc>
              <a:spcBef>
                <a:spcPts val="0"/>
              </a:spcBef>
              <a:buNone/>
            </a:pPr>
            <a:r>
              <a:rPr lang="ru-RU" sz="3600" b="0" i="0" dirty="0" smtClean="0">
                <a:solidFill>
                  <a:schemeClr val="tx1"/>
                </a:solidFill>
                <a:latin typeface="Cambria"/>
                <a:ea typeface="+mj-ea"/>
                <a:cs typeface="+mj-cs"/>
              </a:rPr>
              <a:t>_</a:t>
            </a:r>
            <a:r>
              <a:rPr lang="ru-RU" sz="3600" u="sng" dirty="0" smtClean="0">
                <a:latin typeface="Cambria"/>
              </a:rPr>
              <a:t>5</a:t>
            </a:r>
            <a:r>
              <a:rPr lang="ru-RU" sz="3600" b="0" i="0" u="sng" dirty="0" smtClean="0">
                <a:solidFill>
                  <a:schemeClr val="tx1"/>
                </a:solidFill>
                <a:latin typeface="Cambria"/>
                <a:ea typeface="+mj-ea"/>
                <a:cs typeface="+mj-cs"/>
              </a:rPr>
              <a:t>-6 лет, старшая группа</a:t>
            </a:r>
            <a:r>
              <a:rPr lang="ru-RU" sz="3600" b="0" i="0" dirty="0" smtClean="0">
                <a:solidFill>
                  <a:schemeClr val="tx1"/>
                </a:solidFill>
                <a:latin typeface="Cambria"/>
                <a:ea typeface="+mj-ea"/>
                <a:cs typeface="+mj-cs"/>
              </a:rPr>
              <a:t>, тема: «Этот славный День Победы»</a:t>
            </a:r>
            <a:r>
              <a:rPr lang="ru-RU" sz="1800" dirty="0">
                <a:latin typeface="Cambria"/>
              </a:rPr>
              <a:t/>
            </a:r>
            <a:br>
              <a:rPr lang="ru-RU" sz="1800" dirty="0">
                <a:latin typeface="Cambria"/>
              </a:rPr>
            </a:br>
            <a:endParaRPr lang="ru-RU" sz="3600" b="0" i="0" dirty="0">
              <a:solidFill>
                <a:schemeClr val="tx1"/>
              </a:solidFill>
              <a:latin typeface="Cambria"/>
              <a:ea typeface="+mj-ea"/>
              <a:cs typeface="+mj-cs"/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7462564" y="4869160"/>
            <a:ext cx="4343401" cy="1440160"/>
          </a:xfrm>
        </p:spPr>
        <p:txBody>
          <a:bodyPr>
            <a:normAutofit fontScale="77500" lnSpcReduction="20000"/>
          </a:bodyPr>
          <a:lstStyle/>
          <a:p>
            <a:pPr marL="0" indent="0" algn="r">
              <a:lnSpc>
                <a:spcPct val="110000"/>
              </a:lnSpc>
              <a:spcBef>
                <a:spcPts val="0"/>
              </a:spcBef>
              <a:buNone/>
            </a:pPr>
            <a:endParaRPr lang="ru-RU" sz="2100" b="1" dirty="0" smtClean="0"/>
          </a:p>
          <a:p>
            <a:pPr marL="0" indent="0" algn="r">
              <a:lnSpc>
                <a:spcPct val="110000"/>
              </a:lnSpc>
              <a:spcBef>
                <a:spcPts val="0"/>
              </a:spcBef>
              <a:buNone/>
            </a:pPr>
            <a:endParaRPr lang="ru-RU" sz="2100" b="1" dirty="0"/>
          </a:p>
          <a:p>
            <a:pPr marL="0" indent="0" algn="r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100" b="1" dirty="0" smtClean="0"/>
              <a:t>(Апанасенко Ольга Ивановна., воспитатель, МБДОУ «ЦРР – детский сад № 164», город Воронеж, Центральный район)</a:t>
            </a:r>
            <a:endParaRPr lang="ru-RU" sz="1800" b="0" i="0" baseline="0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1"/>
          </p:nvPr>
        </p:nvSpPr>
        <p:spPr>
          <a:xfrm>
            <a:off x="3022263" y="478001"/>
            <a:ext cx="6336704" cy="838200"/>
          </a:xfrm>
        </p:spPr>
        <p:txBody>
          <a:bodyPr/>
          <a:lstStyle/>
          <a:p>
            <a:pPr marL="0" indent="0" algn="ctr" defTabSz="914400">
              <a:lnSpc>
                <a:spcPct val="85000"/>
              </a:lnSpc>
              <a:spcBef>
                <a:spcPts val="1800"/>
              </a:spcBef>
              <a:buNone/>
            </a:pPr>
            <a:r>
              <a:rPr lang="ru-RU" sz="3600" b="0" i="0" baseline="0" dirty="0" smtClean="0">
                <a:solidFill>
                  <a:srgbClr val="1E83DE"/>
                </a:solidFill>
                <a:latin typeface="Cambria"/>
                <a:ea typeface="+mn-ea"/>
                <a:cs typeface="+mn-cs"/>
              </a:rPr>
              <a:t>_</a:t>
            </a:r>
            <a:r>
              <a:rPr lang="ru-RU" sz="3600" b="0" i="0" u="sng" baseline="0" dirty="0" smtClean="0">
                <a:solidFill>
                  <a:srgbClr val="1E83DE"/>
                </a:solidFill>
                <a:latin typeface="Cambria"/>
                <a:ea typeface="+mn-ea"/>
                <a:cs typeface="+mn-cs"/>
              </a:rPr>
              <a:t>2022-2023</a:t>
            </a:r>
            <a:r>
              <a:rPr lang="ru-RU" sz="3600" b="0" i="0" baseline="0" dirty="0" smtClean="0">
                <a:solidFill>
                  <a:srgbClr val="1E83DE"/>
                </a:solidFill>
                <a:latin typeface="Cambria"/>
                <a:ea typeface="+mn-ea"/>
                <a:cs typeface="+mn-cs"/>
              </a:rPr>
              <a:t>_  учебный год</a:t>
            </a:r>
            <a:endParaRPr lang="ru-RU" sz="3600" b="0" i="0" baseline="0" dirty="0">
              <a:solidFill>
                <a:srgbClr val="1E83DE"/>
              </a:solidFill>
              <a:latin typeface="Cambr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0892012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358108" y="548680"/>
            <a:ext cx="4608512" cy="72008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BA1010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РАБОЧИЙ СЕКТОР</a:t>
            </a:r>
            <a:endParaRPr lang="ru-RU" sz="20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1804" y="4149080"/>
            <a:ext cx="3124200" cy="1828800"/>
          </a:xfrm>
        </p:spPr>
        <p:txBody>
          <a:bodyPr/>
          <a:lstStyle/>
          <a:p>
            <a:r>
              <a:rPr lang="ru-RU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Полка методической литературы для педагога</a:t>
            </a:r>
            <a:endParaRPr lang="ru-RU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6" name="Рисунок 5" descr="P1130781.JPG"/>
          <p:cNvPicPr>
            <a:picLocks noGrp="1" noChangeAspect="1"/>
          </p:cNvPicPr>
          <p:nvPr>
            <p:ph type="pic" idx="10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4365625" y="692695"/>
            <a:ext cx="7273925" cy="5495379"/>
          </a:xfr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14492" y="620688"/>
            <a:ext cx="5184576" cy="864096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2. Активный сектор</a:t>
            </a:r>
            <a:br>
              <a:rPr lang="ru-RU" sz="2400" dirty="0" smtClean="0"/>
            </a:br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526460" y="1412776"/>
            <a:ext cx="4969255" cy="4968552"/>
          </a:xfrm>
        </p:spPr>
        <p:txBody>
          <a:bodyPr>
            <a:normAutofit/>
          </a:bodyPr>
          <a:lstStyle/>
          <a:p>
            <a:pPr marL="342900" indent="-342900">
              <a:buFontTx/>
              <a:buChar char="-"/>
            </a:pPr>
            <a:r>
              <a:rPr lang="ru-RU" sz="1400" dirty="0" smtClean="0">
                <a:solidFill>
                  <a:srgbClr val="FFFF00"/>
                </a:solidFill>
              </a:rPr>
              <a:t>Подбор оборудования оборудование активного сектора осуществляется с учетом ведущего вида деятельности детей. В группе созданы условия для активной двигательной деятельности, для оздоровительной работы используются ребристые дорожки, гимнастические палки, веревки разной толщины , нестандартное спортивное оборудование. Детям доступно много материалов для занятия музыкой, имеется обширная фонотека с произведениями классической и современной музыки. Представлены различные виды театров, разнообразные материалы для изготовления атрибутов к спектаклям, иллюстрации и дидактические игры. Для ролевых игр отведено место с пространством для игры и упорядоченного хранения реквизита, созданы условия для </a:t>
            </a:r>
            <a:r>
              <a:rPr lang="ru-RU" sz="1400" dirty="0" err="1" smtClean="0">
                <a:solidFill>
                  <a:srgbClr val="FFFF00"/>
                </a:solidFill>
              </a:rPr>
              <a:t>гендерного</a:t>
            </a:r>
            <a:r>
              <a:rPr lang="ru-RU" sz="1400" dirty="0" smtClean="0">
                <a:solidFill>
                  <a:srgbClr val="FFFF00"/>
                </a:solidFill>
              </a:rPr>
              <a:t> воспитания</a:t>
            </a:r>
          </a:p>
          <a:p>
            <a:pPr marL="342900" indent="-342900">
              <a:buFontTx/>
              <a:buChar char="-"/>
            </a:pPr>
            <a:endParaRPr lang="ru-RU" sz="1400" dirty="0" smtClean="0">
              <a:solidFill>
                <a:srgbClr val="FFFF00"/>
              </a:solidFill>
            </a:endParaRPr>
          </a:p>
        </p:txBody>
      </p:sp>
      <p:pic>
        <p:nvPicPr>
          <p:cNvPr id="6" name="Рисунок 5" descr="P1110581.JPG"/>
          <p:cNvPicPr>
            <a:picLocks noGrp="1" noChangeAspect="1"/>
          </p:cNvPicPr>
          <p:nvPr>
            <p:ph type="pic" idx="1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4162" y="609600"/>
            <a:ext cx="6234265" cy="5638800"/>
          </a:xfrm>
        </p:spPr>
      </p:pic>
    </p:spTree>
    <p:extLst>
      <p:ext uri="{BB962C8B-B14F-4D97-AF65-F5344CB8AC3E}">
        <p14:creationId xmlns="" xmlns:p14="http://schemas.microsoft.com/office/powerpoint/2010/main" val="138967696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 txBox="1">
            <a:spLocks/>
          </p:cNvSpPr>
          <p:nvPr/>
        </p:nvSpPr>
        <p:spPr>
          <a:xfrm>
            <a:off x="3934172" y="260648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sz="18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АКТИВНЫЙ СЕКТОР</a:t>
            </a:r>
            <a:endParaRPr lang="ru-RU" sz="1800" b="1" dirty="0"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Заголовок 2"/>
          <p:cNvSpPr txBox="1">
            <a:spLocks/>
          </p:cNvSpPr>
          <p:nvPr/>
        </p:nvSpPr>
        <p:spPr>
          <a:xfrm>
            <a:off x="304552" y="5908560"/>
            <a:ext cx="5099785" cy="76080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Мир театра</a:t>
            </a:r>
            <a:endParaRPr lang="ru-RU" sz="16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Заголовок 2"/>
          <p:cNvSpPr txBox="1">
            <a:spLocks/>
          </p:cNvSpPr>
          <p:nvPr/>
        </p:nvSpPr>
        <p:spPr>
          <a:xfrm>
            <a:off x="6568429" y="5908560"/>
            <a:ext cx="4537207" cy="60960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Оборудование для двигательной активности</a:t>
            </a:r>
          </a:p>
          <a:p>
            <a:pPr algn="ctr"/>
            <a:r>
              <a:rPr lang="ru-RU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16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Рисунок 7" descr="2015-11-17 10-18-59.JPG"/>
          <p:cNvPicPr>
            <a:picLocks noGrp="1" noChangeAspect="1"/>
          </p:cNvPicPr>
          <p:nvPr>
            <p:ph type="pic" idx="10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6153150" y="692696"/>
            <a:ext cx="6035675" cy="4979988"/>
          </a:xfrm>
        </p:spPr>
      </p:pic>
      <p:pic>
        <p:nvPicPr>
          <p:cNvPr id="11" name="Рисунок 10" descr="Рисунок1.jpg"/>
          <p:cNvPicPr>
            <a:picLocks noGrp="1" noChangeAspect="1"/>
          </p:cNvPicPr>
          <p:nvPr>
            <p:ph type="pic"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307934" y="730391"/>
            <a:ext cx="5429288" cy="5072820"/>
          </a:xfrm>
        </p:spPr>
      </p:pic>
    </p:spTree>
    <p:extLst>
      <p:ext uri="{BB962C8B-B14F-4D97-AF65-F5344CB8AC3E}">
        <p14:creationId xmlns="" xmlns:p14="http://schemas.microsoft.com/office/powerpoint/2010/main" val="380177726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2"/>
          <p:cNvSpPr txBox="1">
            <a:spLocks/>
          </p:cNvSpPr>
          <p:nvPr/>
        </p:nvSpPr>
        <p:spPr>
          <a:xfrm>
            <a:off x="-89043" y="6031258"/>
            <a:ext cx="4060501" cy="640129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dirty="0" smtClean="0">
                <a:solidFill>
                  <a:srgbClr val="FF9933"/>
                </a:solidFill>
              </a:rPr>
              <a:t> Музыкальный уголок</a:t>
            </a:r>
          </a:p>
          <a:p>
            <a:pPr algn="ctr"/>
            <a:r>
              <a:rPr lang="ru-RU" sz="1800" dirty="0" smtClean="0">
                <a:solidFill>
                  <a:srgbClr val="FF9933"/>
                </a:solidFill>
              </a:rPr>
              <a:t> </a:t>
            </a:r>
            <a:endParaRPr lang="ru-RU" sz="1800" dirty="0">
              <a:solidFill>
                <a:srgbClr val="FF9933"/>
              </a:solidFill>
            </a:endParaRPr>
          </a:p>
        </p:txBody>
      </p:sp>
      <p:sp>
        <p:nvSpPr>
          <p:cNvPr id="10" name="Заголовок 2"/>
          <p:cNvSpPr txBox="1">
            <a:spLocks/>
          </p:cNvSpPr>
          <p:nvPr/>
        </p:nvSpPr>
        <p:spPr>
          <a:xfrm>
            <a:off x="8086776" y="5969123"/>
            <a:ext cx="4105826" cy="70226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 lnSpcReduction="100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2200" dirty="0" smtClean="0">
                <a:solidFill>
                  <a:srgbClr val="FF9933"/>
                </a:solidFill>
              </a:rPr>
              <a:t> </a:t>
            </a:r>
            <a:r>
              <a:rPr lang="ru-RU" sz="1800" dirty="0" smtClean="0">
                <a:solidFill>
                  <a:srgbClr val="FF9933"/>
                </a:solidFill>
              </a:rPr>
              <a:t>Художественная мастерская</a:t>
            </a:r>
            <a:endParaRPr lang="ru-RU" sz="1800" dirty="0">
              <a:solidFill>
                <a:srgbClr val="FF9933"/>
              </a:solidFill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2200" dirty="0" smtClean="0">
                <a:solidFill>
                  <a:srgbClr val="FF9933"/>
                </a:solidFill>
              </a:rPr>
              <a:t> </a:t>
            </a:r>
            <a:endParaRPr lang="ru-RU" sz="2200" dirty="0">
              <a:solidFill>
                <a:srgbClr val="FF9933"/>
              </a:solidFill>
            </a:endParaRPr>
          </a:p>
        </p:txBody>
      </p:sp>
      <p:sp>
        <p:nvSpPr>
          <p:cNvPr id="14" name="Заголовок 2"/>
          <p:cNvSpPr txBox="1">
            <a:spLocks/>
          </p:cNvSpPr>
          <p:nvPr/>
        </p:nvSpPr>
        <p:spPr>
          <a:xfrm>
            <a:off x="4164745" y="5867302"/>
            <a:ext cx="4164899" cy="80408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1800" dirty="0" smtClean="0">
                <a:solidFill>
                  <a:srgbClr val="FF9933"/>
                </a:solidFill>
              </a:rPr>
              <a:t>Атрибуты для театрализованных игр</a:t>
            </a:r>
            <a:endParaRPr lang="ru-RU" sz="1800" dirty="0">
              <a:solidFill>
                <a:srgbClr val="FF9933"/>
              </a:solidFill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solidFill>
                  <a:srgbClr val="FF9933"/>
                </a:solidFill>
              </a:rPr>
              <a:t> </a:t>
            </a:r>
            <a:r>
              <a:rPr lang="ru-RU" sz="2000" dirty="0" smtClean="0">
                <a:solidFill>
                  <a:srgbClr val="FF9933"/>
                </a:solidFill>
              </a:rPr>
              <a:t> </a:t>
            </a:r>
            <a:endParaRPr lang="ru-RU" sz="2000" dirty="0">
              <a:solidFill>
                <a:srgbClr val="FF9933"/>
              </a:solidFill>
            </a:endParaRPr>
          </a:p>
        </p:txBody>
      </p:sp>
      <p:sp>
        <p:nvSpPr>
          <p:cNvPr id="15" name="Заголовок 2"/>
          <p:cNvSpPr txBox="1">
            <a:spLocks/>
          </p:cNvSpPr>
          <p:nvPr/>
        </p:nvSpPr>
        <p:spPr>
          <a:xfrm>
            <a:off x="3502124" y="44059"/>
            <a:ext cx="5832648" cy="35290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 smtClean="0">
                <a:solidFill>
                  <a:srgbClr val="FF9933"/>
                </a:solidFill>
              </a:rPr>
              <a:t>2. </a:t>
            </a:r>
            <a:r>
              <a:rPr lang="ru-RU" sz="1800" b="1" dirty="0" smtClean="0">
                <a:solidFill>
                  <a:srgbClr val="FF99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Активный сектор</a:t>
            </a:r>
            <a:endParaRPr lang="ru-RU" sz="1800" b="1" dirty="0">
              <a:solidFill>
                <a:srgbClr val="FF9933"/>
              </a:solidFill>
            </a:endParaRPr>
          </a:p>
        </p:txBody>
      </p:sp>
      <p:pic>
        <p:nvPicPr>
          <p:cNvPr id="9" name="Рисунок 8" descr="P1130779.JPG"/>
          <p:cNvPicPr>
            <a:picLocks noGrp="1" noChangeAspect="1"/>
          </p:cNvPicPr>
          <p:nvPr>
            <p:ph type="pic" idx="1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11113" y="379413"/>
            <a:ext cx="3978275" cy="5638800"/>
          </a:xfrm>
        </p:spPr>
      </p:pic>
      <p:pic>
        <p:nvPicPr>
          <p:cNvPr id="12" name="Рисунок 11" descr="2018-12-10 09-51-23.JPG"/>
          <p:cNvPicPr>
            <a:picLocks noGrp="1" noChangeAspect="1"/>
          </p:cNvPicPr>
          <p:nvPr>
            <p:ph type="pic" idx="10"/>
          </p:nvPr>
        </p:nvPicPr>
        <p:blipFill>
          <a:blip r:embed="rId4" cstate="screen"/>
          <a:srcRect/>
          <a:stretch>
            <a:fillRect/>
          </a:stretch>
        </p:blipFill>
        <p:spPr>
          <a:xfrm>
            <a:off x="8256588" y="377825"/>
            <a:ext cx="3978275" cy="5638800"/>
          </a:xfrm>
        </p:spPr>
      </p:pic>
      <p:pic>
        <p:nvPicPr>
          <p:cNvPr id="16" name="Рисунок 15" descr="2019-11-22 08-10-28.JPG"/>
          <p:cNvPicPr>
            <a:picLocks noGrp="1" noChangeAspect="1"/>
          </p:cNvPicPr>
          <p:nvPr>
            <p:ph type="pic" idx="13"/>
          </p:nvPr>
        </p:nvPicPr>
        <p:blipFill>
          <a:blip r:embed="rId5" cstate="screen"/>
          <a:srcRect/>
          <a:stretch>
            <a:fillRect/>
          </a:stretch>
        </p:blipFill>
        <p:spPr>
          <a:xfrm>
            <a:off x="4078288" y="476250"/>
            <a:ext cx="3978275" cy="5638800"/>
          </a:xfrm>
        </p:spPr>
      </p:pic>
    </p:spTree>
    <p:extLst>
      <p:ext uri="{BB962C8B-B14F-4D97-AF65-F5344CB8AC3E}">
        <p14:creationId xmlns="" xmlns:p14="http://schemas.microsoft.com/office/powerpoint/2010/main" val="221321692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2"/>
          <p:cNvSpPr txBox="1">
            <a:spLocks/>
          </p:cNvSpPr>
          <p:nvPr/>
        </p:nvSpPr>
        <p:spPr>
          <a:xfrm>
            <a:off x="331152" y="6187064"/>
            <a:ext cx="3550920" cy="53648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 lnSpcReduction="100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игры для девочек «Семья»</a:t>
            </a:r>
          </a:p>
          <a:p>
            <a:pPr algn="ctr"/>
            <a:r>
              <a:rPr lang="ru-RU" sz="18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1800" dirty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Заголовок 2"/>
          <p:cNvSpPr txBox="1">
            <a:spLocks/>
          </p:cNvSpPr>
          <p:nvPr/>
        </p:nvSpPr>
        <p:spPr>
          <a:xfrm>
            <a:off x="4184974" y="5758252"/>
            <a:ext cx="3550920" cy="109331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игры для мальчиков «Мастерская»</a:t>
            </a:r>
          </a:p>
          <a:p>
            <a:pPr algn="ctr"/>
            <a:r>
              <a:rPr lang="ru-RU" sz="16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1600" dirty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Заголовок 2"/>
          <p:cNvSpPr txBox="1">
            <a:spLocks/>
          </p:cNvSpPr>
          <p:nvPr/>
        </p:nvSpPr>
        <p:spPr>
          <a:xfrm>
            <a:off x="8593534" y="6097506"/>
            <a:ext cx="3550920" cy="70226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«Автосалон»</a:t>
            </a:r>
          </a:p>
          <a:p>
            <a:pPr algn="ctr"/>
            <a:endParaRPr lang="ru-RU" sz="1800" dirty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Заголовок 2"/>
          <p:cNvSpPr txBox="1">
            <a:spLocks/>
          </p:cNvSpPr>
          <p:nvPr/>
        </p:nvSpPr>
        <p:spPr>
          <a:xfrm>
            <a:off x="3502124" y="44059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Активный сектор</a:t>
            </a:r>
            <a:endParaRPr lang="ru-RU" sz="1800" b="1" dirty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4" name="Рисунок 13" descr="P1130753.JPG"/>
          <p:cNvPicPr>
            <a:picLocks noGrp="1" noChangeAspect="1"/>
          </p:cNvPicPr>
          <p:nvPr>
            <p:ph type="pic" idx="1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190500" y="476672"/>
            <a:ext cx="3976688" cy="5782841"/>
          </a:xfrm>
        </p:spPr>
      </p:pic>
      <p:pic>
        <p:nvPicPr>
          <p:cNvPr id="17" name="Рисунок 16" descr="P1130754.JPG"/>
          <p:cNvPicPr>
            <a:picLocks noGrp="1" noChangeAspect="1"/>
          </p:cNvPicPr>
          <p:nvPr>
            <p:ph type="pic" idx="13"/>
          </p:nvPr>
        </p:nvPicPr>
        <p:blipFill>
          <a:blip r:embed="rId4" cstate="screen"/>
          <a:srcRect/>
          <a:stretch>
            <a:fillRect/>
          </a:stretch>
        </p:blipFill>
        <p:spPr>
          <a:xfrm>
            <a:off x="4510236" y="548680"/>
            <a:ext cx="3618235" cy="5638800"/>
          </a:xfrm>
        </p:spPr>
      </p:pic>
      <p:pic>
        <p:nvPicPr>
          <p:cNvPr id="28" name="Рисунок 27" descr="P1130786.JPG"/>
          <p:cNvPicPr>
            <a:picLocks noGrp="1" noChangeAspect="1"/>
          </p:cNvPicPr>
          <p:nvPr>
            <p:ph type="pic" idx="10"/>
          </p:nvPr>
        </p:nvPicPr>
        <p:blipFill>
          <a:blip r:embed="rId5" cstate="screen"/>
          <a:srcRect/>
          <a:stretch>
            <a:fillRect/>
          </a:stretch>
        </p:blipFill>
        <p:spPr>
          <a:xfrm>
            <a:off x="8326659" y="609600"/>
            <a:ext cx="3862165" cy="5638800"/>
          </a:xfrm>
        </p:spPr>
      </p:pic>
    </p:spTree>
    <p:extLst>
      <p:ext uri="{BB962C8B-B14F-4D97-AF65-F5344CB8AC3E}">
        <p14:creationId xmlns="" xmlns:p14="http://schemas.microsoft.com/office/powerpoint/2010/main" val="369464638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P1130793.JPG"/>
          <p:cNvPicPr>
            <a:picLocks noGrp="1" noChangeAspect="1"/>
          </p:cNvPicPr>
          <p:nvPr>
            <p:ph type="pic" idx="1"/>
          </p:nvPr>
        </p:nvPicPr>
        <p:blipFill>
          <a:blip r:embed="rId2" cstate="screen"/>
          <a:srcRect/>
          <a:stretch>
            <a:fillRect/>
          </a:stretch>
        </p:blipFill>
        <p:spPr/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sz="20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3550" y="980728"/>
            <a:ext cx="3124200" cy="5039072"/>
          </a:xfrm>
        </p:spPr>
        <p:txBody>
          <a:bodyPr>
            <a:normAutofit/>
          </a:bodyPr>
          <a:lstStyle/>
          <a:p>
            <a:r>
              <a:rPr lang="ru-RU" sz="1400" dirty="0" smtClean="0"/>
              <a:t>Центр отдыха это место психологической разгрузки где ребенок может оставить негативные эмоции, побыть наедине с самим собой, успокоится и расслабиться. Благодаря уголку уединения, ребята стали добрее и отзывчивее друг к другу, стало меньше конфликтных ситуации. Застенчивые дети, стали более уверенными в себе, активнее идут на контакт с детьми и взрослыми.</a:t>
            </a:r>
            <a:endParaRPr lang="ru-RU" sz="1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761355" y="260648"/>
            <a:ext cx="26661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Спокойный сектор</a:t>
            </a:r>
            <a:endParaRPr lang="ru-RU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sz="20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3550" y="980728"/>
            <a:ext cx="3124200" cy="5039072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 Центр продуктивной и творческой деятельности </a:t>
            </a:r>
            <a:r>
              <a:rPr lang="ru-RU" sz="4300" dirty="0" smtClean="0">
                <a:latin typeface="Times New Roman" pitchFamily="18" charset="0"/>
                <a:cs typeface="Times New Roman" pitchFamily="18" charset="0"/>
              </a:rPr>
              <a:t>- наполнен самыми разнообразными материалами и пособиями, способствующими развитию наших воспитанников.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4300" dirty="0" smtClean="0">
                <a:latin typeface="Times New Roman" pitchFamily="18" charset="0"/>
                <a:cs typeface="Times New Roman" pitchFamily="18" charset="0"/>
              </a:rPr>
              <a:t>В центре  множество трафаретов, силуэтных и рельефных штампов, с заданиями по штриховке, рисованию, </a:t>
            </a:r>
            <a:r>
              <a:rPr lang="ru-RU" sz="4300" dirty="0" err="1" smtClean="0">
                <a:latin typeface="Times New Roman" pitchFamily="18" charset="0"/>
                <a:cs typeface="Times New Roman" pitchFamily="18" charset="0"/>
              </a:rPr>
              <a:t>пластилинографии</a:t>
            </a:r>
            <a:r>
              <a:rPr lang="ru-RU" sz="43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4300" dirty="0" smtClean="0">
                <a:latin typeface="Times New Roman" pitchFamily="18" charset="0"/>
                <a:cs typeface="Times New Roman" pitchFamily="18" charset="0"/>
              </a:rPr>
              <a:t>Подобрано множество иллюстраций -  по обучению  рисовать, от самых простых, дорисовать из круга до более сложных, центр оборудован  дидактическими играми на знание цвета, смешение </a:t>
            </a:r>
            <a:r>
              <a:rPr lang="ru-RU" sz="4300" dirty="0" err="1" smtClean="0">
                <a:latin typeface="Times New Roman" pitchFamily="18" charset="0"/>
                <a:cs typeface="Times New Roman" pitchFamily="18" charset="0"/>
              </a:rPr>
              <a:t>цветов,пособиями</a:t>
            </a:r>
            <a:r>
              <a:rPr lang="ru-RU" sz="4300" dirty="0" smtClean="0">
                <a:latin typeface="Times New Roman" pitchFamily="18" charset="0"/>
                <a:cs typeface="Times New Roman" pitchFamily="18" charset="0"/>
              </a:rPr>
              <a:t> о народном </a:t>
            </a:r>
            <a:r>
              <a:rPr lang="ru-RU" sz="4300" b="1" dirty="0" smtClean="0">
                <a:latin typeface="Times New Roman" pitchFamily="18" charset="0"/>
                <a:cs typeface="Times New Roman" pitchFamily="18" charset="0"/>
              </a:rPr>
              <a:t>творчестве</a:t>
            </a:r>
            <a:r>
              <a:rPr lang="ru-RU" sz="4300" dirty="0" smtClean="0">
                <a:latin typeface="Times New Roman" pitchFamily="18" charset="0"/>
                <a:cs typeface="Times New Roman" pitchFamily="18" charset="0"/>
              </a:rPr>
              <a:t> и народных промыслах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4300" dirty="0" smtClean="0">
                <a:latin typeface="Times New Roman" pitchFamily="18" charset="0"/>
                <a:cs typeface="Times New Roman" pitchFamily="18" charset="0"/>
              </a:rPr>
              <a:t>Карточки постоянно меняются, для поддержания интереса детей.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4300" dirty="0" smtClean="0">
                <a:latin typeface="Times New Roman" pitchFamily="18" charset="0"/>
                <a:cs typeface="Times New Roman" pitchFamily="18" charset="0"/>
              </a:rPr>
              <a:t>Ребенок выбирает, чем хочет позаниматься, после окончания работы - убирает свое рабочее место </a:t>
            </a:r>
            <a:r>
              <a:rPr lang="ru-RU" sz="4300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4300" dirty="0" smtClean="0">
                <a:latin typeface="Times New Roman" pitchFamily="18" charset="0"/>
                <a:cs typeface="Times New Roman" pitchFamily="18" charset="0"/>
              </a:rPr>
              <a:t>на столе всегда есть влажные салфетки</a:t>
            </a:r>
            <a:r>
              <a:rPr lang="ru-RU" sz="4300" i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43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43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61355" y="260648"/>
            <a:ext cx="26661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Спокойный СЕКТОР</a:t>
            </a:r>
            <a:endParaRPr lang="ru-RU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Рисунок 7" descr="2018-12-10 09-50-52.JPG"/>
          <p:cNvPicPr>
            <a:picLocks noGrp="1" noChangeAspect="1"/>
          </p:cNvPicPr>
          <p:nvPr>
            <p:ph type="pic" idx="1"/>
          </p:nvPr>
        </p:nvPicPr>
        <p:blipFill>
          <a:blip r:embed="rId2" cstate="screen"/>
          <a:srcRect/>
          <a:stretch>
            <a:fillRect/>
          </a:stretch>
        </p:blipFill>
        <p:spPr/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sz="20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77788" y="980728"/>
            <a:ext cx="3249962" cy="5039072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 Центр книги уютный и привлекательный, располагающий детей к неторопливому сосредоточенному общению с книгой. В этом центре ребенок имеет возможность самостоятельно, по своему вкусу выбрать книгу и спокойно рассмотреть ее, внимательно и сосредоточенно рассмотреть иллюстрации, вспомнить содержание, многократно вернуться к взволновавшим его эпизодам. Кроме того, внимательно рассматривая иллюстрации, ребенок приобщается к изобразительному искусству, учится видеть и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понимать графические способы передачи литературного содержания. Иллюстрированная книга – это первый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художественный музей, где он впервые знакомится с творчеством замечательных художников – И.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Билибина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, Ю. Васнецова, В.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Лебедева, В. Конашевича, Е.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Чарушина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и многих других. Кроме того,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в центре книги мы, воспитатели имеем возможность привить навыки культуры общения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61355" y="260648"/>
            <a:ext cx="26661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спокойный СЕКТОР</a:t>
            </a:r>
            <a:endParaRPr lang="ru-RU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5" name="Рисунок 14" descr="2019-11-22 08-20-16.JPG"/>
          <p:cNvPicPr>
            <a:picLocks noGrp="1" noChangeAspect="1"/>
          </p:cNvPicPr>
          <p:nvPr>
            <p:ph type="pic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3862164" y="-675456"/>
            <a:ext cx="8075612" cy="6840760"/>
          </a:xfr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P1130761.JPG"/>
          <p:cNvPicPr>
            <a:picLocks noGrp="1" noChangeAspect="1"/>
          </p:cNvPicPr>
          <p:nvPr>
            <p:ph type="pic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308066" y="571480"/>
            <a:ext cx="8786874" cy="5638800"/>
          </a:xfrm>
        </p:spPr>
      </p:pic>
      <p:sp>
        <p:nvSpPr>
          <p:cNvPr id="5" name="Прямоугольник 4"/>
          <p:cNvSpPr/>
          <p:nvPr/>
        </p:nvSpPr>
        <p:spPr>
          <a:xfrm>
            <a:off x="2205980" y="116632"/>
            <a:ext cx="76328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Организация среды для диалога с родителями</a:t>
            </a:r>
            <a:endParaRPr lang="ru-RU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862164" y="6198989"/>
            <a:ext cx="42484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/>
              <a:t>Вид приемной из центра на противоположную сторону</a:t>
            </a:r>
            <a:endParaRPr lang="ru-RU" sz="1400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205980" y="116632"/>
            <a:ext cx="76328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Организация среды для диалога с родителями</a:t>
            </a:r>
            <a:endParaRPr lang="ru-RU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61764" y="6309320"/>
            <a:ext cx="28083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Информационный блок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510236" y="6198989"/>
            <a:ext cx="69127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                                      Практический блок</a:t>
            </a:r>
            <a:endParaRPr lang="ru-RU" dirty="0"/>
          </a:p>
        </p:txBody>
      </p:sp>
      <p:pic>
        <p:nvPicPr>
          <p:cNvPr id="12" name="Рисунок 11" descr="P1130742.JPG"/>
          <p:cNvPicPr>
            <a:picLocks noGrp="1" noChangeAspect="1"/>
          </p:cNvPicPr>
          <p:nvPr>
            <p:ph type="pic" idx="13"/>
          </p:nvPr>
        </p:nvPicPr>
        <p:blipFill>
          <a:blip r:embed="rId2" cstate="screen"/>
          <a:srcRect/>
          <a:stretch>
            <a:fillRect/>
          </a:stretch>
        </p:blipFill>
        <p:spPr/>
      </p:pic>
      <p:pic>
        <p:nvPicPr>
          <p:cNvPr id="16" name="Рисунок 15" descr="P1130542.JPG"/>
          <p:cNvPicPr>
            <a:picLocks noGrp="1" noChangeAspect="1"/>
          </p:cNvPicPr>
          <p:nvPr>
            <p:ph type="pic" idx="1"/>
          </p:nvPr>
        </p:nvPicPr>
        <p:blipFill>
          <a:blip r:embed="rId3" cstate="screen"/>
          <a:srcRect/>
          <a:stretch>
            <a:fillRect/>
          </a:stretch>
        </p:blipFill>
        <p:spPr/>
      </p:pic>
      <p:pic>
        <p:nvPicPr>
          <p:cNvPr id="20" name="Рисунок 19" descr="P1130763.JPG"/>
          <p:cNvPicPr>
            <a:picLocks noGrp="1" noChangeAspect="1"/>
          </p:cNvPicPr>
          <p:nvPr>
            <p:ph type="pic" idx="10"/>
          </p:nvPr>
        </p:nvPicPr>
        <p:blipFill>
          <a:blip r:embed="rId4" cstate="screen"/>
          <a:srcRect/>
          <a:stretch>
            <a:fillRect/>
          </a:stretch>
        </p:blipFill>
        <p:spPr/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36496" y="6143644"/>
            <a:ext cx="3961450" cy="393576"/>
          </a:xfrm>
        </p:spPr>
        <p:txBody>
          <a:bodyPr>
            <a:noAutofit/>
          </a:bodyPr>
          <a:lstStyle/>
          <a:p>
            <a:pPr algn="ctr"/>
            <a:r>
              <a:rPr lang="ru-RU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Вход в группу, нижняя левая точка</a:t>
            </a:r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22842" y="6215082"/>
            <a:ext cx="3124200" cy="318120"/>
          </a:xfrm>
        </p:spPr>
        <p:txBody>
          <a:bodyPr>
            <a:no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Нижняя правая точка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Заголовок 2"/>
          <p:cNvSpPr txBox="1">
            <a:spLocks/>
          </p:cNvSpPr>
          <p:nvPr/>
        </p:nvSpPr>
        <p:spPr>
          <a:xfrm>
            <a:off x="307934" y="3000372"/>
            <a:ext cx="3550920" cy="39357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Верхняя левая точка</a:t>
            </a:r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Текст 3"/>
          <p:cNvSpPr txBox="1">
            <a:spLocks/>
          </p:cNvSpPr>
          <p:nvPr/>
        </p:nvSpPr>
        <p:spPr>
          <a:xfrm>
            <a:off x="4951404" y="3000372"/>
            <a:ext cx="3124200" cy="3181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200"/>
              </a:spcBef>
              <a:buSzPct val="80000"/>
              <a:buFont typeface="Wingdings" pitchFamily="2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Верхняя правая точка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Текст 3"/>
          <p:cNvSpPr txBox="1">
            <a:spLocks/>
          </p:cNvSpPr>
          <p:nvPr/>
        </p:nvSpPr>
        <p:spPr>
          <a:xfrm>
            <a:off x="8714243" y="1700808"/>
            <a:ext cx="3124200" cy="39604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200"/>
              </a:spcBef>
              <a:buSzPct val="80000"/>
              <a:buFont typeface="Wingdings" pitchFamily="2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 </a:t>
            </a:r>
          </a:p>
          <a:p>
            <a:pPr algn="ctr"/>
            <a: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ранний возраст, младший,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редний, </a:t>
            </a:r>
            <a:r>
              <a:rPr lang="ru-RU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старший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подготовительный </a:t>
            </a:r>
            <a: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нужное подчеркнуть) </a:t>
            </a:r>
            <a:r>
              <a:rPr lang="ru-RU" sz="24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группы с четырех точек по периметру</a:t>
            </a:r>
            <a:endParaRPr lang="ru-RU" sz="24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2" name="Рисунок 11" descr="P1130757.JPG"/>
          <p:cNvPicPr>
            <a:picLocks noGrp="1" noChangeAspect="1"/>
          </p:cNvPicPr>
          <p:nvPr>
            <p:ph type="pic" idx="12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236496" y="285728"/>
            <a:ext cx="3978275" cy="2743200"/>
          </a:xfrm>
        </p:spPr>
      </p:pic>
      <p:pic>
        <p:nvPicPr>
          <p:cNvPr id="15" name="Рисунок 14" descr="P1130759.JPG"/>
          <p:cNvPicPr>
            <a:picLocks noGrp="1" noChangeAspect="1"/>
          </p:cNvPicPr>
          <p:nvPr>
            <p:ph type="pic" idx="1"/>
          </p:nvPr>
        </p:nvPicPr>
        <p:blipFill>
          <a:blip r:embed="rId4" cstate="screen"/>
          <a:srcRect/>
          <a:stretch>
            <a:fillRect/>
          </a:stretch>
        </p:blipFill>
        <p:spPr>
          <a:xfrm>
            <a:off x="233363" y="3433763"/>
            <a:ext cx="3978275" cy="2743200"/>
          </a:xfrm>
        </p:spPr>
      </p:pic>
      <p:pic>
        <p:nvPicPr>
          <p:cNvPr id="19" name="Рисунок 18" descr="P1130760.JPG"/>
          <p:cNvPicPr>
            <a:picLocks noGrp="1" noChangeAspect="1"/>
          </p:cNvPicPr>
          <p:nvPr>
            <p:ph type="pic" idx="11"/>
          </p:nvPr>
        </p:nvPicPr>
        <p:blipFill>
          <a:blip r:embed="rId5" cstate="screen"/>
          <a:srcRect/>
          <a:stretch>
            <a:fillRect/>
          </a:stretch>
        </p:blipFill>
        <p:spPr>
          <a:xfrm>
            <a:off x="4624388" y="3467100"/>
            <a:ext cx="3978275" cy="2743200"/>
          </a:xfrm>
        </p:spPr>
      </p:pic>
      <p:pic>
        <p:nvPicPr>
          <p:cNvPr id="14" name="Рисунок 13" descr="P1130758.JPG"/>
          <p:cNvPicPr>
            <a:picLocks noGrp="1" noChangeAspect="1"/>
          </p:cNvPicPr>
          <p:nvPr>
            <p:ph type="pic" idx="10"/>
          </p:nvPr>
        </p:nvPicPr>
        <p:blipFill>
          <a:blip r:embed="rId6" cstate="screen"/>
          <a:srcRect/>
          <a:stretch>
            <a:fillRect/>
          </a:stretch>
        </p:blipFill>
        <p:spPr>
          <a:xfrm>
            <a:off x="4594214" y="285728"/>
            <a:ext cx="3978275" cy="2743200"/>
          </a:xfrm>
        </p:spPr>
      </p:pic>
    </p:spTree>
    <p:extLst>
      <p:ext uri="{BB962C8B-B14F-4D97-AF65-F5344CB8AC3E}">
        <p14:creationId xmlns="" xmlns:p14="http://schemas.microsoft.com/office/powerpoint/2010/main" val="270508507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03550" y="1600200"/>
            <a:ext cx="3124200" cy="1900808"/>
          </a:xfrm>
        </p:spPr>
        <p:txBody>
          <a:bodyPr>
            <a:normAutofit/>
          </a:bodyPr>
          <a:lstStyle/>
          <a:p>
            <a:r>
              <a:rPr lang="ru-RU" sz="1400" dirty="0" smtClean="0"/>
              <a:t>Отражение семейных событий и традиций – совместная детско-родительская акция «История Великой отечественной войны в моей семье»</a:t>
            </a:r>
            <a:endParaRPr lang="ru-RU" sz="1400" dirty="0"/>
          </a:p>
        </p:txBody>
      </p:sp>
      <p:pic>
        <p:nvPicPr>
          <p:cNvPr id="7" name="Рисунок 6" descr="DSC_0945.JPG"/>
          <p:cNvPicPr>
            <a:picLocks noGrp="1" noChangeAspect="1"/>
          </p:cNvPicPr>
          <p:nvPr>
            <p:ph type="pic" idx="1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4113213" y="116632"/>
            <a:ext cx="7093767" cy="6480720"/>
          </a:xfrm>
        </p:spPr>
      </p:pic>
    </p:spTree>
    <p:extLst>
      <p:ext uri="{BB962C8B-B14F-4D97-AF65-F5344CB8AC3E}">
        <p14:creationId xmlns="" xmlns:p14="http://schemas.microsoft.com/office/powerpoint/2010/main" val="15133498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P1130794.JPG"/>
          <p:cNvPicPr>
            <a:picLocks noGrp="1" noChangeAspect="1"/>
          </p:cNvPicPr>
          <p:nvPr>
            <p:ph type="pic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4870276" y="609600"/>
            <a:ext cx="7318549" cy="5638800"/>
          </a:xfrm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608013" y="2492896"/>
            <a:ext cx="4118247" cy="1800200"/>
          </a:xfrm>
        </p:spPr>
        <p:txBody>
          <a:bodyPr/>
          <a:lstStyle/>
          <a:p>
            <a:r>
              <a:rPr lang="ru-RU" i="0" dirty="0" smtClean="0"/>
              <a:t>Организация среды для диалога с родителями</a:t>
            </a:r>
            <a:endParaRPr lang="ru-RU" i="0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590356" y="620688"/>
            <a:ext cx="6408712" cy="864096"/>
          </a:xfrm>
        </p:spPr>
        <p:txBody>
          <a:bodyPr>
            <a:normAutofit/>
          </a:bodyPr>
          <a:lstStyle/>
          <a:p>
            <a:pPr algn="ctr"/>
            <a:r>
              <a:rPr lang="ru-RU" sz="2400" dirty="0"/>
              <a:t>1. Рабочий сектор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526460" y="1412776"/>
            <a:ext cx="4969255" cy="4968552"/>
          </a:xfrm>
        </p:spPr>
        <p:txBody>
          <a:bodyPr>
            <a:normAutofit lnSpcReduction="10000"/>
          </a:bodyPr>
          <a:lstStyle/>
          <a:p>
            <a:pPr marL="342900" indent="-342900">
              <a:buFontTx/>
              <a:buChar char="-"/>
            </a:pPr>
            <a:r>
              <a:rPr lang="ru-RU" sz="1400" dirty="0" smtClean="0">
                <a:solidFill>
                  <a:srgbClr val="FFFF00"/>
                </a:solidFill>
              </a:rPr>
              <a:t>Развивающая среда организована для совместной деятельности взрослого и ребенка и самостоятельной деятельности детей. Пространство группы разделено на развивающие центры, оснащенные развивающим оборудованием и материалами ( книги, игрушки, оборудование для  конструирования и творчества). Все оборудование безопасно, доступно, соответствует росту и возрасту детей. Размещение оборудования по секторам позволяет детям объединяться подгруппами по общим интересам, выбирать нужные для себя занятия, чередовать их в течение дня, а педагогу дает возможность эффективно организовывать образовательный процесс с учетом индивидуальных особенностей детей. Оснащение центров меняется в соответствии с тематическим планированием образовательного процесса.</a:t>
            </a:r>
          </a:p>
          <a:p>
            <a:pPr marL="342900" indent="-342900">
              <a:buFontTx/>
              <a:buChar char="-"/>
            </a:pPr>
            <a:endParaRPr lang="ru-RU" sz="1400" dirty="0" smtClean="0">
              <a:solidFill>
                <a:srgbClr val="FFFF00"/>
              </a:solidFill>
            </a:endParaRPr>
          </a:p>
          <a:p>
            <a:pPr marL="342900" indent="-342900">
              <a:buFontTx/>
              <a:buChar char="-"/>
            </a:pPr>
            <a:endParaRPr lang="ru-RU" sz="1400" dirty="0" smtClean="0">
              <a:solidFill>
                <a:srgbClr val="FFFF00"/>
              </a:solidFill>
            </a:endParaRPr>
          </a:p>
          <a:p>
            <a:pPr marL="342900" indent="-342900">
              <a:buFontTx/>
              <a:buChar char="-"/>
            </a:pPr>
            <a:r>
              <a:rPr lang="ru-RU" sz="1400" dirty="0" smtClean="0">
                <a:solidFill>
                  <a:srgbClr val="FFFF00"/>
                </a:solidFill>
              </a:rPr>
              <a:t>Центр экологии</a:t>
            </a:r>
            <a:endParaRPr lang="ru-RU" sz="1400" dirty="0">
              <a:solidFill>
                <a:srgbClr val="FFFF00"/>
              </a:solidFill>
            </a:endParaRPr>
          </a:p>
        </p:txBody>
      </p:sp>
      <p:pic>
        <p:nvPicPr>
          <p:cNvPr id="13" name="Рисунок 12" descr="P1110725.JPG"/>
          <p:cNvPicPr>
            <a:picLocks noGrp="1" noChangeAspect="1"/>
          </p:cNvPicPr>
          <p:nvPr>
            <p:ph type="pic" idx="1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405780" y="692696"/>
            <a:ext cx="5442177" cy="5184576"/>
          </a:xfrm>
        </p:spPr>
      </p:pic>
    </p:spTree>
    <p:extLst>
      <p:ext uri="{BB962C8B-B14F-4D97-AF65-F5344CB8AC3E}">
        <p14:creationId xmlns="" xmlns:p14="http://schemas.microsoft.com/office/powerpoint/2010/main" val="138967696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P1130647.JPG"/>
          <p:cNvPicPr>
            <a:picLocks noGrp="1" noChangeAspect="1"/>
          </p:cNvPicPr>
          <p:nvPr>
            <p:ph type="pic" idx="1"/>
          </p:nvPr>
        </p:nvPicPr>
        <p:blipFill>
          <a:blip r:embed="rId2" cstate="screen"/>
          <a:srcRect/>
          <a:stretch>
            <a:fillRect/>
          </a:stretch>
        </p:blipFill>
        <p:spPr/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Азбука безопасности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Центр дорожного движения</a:t>
            </a:r>
            <a:endParaRPr lang="ru-RU" dirty="0"/>
          </a:p>
        </p:txBody>
      </p:sp>
      <p:pic>
        <p:nvPicPr>
          <p:cNvPr id="7" name="Рисунок 6" descr="P1130649.JPG"/>
          <p:cNvPicPr>
            <a:picLocks noGrp="1" noChangeAspect="1"/>
          </p:cNvPicPr>
          <p:nvPr>
            <p:ph type="pic" idx="10"/>
          </p:nvPr>
        </p:nvPicPr>
        <p:blipFill>
          <a:blip r:embed="rId3" cstate="screen"/>
          <a:srcRect/>
          <a:stretch>
            <a:fillRect/>
          </a:stretch>
        </p:blipFill>
        <p:spPr/>
      </p:pic>
      <p:sp>
        <p:nvSpPr>
          <p:cNvPr id="8" name="Прямоугольник 7"/>
          <p:cNvSpPr/>
          <p:nvPr/>
        </p:nvSpPr>
        <p:spPr>
          <a:xfrm>
            <a:off x="4006180" y="116632"/>
            <a:ext cx="24108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РАБОЧИЙ СЕКТОР</a:t>
            </a:r>
            <a:endParaRPr lang="ru-RU" b="1" dirty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2"/>
          <p:cNvSpPr txBox="1">
            <a:spLocks/>
          </p:cNvSpPr>
          <p:nvPr/>
        </p:nvSpPr>
        <p:spPr>
          <a:xfrm>
            <a:off x="331152" y="6187064"/>
            <a:ext cx="3550920" cy="53648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 lnSpcReduction="100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Центр правильной речи</a:t>
            </a:r>
          </a:p>
          <a:p>
            <a:pPr algn="ctr"/>
            <a:r>
              <a:rPr lang="ru-RU" sz="18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1800" dirty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Заголовок 2"/>
          <p:cNvSpPr txBox="1">
            <a:spLocks/>
          </p:cNvSpPr>
          <p:nvPr/>
        </p:nvSpPr>
        <p:spPr>
          <a:xfrm>
            <a:off x="7165982" y="6155736"/>
            <a:ext cx="3550920" cy="70226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Обучение грамоте</a:t>
            </a:r>
          </a:p>
          <a:p>
            <a:pPr algn="ctr"/>
            <a:endParaRPr lang="ru-RU" sz="1800" dirty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Заголовок 2"/>
          <p:cNvSpPr txBox="1">
            <a:spLocks/>
          </p:cNvSpPr>
          <p:nvPr/>
        </p:nvSpPr>
        <p:spPr>
          <a:xfrm>
            <a:off x="3502124" y="44059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РАБОЧИЙ СЕКТОР</a:t>
            </a:r>
            <a:endParaRPr lang="ru-RU" sz="1800" b="1" dirty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6" name="Рисунок 15" descr="P1110463.JPG"/>
          <p:cNvPicPr>
            <a:picLocks noGrp="1" noChangeAspect="1"/>
          </p:cNvPicPr>
          <p:nvPr>
            <p:ph type="pic" idx="10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6165850" y="642918"/>
            <a:ext cx="5406400" cy="5638800"/>
          </a:xfrm>
        </p:spPr>
      </p:pic>
      <p:pic>
        <p:nvPicPr>
          <p:cNvPr id="18" name="Рисунок 17" descr="2018-11-22 09-38-13.JPG"/>
          <p:cNvPicPr>
            <a:picLocks noGrp="1" noChangeAspect="1"/>
          </p:cNvPicPr>
          <p:nvPr>
            <p:ph type="pic" idx="1"/>
          </p:nvPr>
        </p:nvPicPr>
        <p:blipFill>
          <a:blip r:embed="rId4" cstate="screen"/>
          <a:srcRect/>
          <a:stretch>
            <a:fillRect/>
          </a:stretch>
        </p:blipFill>
        <p:spPr>
          <a:xfrm>
            <a:off x="190500" y="476250"/>
            <a:ext cx="4832342" cy="5638800"/>
          </a:xfrm>
        </p:spPr>
      </p:pic>
    </p:spTree>
    <p:extLst>
      <p:ext uri="{BB962C8B-B14F-4D97-AF65-F5344CB8AC3E}">
        <p14:creationId xmlns="" xmlns:p14="http://schemas.microsoft.com/office/powerpoint/2010/main" val="369464638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2"/>
          <p:cNvSpPr txBox="1">
            <a:spLocks/>
          </p:cNvSpPr>
          <p:nvPr/>
        </p:nvSpPr>
        <p:spPr>
          <a:xfrm>
            <a:off x="1522380" y="5764684"/>
            <a:ext cx="3550920" cy="109331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Центр математики</a:t>
            </a:r>
          </a:p>
          <a:p>
            <a:pPr algn="ctr"/>
            <a:r>
              <a:rPr lang="ru-RU" sz="16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1600" dirty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Заголовок 2"/>
          <p:cNvSpPr txBox="1">
            <a:spLocks/>
          </p:cNvSpPr>
          <p:nvPr/>
        </p:nvSpPr>
        <p:spPr>
          <a:xfrm>
            <a:off x="4942284" y="6097506"/>
            <a:ext cx="7202170" cy="70226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ctr"/>
            <a:endParaRPr lang="ru-RU" sz="1800" dirty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Заголовок 2"/>
          <p:cNvSpPr txBox="1">
            <a:spLocks/>
          </p:cNvSpPr>
          <p:nvPr/>
        </p:nvSpPr>
        <p:spPr>
          <a:xfrm>
            <a:off x="3502124" y="44059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РАБОЧИЙ СЕКТОР</a:t>
            </a:r>
            <a:endParaRPr lang="ru-RU" sz="1800" b="1" dirty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7" name="Рисунок 16" descr="P1070233.JPG"/>
          <p:cNvPicPr>
            <a:picLocks noGrp="1" noChangeAspect="1"/>
          </p:cNvPicPr>
          <p:nvPr>
            <p:ph type="pic" idx="10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7594610" y="642918"/>
            <a:ext cx="3977640" cy="5638800"/>
          </a:xfrm>
        </p:spPr>
      </p:pic>
      <p:pic>
        <p:nvPicPr>
          <p:cNvPr id="16" name="Рисунок 15" descr="матем.jpg"/>
          <p:cNvPicPr>
            <a:picLocks noGrp="1" noChangeAspect="1"/>
          </p:cNvPicPr>
          <p:nvPr>
            <p:ph type="pic" idx="13"/>
          </p:nvPr>
        </p:nvPicPr>
        <p:blipFill>
          <a:blip r:embed="rId4" cstate="screen"/>
          <a:srcRect/>
          <a:stretch>
            <a:fillRect/>
          </a:stretch>
        </p:blipFill>
        <p:spPr>
          <a:xfrm>
            <a:off x="1236628" y="571480"/>
            <a:ext cx="3976688" cy="5638800"/>
          </a:xfrm>
        </p:spPr>
      </p:pic>
      <p:sp>
        <p:nvSpPr>
          <p:cNvPr id="18" name="Прямоугольник 17"/>
          <p:cNvSpPr/>
          <p:nvPr/>
        </p:nvSpPr>
        <p:spPr>
          <a:xfrm rot="10800000" flipV="1">
            <a:off x="8308990" y="6357958"/>
            <a:ext cx="30963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Экспериментирование</a:t>
            </a:r>
          </a:p>
        </p:txBody>
      </p:sp>
    </p:spTree>
    <p:extLst>
      <p:ext uri="{BB962C8B-B14F-4D97-AF65-F5344CB8AC3E}">
        <p14:creationId xmlns="" xmlns:p14="http://schemas.microsoft.com/office/powerpoint/2010/main" val="369464638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2"/>
          <p:cNvSpPr txBox="1">
            <a:spLocks/>
          </p:cNvSpPr>
          <p:nvPr/>
        </p:nvSpPr>
        <p:spPr>
          <a:xfrm>
            <a:off x="665124" y="6217871"/>
            <a:ext cx="4060501" cy="640129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0000" lnSpcReduction="100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Природный и бросовый материал для конструирования</a:t>
            </a:r>
          </a:p>
          <a:p>
            <a:pPr algn="ctr"/>
            <a:r>
              <a:rPr lang="ru-RU" sz="18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1800" dirty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Заголовок 2"/>
          <p:cNvSpPr txBox="1">
            <a:spLocks/>
          </p:cNvSpPr>
          <p:nvPr/>
        </p:nvSpPr>
        <p:spPr>
          <a:xfrm>
            <a:off x="6308726" y="5929330"/>
            <a:ext cx="4247760" cy="80408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Центр исследования природы</a:t>
            </a:r>
          </a:p>
          <a:p>
            <a:pPr algn="ctr"/>
            <a:r>
              <a:rPr lang="ru-RU" sz="18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1800" dirty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Заголовок 2"/>
          <p:cNvSpPr txBox="1">
            <a:spLocks/>
          </p:cNvSpPr>
          <p:nvPr/>
        </p:nvSpPr>
        <p:spPr>
          <a:xfrm>
            <a:off x="3502124" y="44059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РАБОЧИЙ СЕКТОР</a:t>
            </a:r>
            <a:endParaRPr lang="ru-RU" sz="1800" b="1" dirty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Рисунок 8" descr="2018-12-10 07-52-14.JPG"/>
          <p:cNvPicPr>
            <a:picLocks noGrp="1" noChangeAspect="1"/>
          </p:cNvPicPr>
          <p:nvPr>
            <p:ph type="pic" idx="1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665124" y="500042"/>
            <a:ext cx="3978275" cy="5638800"/>
          </a:xfrm>
        </p:spPr>
      </p:pic>
      <p:pic>
        <p:nvPicPr>
          <p:cNvPr id="11" name="Рисунок 10" descr="P1130777.JPG"/>
          <p:cNvPicPr>
            <a:picLocks noGrp="1" noChangeAspect="1"/>
          </p:cNvPicPr>
          <p:nvPr>
            <p:ph type="pic" idx="13"/>
          </p:nvPr>
        </p:nvPicPr>
        <p:blipFill>
          <a:blip r:embed="rId4" cstate="screen"/>
          <a:srcRect/>
          <a:stretch>
            <a:fillRect/>
          </a:stretch>
        </p:blipFill>
        <p:spPr>
          <a:xfrm>
            <a:off x="6451602" y="428604"/>
            <a:ext cx="3976687" cy="5638800"/>
          </a:xfrm>
        </p:spPr>
      </p:pic>
    </p:spTree>
    <p:extLst>
      <p:ext uri="{BB962C8B-B14F-4D97-AF65-F5344CB8AC3E}">
        <p14:creationId xmlns="" xmlns:p14="http://schemas.microsoft.com/office/powerpoint/2010/main" val="74733083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2019-01-14 11-15-26.JPG"/>
          <p:cNvPicPr>
            <a:picLocks noGrp="1" noChangeAspect="1"/>
          </p:cNvPicPr>
          <p:nvPr>
            <p:ph type="pic" idx="1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112713" y="415925"/>
            <a:ext cx="3978275" cy="5638800"/>
          </a:xfrm>
        </p:spPr>
      </p:pic>
      <p:pic>
        <p:nvPicPr>
          <p:cNvPr id="13" name="Рисунок 12" descr="2017-03-31 11-02-06.JPG"/>
          <p:cNvPicPr>
            <a:picLocks noGrp="1" noChangeAspect="1"/>
          </p:cNvPicPr>
          <p:nvPr>
            <p:ph type="pic" idx="13"/>
          </p:nvPr>
        </p:nvPicPr>
        <p:blipFill>
          <a:blip r:embed="rId4" cstate="screen"/>
          <a:srcRect/>
          <a:stretch>
            <a:fillRect/>
          </a:stretch>
        </p:blipFill>
        <p:spPr>
          <a:xfrm>
            <a:off x="4208463" y="415925"/>
            <a:ext cx="3976687" cy="5638800"/>
          </a:xfrm>
        </p:spPr>
      </p:pic>
      <p:sp>
        <p:nvSpPr>
          <p:cNvPr id="9" name="Заголовок 2"/>
          <p:cNvSpPr txBox="1">
            <a:spLocks/>
          </p:cNvSpPr>
          <p:nvPr/>
        </p:nvSpPr>
        <p:spPr>
          <a:xfrm>
            <a:off x="3934172" y="44059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Рабочий сектор</a:t>
            </a:r>
            <a:endParaRPr lang="ru-RU" sz="1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Заголовок 2"/>
          <p:cNvSpPr txBox="1">
            <a:spLocks/>
          </p:cNvSpPr>
          <p:nvPr/>
        </p:nvSpPr>
        <p:spPr>
          <a:xfrm>
            <a:off x="-344502" y="6149069"/>
            <a:ext cx="4671920" cy="827144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моя Родина - Россия</a:t>
            </a:r>
            <a:br>
              <a:rPr lang="ru-RU" sz="1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16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Текст 3"/>
          <p:cNvSpPr txBox="1">
            <a:spLocks/>
          </p:cNvSpPr>
          <p:nvPr/>
        </p:nvSpPr>
        <p:spPr>
          <a:xfrm>
            <a:off x="4090578" y="6097506"/>
            <a:ext cx="4095360" cy="702264"/>
          </a:xfrm>
          <a:prstGeom prst="rect">
            <a:avLst/>
          </a:prstGeom>
        </p:spPr>
        <p:txBody>
          <a:bodyPr>
            <a:noAutofit/>
          </a:bodyPr>
          <a:lstStyle>
            <a:lvl1pPr marL="223838" indent="-223838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5488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04088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50976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79576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26464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55064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0195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lnSpc>
                <a:spcPct val="100000"/>
              </a:lnSpc>
              <a:spcBef>
                <a:spcPts val="0"/>
              </a:spcBef>
              <a:buSzTx/>
              <a:buNone/>
            </a:pPr>
            <a:r>
              <a:rPr lang="ru-RU" sz="1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Тематический уголок – «Этот День Победы»</a:t>
            </a:r>
            <a:r>
              <a:rPr lang="ru-RU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16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495179" y="6156250"/>
            <a:ext cx="33123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Тематическая неделя</a:t>
            </a:r>
            <a:r>
              <a:rPr lang="ru-RU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16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6" name="Рисунок 15" descr="P1130770.JPG"/>
          <p:cNvPicPr>
            <a:picLocks noGrp="1" noChangeAspect="1"/>
          </p:cNvPicPr>
          <p:nvPr>
            <p:ph type="pic" idx="10"/>
          </p:nvPr>
        </p:nvPicPr>
        <p:blipFill>
          <a:blip r:embed="rId5" cstate="screen"/>
          <a:srcRect/>
          <a:stretch>
            <a:fillRect/>
          </a:stretch>
        </p:blipFill>
        <p:spPr/>
      </p:pic>
    </p:spTree>
    <p:extLst>
      <p:ext uri="{BB962C8B-B14F-4D97-AF65-F5344CB8AC3E}">
        <p14:creationId xmlns="" xmlns:p14="http://schemas.microsoft.com/office/powerpoint/2010/main" val="90387170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237024" y="6000768"/>
            <a:ext cx="3124200" cy="612441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16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1.7. Рабочий сектор </a:t>
            </a:r>
            <a:endParaRPr lang="ru-RU" sz="1600" dirty="0" smtClean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16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(методическая литература для педагога)</a:t>
            </a:r>
            <a:endParaRPr lang="ru-RU" sz="1600" dirty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Заголовок 2"/>
          <p:cNvSpPr txBox="1">
            <a:spLocks/>
          </p:cNvSpPr>
          <p:nvPr/>
        </p:nvSpPr>
        <p:spPr>
          <a:xfrm>
            <a:off x="3502124" y="44059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 smtClean="0">
                <a:solidFill>
                  <a:srgbClr val="BA1010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РАБОЧИЙ СЕКТОР</a:t>
            </a:r>
            <a:endParaRPr lang="ru-RU" sz="1800" b="1" dirty="0">
              <a:solidFill>
                <a:srgbClr val="BA1010">
                  <a:lumMod val="20000"/>
                  <a:lumOff val="8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Рисунок 7" descr="P1110435.JPG"/>
          <p:cNvPicPr>
            <a:picLocks noGrp="1" noChangeAspect="1"/>
          </p:cNvPicPr>
          <p:nvPr>
            <p:ph type="pic" idx="10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2522512" y="571480"/>
            <a:ext cx="6094413" cy="5357850"/>
          </a:xfrm>
        </p:spPr>
      </p:pic>
    </p:spTree>
    <p:extLst>
      <p:ext uri="{BB962C8B-B14F-4D97-AF65-F5344CB8AC3E}">
        <p14:creationId xmlns="" xmlns:p14="http://schemas.microsoft.com/office/powerpoint/2010/main" val="266446460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raduationAlbum_16x9">
  <a:themeElements>
    <a:clrScheme name="GraduationAlbum_16x9">
      <a:dk1>
        <a:sysClr val="windowText" lastClr="000000"/>
      </a:dk1>
      <a:lt1>
        <a:sysClr val="window" lastClr="FFFFFF"/>
      </a:lt1>
      <a:dk2>
        <a:srgbClr val="292929"/>
      </a:dk2>
      <a:lt2>
        <a:srgbClr val="DDDDDD"/>
      </a:lt2>
      <a:accent1>
        <a:srgbClr val="E1AC16"/>
      </a:accent1>
      <a:accent2>
        <a:srgbClr val="1E83DE"/>
      </a:accent2>
      <a:accent3>
        <a:srgbClr val="BA1010"/>
      </a:accent3>
      <a:accent4>
        <a:srgbClr val="DC7106"/>
      </a:accent4>
      <a:accent5>
        <a:srgbClr val="407F21"/>
      </a:accent5>
      <a:accent6>
        <a:srgbClr val="6C4576"/>
      </a:accent6>
      <a:hlink>
        <a:srgbClr val="E1AC16"/>
      </a:hlink>
      <a:folHlink>
        <a:srgbClr val="969696"/>
      </a:folHlink>
    </a:clrScheme>
    <a:fontScheme name="GraduationAlbum_16x9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a:style>
    </a:spDef>
    <a:lnDef>
      <a:spPr>
        <a:ln w="12700">
          <a:solidFill>
            <a:schemeClr val="accent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110000"/>
          </a:lnSpc>
          <a:defRPr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GraduationAlbum_16x9">
      <a:dk1>
        <a:sysClr val="windowText" lastClr="000000"/>
      </a:dk1>
      <a:lt1>
        <a:sysClr val="window" lastClr="FFFFFF"/>
      </a:lt1>
      <a:dk2>
        <a:srgbClr val="292929"/>
      </a:dk2>
      <a:lt2>
        <a:srgbClr val="DDDDDD"/>
      </a:lt2>
      <a:accent1>
        <a:srgbClr val="E1AC16"/>
      </a:accent1>
      <a:accent2>
        <a:srgbClr val="1E83DE"/>
      </a:accent2>
      <a:accent3>
        <a:srgbClr val="BA1010"/>
      </a:accent3>
      <a:accent4>
        <a:srgbClr val="DC7106"/>
      </a:accent4>
      <a:accent5>
        <a:srgbClr val="407F21"/>
      </a:accent5>
      <a:accent6>
        <a:srgbClr val="6C4576"/>
      </a:accent6>
      <a:hlink>
        <a:srgbClr val="E1AC16"/>
      </a:hlink>
      <a:folHlink>
        <a:srgbClr val="969696"/>
      </a:folHlink>
    </a:clrScheme>
    <a:fontScheme name="GraduationAlbum_16x9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GraduationAlbum_16x9">
      <a:dk1>
        <a:sysClr val="windowText" lastClr="000000"/>
      </a:dk1>
      <a:lt1>
        <a:sysClr val="window" lastClr="FFFFFF"/>
      </a:lt1>
      <a:dk2>
        <a:srgbClr val="292929"/>
      </a:dk2>
      <a:lt2>
        <a:srgbClr val="DDDDDD"/>
      </a:lt2>
      <a:accent1>
        <a:srgbClr val="E1AC16"/>
      </a:accent1>
      <a:accent2>
        <a:srgbClr val="1E83DE"/>
      </a:accent2>
      <a:accent3>
        <a:srgbClr val="BA1010"/>
      </a:accent3>
      <a:accent4>
        <a:srgbClr val="DC7106"/>
      </a:accent4>
      <a:accent5>
        <a:srgbClr val="407F21"/>
      </a:accent5>
      <a:accent6>
        <a:srgbClr val="6C4576"/>
      </a:accent6>
      <a:hlink>
        <a:srgbClr val="E1AC16"/>
      </a:hlink>
      <a:folHlink>
        <a:srgbClr val="969696"/>
      </a:folHlink>
    </a:clrScheme>
    <a:fontScheme name="GraduationAlbum_16x9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E6313D3F-4C96-479C-A8EF-55F4C044825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Альбом для фотографий с выпускного вечера с черным фоном (широкоэкранный формат)</Template>
  <TotalTime>0</TotalTime>
  <Words>563</Words>
  <Application>Microsoft Office PowerPoint</Application>
  <PresentationFormat>Произвольный</PresentationFormat>
  <Paragraphs>98</Paragraphs>
  <Slides>21</Slides>
  <Notes>13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GraduationAlbum_16x9</vt:lpstr>
      <vt:lpstr>_5-6 лет, старшая группа, тема: «Этот славный День Победы» </vt:lpstr>
      <vt:lpstr>Вход в группу, нижняя левая точка</vt:lpstr>
      <vt:lpstr>1. Рабочий сектор   </vt:lpstr>
      <vt:lpstr>Азбука безопасности</vt:lpstr>
      <vt:lpstr>Слайд 5</vt:lpstr>
      <vt:lpstr>Слайд 6</vt:lpstr>
      <vt:lpstr>Слайд 7</vt:lpstr>
      <vt:lpstr>Слайд 8</vt:lpstr>
      <vt:lpstr>Слайд 9</vt:lpstr>
      <vt:lpstr>1. РАБОЧИЙ СЕКТОР</vt:lpstr>
      <vt:lpstr>2. Активный сектор  </vt:lpstr>
      <vt:lpstr>Слайд 12</vt:lpstr>
      <vt:lpstr>Слайд 13</vt:lpstr>
      <vt:lpstr>Слайд 14</vt:lpstr>
      <vt:lpstr> </vt:lpstr>
      <vt:lpstr> </vt:lpstr>
      <vt:lpstr> </vt:lpstr>
      <vt:lpstr>Слайд 18</vt:lpstr>
      <vt:lpstr>Слайд 19</vt:lpstr>
      <vt:lpstr>Отражение семейных событий и традиций – совместная детско-родительская акция «История Великой отечественной войны в моей семье»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2018-04-22T15:15:56Z</dcterms:created>
  <dcterms:modified xsi:type="dcterms:W3CDTF">2023-06-05T17:45:48Z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TC028133329991</vt:lpwstr>
  </property>
</Properties>
</file>