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60" r:id="rId3"/>
    <p:sldId id="270" r:id="rId4"/>
    <p:sldId id="262" r:id="rId5"/>
    <p:sldId id="271" r:id="rId6"/>
    <p:sldId id="272" r:id="rId7"/>
    <p:sldId id="273" r:id="rId8"/>
    <p:sldId id="274" r:id="rId9"/>
    <p:sldId id="26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FFFF"/>
    <a:srgbClr val="002F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20"/>
    <p:restoredTop sz="94660"/>
  </p:normalViewPr>
  <p:slideViewPr>
    <p:cSldViewPr>
      <p:cViewPr>
        <p:scale>
          <a:sx n="64" d="100"/>
          <a:sy n="64" d="100"/>
        </p:scale>
        <p:origin x="-1338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07504" y="116632"/>
            <a:ext cx="885698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2F8E"/>
                </a:solidFill>
                <a:latin typeface="Times New Roman" pitchFamily="18" charset="0"/>
                <a:cs typeface="Times New Roman" pitchFamily="18" charset="0"/>
              </a:rPr>
              <a:t>ОСОБЕННОСТИ РАЗВИТИЯ      ДЕТЕЙ </a:t>
            </a:r>
            <a:endParaRPr lang="ru-RU" sz="2800" b="1" dirty="0" smtClean="0">
              <a:solidFill>
                <a:srgbClr val="002F8E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002F8E"/>
                </a:solidFill>
                <a:latin typeface="Times New Roman" pitchFamily="18" charset="0"/>
                <a:cs typeface="Times New Roman" pitchFamily="18" charset="0"/>
              </a:rPr>
              <a:t>6 </a:t>
            </a:r>
            <a:r>
              <a:rPr lang="ru-RU" sz="2800" b="1" dirty="0">
                <a:solidFill>
                  <a:srgbClr val="002F8E"/>
                </a:solidFill>
                <a:latin typeface="Times New Roman" pitchFamily="18" charset="0"/>
                <a:cs typeface="Times New Roman" pitchFamily="18" charset="0"/>
              </a:rPr>
              <a:t>– 7 ЛЕТ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1028872"/>
            <a:ext cx="885698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ПОДГОТОВКА К ШКОЛЕ: ПОЛЕЗНЫЕ ИГРЫ И УПРАЖНЕНИЯ</a:t>
            </a:r>
            <a:endParaRPr lang="ru-RU" sz="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9334" y="1428716"/>
            <a:ext cx="8856984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В возрасте 6 -7 лет у детей складываются предпосылки для начала систематичного школьного обучения. У них возрастает познавательная активность,  интерес к миру, желание узнавать новое. Дети начинают проявлять интерес к творчеству, у них развивается воображение, дети стремятся к самостоятельности . Складываются предпосылки вхождения ребенка в более широкий социум. Развивается произвольность и воля. Детям 6-7 лет свойственно преобладание общественно-значимых мотивов над личностными. Развивается </a:t>
            </a:r>
            <a:r>
              <a:rPr lang="ru-RU" sz="2300" dirty="0" err="1">
                <a:latin typeface="Times New Roman" pitchFamily="18" charset="0"/>
                <a:cs typeface="Times New Roman" pitchFamily="18" charset="0"/>
              </a:rPr>
              <a:t>эмпатия</a:t>
            </a: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, сочувствие. Самооценка ребенка 6-7 лет достаточно адекватна, более характерно ее завышение, чем занижение. Ребенок более  объективно оценивает результат деятельности, чем свое поведение. В 6-7 лет развивается наглядно-образное мышление с элементами абстрактного. Происходит постепенный переход от игры как ведущей деятельности к учению</a:t>
            </a:r>
            <a:endParaRPr lang="ru-RU" sz="2300" dirty="0"/>
          </a:p>
        </p:txBody>
      </p:sp>
    </p:spTree>
    <p:extLst>
      <p:ext uri="{BB962C8B-B14F-4D97-AF65-F5344CB8AC3E}">
        <p14:creationId xmlns:p14="http://schemas.microsoft.com/office/powerpoint/2010/main" val="25110201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1560">
        <p:pull/>
      </p:transition>
    </mc:Choice>
    <mc:Fallback>
      <p:transition spd="slow" advTm="41560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435280" cy="54868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Упражнения для развития моторики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836712"/>
            <a:ext cx="8640960" cy="5256584"/>
          </a:xfrm>
        </p:spPr>
        <p:txBody>
          <a:bodyPr>
            <a:normAutofit fontScale="70000" lnSpcReduction="20000"/>
          </a:bodyPr>
          <a:lstStyle/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3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 подготовке ребенка к школе важнее не учить его писать, а создавать условия для развития мелких мышц рук. Существует много игр и </a:t>
            </a:r>
            <a:r>
              <a:rPr lang="ru-RU" sz="33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упражнений: </a:t>
            </a:r>
          </a:p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3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1. Пальчиковая гимнастика</a:t>
            </a:r>
            <a:endParaRPr lang="ru-RU" sz="33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3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33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Рисование</a:t>
            </a:r>
            <a:r>
              <a:rPr lang="ru-RU" sz="33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раскрашивание картинок.</a:t>
            </a:r>
            <a:endParaRPr lang="ru-RU" sz="3300" dirty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3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3.Изготовление </a:t>
            </a:r>
            <a:r>
              <a:rPr lang="ru-RU" sz="33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поделок из бумаги, природного материала, пластилина, глины.</a:t>
            </a:r>
            <a:endParaRPr lang="ru-RU" sz="3300" dirty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3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4.Конструирование (закручивание гаек, шурупов)</a:t>
            </a:r>
            <a:endParaRPr lang="ru-RU" sz="3300" dirty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3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5.Застегивание </a:t>
            </a:r>
            <a:r>
              <a:rPr lang="ru-RU" sz="33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 расстегивание пуговиц, кнопок, крючков</a:t>
            </a:r>
            <a:r>
              <a:rPr lang="ru-RU" sz="33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3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6. Игры с бусинками, пуговицами, мелкими камешками</a:t>
            </a:r>
            <a:endParaRPr lang="ru-RU" sz="3300" dirty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3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7.Завязывание </a:t>
            </a:r>
            <a:r>
              <a:rPr lang="ru-RU" sz="33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 развязывание лент, шнурков, узелков на веревке.</a:t>
            </a:r>
            <a:endParaRPr lang="ru-RU" sz="3300" dirty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3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8.Нанизываание </a:t>
            </a:r>
            <a:r>
              <a:rPr lang="ru-RU" sz="33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бус и пуговиц.</a:t>
            </a:r>
            <a:endParaRPr lang="ru-RU" sz="3300" dirty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3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9.Игры </a:t>
            </a:r>
            <a:r>
              <a:rPr lang="ru-RU" sz="33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мяч, с кубиками, мозаикой.</a:t>
            </a:r>
            <a:endParaRPr lang="ru-RU" sz="3300" dirty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3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10.Переборка </a:t>
            </a:r>
            <a:r>
              <a:rPr lang="ru-RU" sz="33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круп. Насыпать в небольшое блюдце гороха, гречки и риса и попросить ребенка перебрать</a:t>
            </a:r>
            <a:r>
              <a:rPr lang="ru-RU" sz="33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3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33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3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      Все эти упражнения приносят тройную пользу ребенку: во-первых,  развивают мелкие мышцы рук, во-вторых, формируют художественный вкус, в-третьих, детские физиологи утверждают, что хорошо развитая кисть руки «потянет» за собой развитие интеллекта</a:t>
            </a:r>
            <a:endParaRPr lang="ru-RU" sz="33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46028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5446">
        <p:pull/>
      </p:transition>
    </mc:Choice>
    <mc:Fallback>
      <p:transition spd="slow" advTm="45446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691680" y="260648"/>
            <a:ext cx="62233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Упражнения для развития внимания</a:t>
            </a:r>
            <a:endParaRPr lang="ru-RU" sz="2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8907" y="822700"/>
            <a:ext cx="8712968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1.  «Запрещённая буква»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Ведущий называет любую букву, которая не должна употребляться в словах. Ребёнку задаётся обычный вопрос Например,: Как зовут твоего друга? Как зовут маму? Сколько тебе лет и т.д. Малышу необходимо дать незамедлительные ответ, но без буквы, которая запрещена.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Игра должна быть очень быстрой, нельзя задумываться или мешкать, если ребёнок дал неправильный ответ, значит, он становится на место ведущего и задаёт вопросы.</a:t>
            </a:r>
          </a:p>
          <a:p>
            <a:pPr algn="just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 2. «Наблюдательность»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Это упражнение необходимо для того, чтобы сформировать зрительное внимание. Ребёнку нужно предложить вспомнить некоторые объекты, которые он видел уже много раз. Это может быть дорога в детский сад, парк, бабушкина квартира. Но описывать всё нужно очень детально и описывать каждую мелочь. Играть  можно не только одному ребёнку, но и нескольким детям, которые в процессе игры могут его дополнять и подсказывать ему.</a:t>
            </a:r>
          </a:p>
          <a:p>
            <a:pPr algn="just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3. «Что исчезло?»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Взрослый расставляет на столе 5 – 8 предметов, предлагает ребёнку их запомнить, а затем убирает и прячет один предмет. Задачу можно усложнить: убрать 1 – 2 предмета. Ребёнок отвечает, какой предмет исчез.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58525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187">
        <p:pull/>
      </p:transition>
    </mc:Choice>
    <mc:Fallback>
      <p:transition spd="slow" advTm="40187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850106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Найдите 10 отличий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692696"/>
            <a:ext cx="8424936" cy="5904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62484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4745">
        <p:pull/>
      </p:transition>
    </mc:Choice>
    <mc:Fallback>
      <p:transition spd="slow" advTm="64745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331640" y="116632"/>
            <a:ext cx="61216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Упражнение на развитие мышления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18925" y="639852"/>
            <a:ext cx="8568952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Выполняя упражнения на развитие логического мышления, ребенок одновременно будет развивать и внимание, и склонность к анализу, и способность к выделению обобщающих черт тех или иных явлений.</a:t>
            </a:r>
          </a:p>
          <a:p>
            <a:pPr algn="just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1. Назови обобщающее слово: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- окунь, карась-…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крот, мышка-…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чашка, тарелка-…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ботинки, туфли-…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2. В каждом ряду найди одинаковые цифры, вычеркни их.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          1   2   3   4   1   5   4    1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          6   7   4   6   4   3   4    6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          7   1   3   0   3   9   3    7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          5   4   2   5   1   5   4    2</a:t>
            </a:r>
          </a:p>
          <a:p>
            <a:pPr algn="just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 3. Что здесь лишнее? Почему?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 таракан, муха, муравей, оса, жук, комар, самолет;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 тарелка, будильник, стакан, молочник, кружка;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 лиса, заяц, медведь, пчела;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 машинка, пирамидка, юла, слива, мишка 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4. Найди одинаковые предметы на картинках (рыбки, бабочки с одинаковым рисунком, одинаковые домики и т. д.)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90669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3470">
        <p:pull/>
      </p:transition>
    </mc:Choice>
    <mc:Fallback>
      <p:transition spd="slow" advTm="23470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23528" y="1196752"/>
            <a:ext cx="8568952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 Скажи коротко</a:t>
            </a:r>
          </a:p>
          <a:p>
            <a:pPr eaLnBrk="0" hangingPunct="0">
              <a:lnSpc>
                <a:spcPct val="80000"/>
              </a:lnSpc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Остаться на зиму … (зимовать)</a:t>
            </a:r>
          </a:p>
          <a:p>
            <a:pPr eaLnBrk="0" hangingPunct="0">
              <a:lnSpc>
                <a:spcPct val="80000"/>
              </a:lnSpc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Остаться на ночь … (заночевать)</a:t>
            </a:r>
          </a:p>
          <a:p>
            <a:pPr eaLnBrk="0" hangingPunct="0">
              <a:lnSpc>
                <a:spcPct val="80000"/>
              </a:lnSpc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Мелкий дождь … (дождик)</a:t>
            </a:r>
          </a:p>
          <a:p>
            <a:pPr eaLnBrk="0" hangingPunct="0">
              <a:lnSpc>
                <a:spcPct val="80000"/>
              </a:lnSpc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Капля дождя … (дождинка)</a:t>
            </a:r>
          </a:p>
          <a:p>
            <a:pPr eaLnBrk="0" hangingPunct="0">
              <a:lnSpc>
                <a:spcPct val="80000"/>
              </a:lnSpc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Маленькая лошадка … (пони)</a:t>
            </a:r>
          </a:p>
          <a:p>
            <a:pPr eaLnBrk="0" hangingPunct="0">
              <a:lnSpc>
                <a:spcPct val="80000"/>
              </a:lnSpc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eaLnBrk="0" hangingPunct="0">
              <a:lnSpc>
                <a:spcPct val="80000"/>
              </a:lnSpc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 Кто что делает?</a:t>
            </a:r>
          </a:p>
          <a:p>
            <a:pPr eaLnBrk="0" hangingPunct="0">
              <a:lnSpc>
                <a:spcPct val="80000"/>
              </a:lnSpc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Кто лечит больных? (врач)</a:t>
            </a:r>
          </a:p>
          <a:p>
            <a:pPr eaLnBrk="0" hangingPunct="0">
              <a:lnSpc>
                <a:spcPct val="80000"/>
              </a:lnSpc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Кто учит детей? (учитель)</a:t>
            </a:r>
          </a:p>
          <a:p>
            <a:pPr eaLnBrk="0" hangingPunct="0">
              <a:lnSpc>
                <a:spcPct val="80000"/>
              </a:lnSpc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Кто делает мебель? (столяр, плотник)</a:t>
            </a:r>
          </a:p>
          <a:p>
            <a:pPr eaLnBrk="0" hangingPunct="0">
              <a:lnSpc>
                <a:spcPct val="80000"/>
              </a:lnSpc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Кто лечит зверей? (ветеринар)</a:t>
            </a:r>
          </a:p>
          <a:p>
            <a:pPr eaLnBrk="0" hangingPunct="0">
              <a:lnSpc>
                <a:spcPct val="80000"/>
              </a:lnSpc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Кто добывает уголь? (шахтер)</a:t>
            </a:r>
          </a:p>
          <a:p>
            <a:pPr eaLnBrk="0" hangingPunct="0">
              <a:lnSpc>
                <a:spcPct val="80000"/>
              </a:lnSpc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Кто кует железо? (кузнец)</a:t>
            </a:r>
          </a:p>
          <a:p>
            <a:pPr eaLnBrk="0" hangingPunct="0">
              <a:lnSpc>
                <a:spcPct val="80000"/>
              </a:lnSpc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Кто пишет книги? (писатель)</a:t>
            </a:r>
          </a:p>
          <a:p>
            <a:pPr eaLnBrk="0" hangingPunct="0">
              <a:lnSpc>
                <a:spcPct val="80000"/>
              </a:lnSpc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Кто управляет оркестром? (дирижер)</a:t>
            </a:r>
          </a:p>
          <a:p>
            <a:pPr eaLnBrk="0" hangingPunct="0">
              <a:lnSpc>
                <a:spcPct val="80000"/>
              </a:lnSpc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Кто летает в космос? (космонавт)</a:t>
            </a:r>
          </a:p>
          <a:p>
            <a:pPr eaLnBrk="0" hangingPunct="0">
              <a:lnSpc>
                <a:spcPct val="80000"/>
              </a:lnSpc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Кто разрабатывает планы домов? (архитектор)</a:t>
            </a:r>
          </a:p>
          <a:p>
            <a:pPr eaLnBrk="0" hangingPunct="0">
              <a:lnSpc>
                <a:spcPct val="80000"/>
              </a:lnSpc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Кто управляет самолетом? (пилот)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051720" y="404664"/>
            <a:ext cx="61216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Упражнение на развитие мышления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18661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6211">
        <p:pull/>
      </p:transition>
    </mc:Choice>
    <mc:Fallback>
      <p:transition spd="slow" advTm="16211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907704" y="260648"/>
            <a:ext cx="55559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справиться с кризисом 7 лет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45216" y="1179301"/>
            <a:ext cx="828092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Рекомендации для родителей</a:t>
            </a:r>
            <a:endParaRPr lang="ru-RU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defRPr/>
            </a:pP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1.Кризис – явление временное.</a:t>
            </a:r>
          </a:p>
          <a:p>
            <a:pPr lvl="0">
              <a:defRPr/>
            </a:pP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2.Причина острого протекания кризиса – несоответствие родительского отношения и требований желаниям и возможностям ребёнка. Подумайте о том, все ли запреты обоснованы и дайте ребёнку больше свободы и самостоятельности.</a:t>
            </a:r>
          </a:p>
          <a:p>
            <a:pPr lvl="0">
              <a:defRPr/>
            </a:pP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3.Постарайтесь понять своего ребёнка;  внимательно отнеситесь к его мнениям и суждениям.</a:t>
            </a:r>
          </a:p>
          <a:p>
            <a:pPr lvl="0">
              <a:defRPr/>
            </a:pP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4.Постарайтесь не заставлять, а убеждать, рассуждать и анализировать вместе с ребёнком возможные последствия его действий. Тон приказа и назидания в этом возрасте  малоэффективен.</a:t>
            </a:r>
          </a:p>
          <a:p>
            <a:pPr lvl="0">
              <a:defRPr/>
            </a:pP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5.Если отношения с ребёнком приобрели характер непрекращающегося выяснения отношений, постарайтесь на какое-то время отдохнуть друг от друга, а затем примите твёрдое решение не выходить из себя во что бы то ни стало.</a:t>
            </a:r>
          </a:p>
          <a:p>
            <a:pPr lvl="0">
              <a:defRPr/>
            </a:pP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6.Больше оптимизма и юмор в общении с детьми, это всегда помогает</a:t>
            </a:r>
            <a:endParaRPr lang="ru-RU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14099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1557">
        <p:pull/>
      </p:transition>
    </mc:Choice>
    <mc:Fallback>
      <p:transition spd="slow" advTm="31557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0" y="188640"/>
            <a:ext cx="88924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Советы родителям будущих первоклассников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9756" y="980728"/>
            <a:ext cx="8712968" cy="52860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500" dirty="0">
                <a:latin typeface="Times New Roman" pitchFamily="18" charset="0"/>
                <a:cs typeface="Times New Roman" pitchFamily="18" charset="0"/>
              </a:rPr>
              <a:t>Обязательно хвалите ребенка за то, что у него хорошо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    получается</a:t>
            </a:r>
          </a:p>
          <a:p>
            <a:pPr marL="342900" indent="-34290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Помогайте </a:t>
            </a:r>
            <a:r>
              <a:rPr lang="ru-RU" sz="2500" dirty="0">
                <a:latin typeface="Times New Roman" pitchFamily="18" charset="0"/>
                <a:cs typeface="Times New Roman" pitchFamily="18" charset="0"/>
              </a:rPr>
              <a:t>ребенку преодолевать его слабости</a:t>
            </a:r>
          </a:p>
          <a:p>
            <a:pPr marL="342900" indent="-34290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500" dirty="0">
                <a:latin typeface="Times New Roman" pitchFamily="18" charset="0"/>
                <a:cs typeface="Times New Roman" pitchFamily="18" charset="0"/>
              </a:rPr>
              <a:t>Развивайте любовь к чтению</a:t>
            </a:r>
          </a:p>
          <a:p>
            <a:pPr marL="342900" indent="-34290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500" dirty="0">
                <a:latin typeface="Times New Roman" pitchFamily="18" charset="0"/>
                <a:cs typeface="Times New Roman" pitchFamily="18" charset="0"/>
              </a:rPr>
              <a:t>Интересуйтесь школьными новостями</a:t>
            </a:r>
          </a:p>
          <a:p>
            <a:pPr marL="342900" indent="-34290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500" dirty="0">
                <a:latin typeface="Times New Roman" pitchFamily="18" charset="0"/>
                <a:cs typeface="Times New Roman" pitchFamily="18" charset="0"/>
              </a:rPr>
              <a:t>Помогайте ребенку в учебе</a:t>
            </a:r>
          </a:p>
          <a:p>
            <a:pPr marL="342900" indent="-34290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500" dirty="0">
                <a:latin typeface="Times New Roman" pitchFamily="18" charset="0"/>
                <a:cs typeface="Times New Roman" pitchFamily="18" charset="0"/>
              </a:rPr>
              <a:t>Дружите с учителем</a:t>
            </a:r>
          </a:p>
          <a:p>
            <a:pPr marL="342900" indent="-34290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500" dirty="0">
                <a:latin typeface="Times New Roman" pitchFamily="18" charset="0"/>
                <a:cs typeface="Times New Roman" pitchFamily="18" charset="0"/>
              </a:rPr>
              <a:t>Научите детей отдыхать</a:t>
            </a:r>
          </a:p>
          <a:p>
            <a:pPr marL="342900" indent="-34290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500" dirty="0">
                <a:latin typeface="Times New Roman" pitchFamily="18" charset="0"/>
                <a:cs typeface="Times New Roman" pitchFamily="18" charset="0"/>
              </a:rPr>
              <a:t>Не забывайте о важности игры</a:t>
            </a:r>
            <a:endParaRPr lang="ru-RU" sz="25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89557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6597">
        <p:pull/>
      </p:transition>
    </mc:Choice>
    <mc:Fallback>
      <p:transition spd="slow" advTm="16597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011"/>
          <a:stretch/>
        </p:blipFill>
        <p:spPr>
          <a:xfrm>
            <a:off x="0" y="0"/>
            <a:ext cx="9468544" cy="6858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62115" y="-243408"/>
            <a:ext cx="8229600" cy="36004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b="1" dirty="0" smtClean="0">
              <a:solidFill>
                <a:srgbClr val="C00000"/>
              </a:solidFill>
              <a:latin typeface="AllodsWest" pitchFamily="2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b="1" dirty="0">
              <a:solidFill>
                <a:srgbClr val="C00000"/>
              </a:solidFill>
              <a:latin typeface="AllodsWest" pitchFamily="2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4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УСПЕХОВ </a:t>
            </a:r>
            <a:r>
              <a:rPr lang="ru-RU" sz="4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ВАМ, ДОРОГИЕ МАМЫ И ПАПЫ ! </a:t>
            </a:r>
          </a:p>
          <a:p>
            <a:pPr marL="0" indent="0" algn="ctr" eaLnBrk="0" hangingPunct="0">
              <a:buNone/>
            </a:pPr>
            <a:r>
              <a:rPr lang="ru-RU" sz="4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r>
              <a:rPr lang="ru-RU" sz="4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37321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604">
        <p:pull/>
      </p:transition>
    </mc:Choice>
    <mc:Fallback>
      <p:transition spd="slow" advTm="2604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</TotalTime>
  <Words>531</Words>
  <Application>Microsoft Office PowerPoint</Application>
  <PresentationFormat>Экран (4:3)</PresentationFormat>
  <Paragraphs>82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Упражнения для развития моторики</vt:lpstr>
      <vt:lpstr>Презентация PowerPoint</vt:lpstr>
      <vt:lpstr>Найдите 10 отличий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РАЗВИТИЯ      ДЕТЕЙ 6 – 7 ЛЕТ</dc:title>
  <dc:creator>Пользователь</dc:creator>
  <cp:lastModifiedBy>Home</cp:lastModifiedBy>
  <cp:revision>27</cp:revision>
  <dcterms:created xsi:type="dcterms:W3CDTF">2015-11-25T15:26:44Z</dcterms:created>
  <dcterms:modified xsi:type="dcterms:W3CDTF">2023-05-12T06:16:41Z</dcterms:modified>
</cp:coreProperties>
</file>