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64" r:id="rId3"/>
    <p:sldId id="257" r:id="rId4"/>
    <p:sldId id="258" r:id="rId5"/>
    <p:sldId id="259" r:id="rId6"/>
    <p:sldId id="260" r:id="rId7"/>
    <p:sldId id="261" r:id="rId8"/>
    <p:sldId id="262" r:id="rId9"/>
    <p:sldId id="263"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0" d="100"/>
          <a:sy n="60" d="100"/>
        </p:scale>
        <p:origin x="-73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6B9C9389-6759-4B0D-B435-35F0BE0DE861}" type="datetimeFigureOut">
              <a:rPr lang="ru-RU" smtClean="0"/>
              <a:t>05.06.2023</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A3340470-45C7-4D12-B263-9E38833CE42C}" type="slidenum">
              <a:rPr lang="ru-RU" smtClean="0"/>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B9C9389-6759-4B0D-B435-35F0BE0DE861}" type="datetimeFigureOut">
              <a:rPr lang="ru-RU" smtClean="0"/>
              <a:t>05.06.2023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3340470-45C7-4D12-B263-9E38833CE42C}"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6B9C9389-6759-4B0D-B435-35F0BE0DE861}" type="datetimeFigureOut">
              <a:rPr lang="ru-RU" smtClean="0"/>
              <a:t>05.06.2023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3340470-45C7-4D12-B263-9E38833CE42C}"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6B9C9389-6759-4B0D-B435-35F0BE0DE861}" type="datetimeFigureOut">
              <a:rPr lang="ru-RU" smtClean="0"/>
              <a:t>05.06.2023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3340470-45C7-4D12-B263-9E38833CE42C}"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6B9C9389-6759-4B0D-B435-35F0BE0DE861}" type="datetimeFigureOut">
              <a:rPr lang="ru-RU" smtClean="0"/>
              <a:t>05.06.2023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A3340470-45C7-4D12-B263-9E38833CE42C}"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6B9C9389-6759-4B0D-B435-35F0BE0DE861}" type="datetimeFigureOut">
              <a:rPr lang="ru-RU" smtClean="0"/>
              <a:t>05.06.2023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A3340470-45C7-4D12-B263-9E38833CE42C}" type="slidenum">
              <a:rPr lang="ru-RU" smtClean="0"/>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6B9C9389-6759-4B0D-B435-35F0BE0DE861}" type="datetimeFigureOut">
              <a:rPr lang="ru-RU" smtClean="0"/>
              <a:t>05.06.2023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A3340470-45C7-4D12-B263-9E38833CE42C}"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6B9C9389-6759-4B0D-B435-35F0BE0DE861}" type="datetimeFigureOut">
              <a:rPr lang="ru-RU" smtClean="0"/>
              <a:t>05.06.2023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A3340470-45C7-4D12-B263-9E38833CE42C}"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9C9389-6759-4B0D-B435-35F0BE0DE861}" type="datetimeFigureOut">
              <a:rPr lang="ru-RU" smtClean="0"/>
              <a:t>05.06.2023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A3340470-45C7-4D12-B263-9E38833CE42C}"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B9C9389-6759-4B0D-B435-35F0BE0DE861}" type="datetimeFigureOut">
              <a:rPr lang="ru-RU" smtClean="0"/>
              <a:t>05.06.2023</a:t>
            </a:fld>
            <a:endParaRPr lang="ru-RU"/>
          </a:p>
        </p:txBody>
      </p:sp>
      <p:sp>
        <p:nvSpPr>
          <p:cNvPr id="7" name="Slide Number Placeholder 6"/>
          <p:cNvSpPr>
            <a:spLocks noGrp="1"/>
          </p:cNvSpPr>
          <p:nvPr>
            <p:ph type="sldNum" sz="quarter" idx="12"/>
          </p:nvPr>
        </p:nvSpPr>
        <p:spPr/>
        <p:txBody>
          <a:bodyPr/>
          <a:lstStyle/>
          <a:p>
            <a:fld id="{A3340470-45C7-4D12-B263-9E38833CE42C}" type="slidenum">
              <a:rPr lang="ru-RU" smtClean="0"/>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6B9C9389-6759-4B0D-B435-35F0BE0DE861}" type="datetimeFigureOut">
              <a:rPr lang="ru-RU" smtClean="0"/>
              <a:t>05.06.2023</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A3340470-45C7-4D12-B263-9E38833CE42C}"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6B9C9389-6759-4B0D-B435-35F0BE0DE861}" type="datetimeFigureOut">
              <a:rPr lang="ru-RU" smtClean="0"/>
              <a:t>05.06.2023</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A3340470-45C7-4D12-B263-9E38833CE42C}"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hram-ostozhenka.ru/zhizn-hrama/cerkovnoe-penie/audioalbom/#cite_note_2"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9" y="3933056"/>
            <a:ext cx="7363152" cy="2592288"/>
          </a:xfrm>
        </p:spPr>
        <p:txBody>
          <a:bodyPr>
            <a:normAutofit/>
          </a:bodyPr>
          <a:lstStyle/>
          <a:p>
            <a:r>
              <a:rPr lang="ru-RU" b="1" dirty="0">
                <a:solidFill>
                  <a:srgbClr val="FF0000"/>
                </a:solidFill>
              </a:rPr>
              <a:t>Церковное пение: происхождение, история, смысл</a:t>
            </a:r>
            <a:r>
              <a:rPr lang="ru-RU" b="1" dirty="0"/>
              <a:t/>
            </a:r>
            <a:br>
              <a:rPr lang="ru-RU" b="1" dirty="0"/>
            </a:br>
            <a:endParaRPr lang="ru-RU" dirty="0">
              <a:solidFill>
                <a:srgbClr val="FF0000"/>
              </a:solidFill>
            </a:endParaRPr>
          </a:p>
        </p:txBody>
      </p:sp>
      <p:sp>
        <p:nvSpPr>
          <p:cNvPr id="3" name="Подзаголовок 2"/>
          <p:cNvSpPr>
            <a:spLocks noGrp="1"/>
          </p:cNvSpPr>
          <p:nvPr>
            <p:ph type="subTitle" idx="1"/>
          </p:nvPr>
        </p:nvSpPr>
        <p:spPr/>
        <p:txBody>
          <a:bodyPr/>
          <a:lstStyle/>
          <a:p>
            <a:r>
              <a:rPr lang="ru-RU" dirty="0" smtClean="0"/>
              <a:t> </a:t>
            </a:r>
            <a:endParaRPr lang="ru-RU" dirty="0"/>
          </a:p>
        </p:txBody>
      </p:sp>
      <p:pic>
        <p:nvPicPr>
          <p:cNvPr id="8194" name="Picture 2" descr="C:\Users\MGT\Desktop\TSLfrm8Tg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88640"/>
            <a:ext cx="7632848"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48464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3779912" y="692696"/>
            <a:ext cx="4896543" cy="5832648"/>
          </a:xfrm>
        </p:spPr>
        <p:txBody>
          <a:bodyPr>
            <a:normAutofit fontScale="92500" lnSpcReduction="20000"/>
          </a:bodyPr>
          <a:lstStyle/>
          <a:p>
            <a:r>
              <a:rPr lang="ru-RU" dirty="0"/>
              <a:t>В XVIII веке, когда в России появилась опера, начался новый этап церковного песнопения, стиль которого сформировался под влиянием итальянских композиторов. В 1736 году для постановки оперы итальянского композитора Франческо </a:t>
            </a:r>
            <a:r>
              <a:rPr lang="ru-RU" dirty="0" err="1"/>
              <a:t>Арайи</a:t>
            </a:r>
            <a:r>
              <a:rPr lang="ru-RU" dirty="0"/>
              <a:t> обратились к певчим придворного церковного хора с целью воспользоваться опытными хоровыми певцами, так как отдельного оперного хора не существовало. Событию этому суждено было открыть новую главу в истории русского церковного пения — главу с название </a:t>
            </a:r>
            <a:r>
              <a:rPr lang="ru-RU" b="1" i="1" dirty="0"/>
              <a:t>«</a:t>
            </a:r>
            <a:r>
              <a:rPr lang="ru-RU" b="1" i="1" dirty="0" err="1"/>
              <a:t>итальянщина</a:t>
            </a:r>
            <a:r>
              <a:rPr lang="ru-RU" b="1" i="1" dirty="0"/>
              <a:t>»</a:t>
            </a:r>
            <a:r>
              <a:rPr lang="ru-RU" dirty="0"/>
              <a:t>.</a:t>
            </a:r>
          </a:p>
        </p:txBody>
      </p:sp>
      <p:pic>
        <p:nvPicPr>
          <p:cNvPr id="6146" name="Picture 2" descr="C:\Users\MGT\Desktop\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764703"/>
            <a:ext cx="3096344" cy="4968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62253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539552" y="332656"/>
            <a:ext cx="8064896" cy="6192688"/>
          </a:xfrm>
        </p:spPr>
        <p:txBody>
          <a:bodyPr>
            <a:normAutofit/>
          </a:bodyPr>
          <a:lstStyle/>
          <a:p>
            <a:r>
              <a:rPr lang="ru-RU" dirty="0"/>
              <a:t>Так, </a:t>
            </a:r>
            <a:r>
              <a:rPr lang="ru-RU" b="1" i="1" dirty="0"/>
              <a:t>Джузеппе </a:t>
            </a:r>
            <a:r>
              <a:rPr lang="ru-RU" b="1" i="1" dirty="0" err="1"/>
              <a:t>Сарти</a:t>
            </a:r>
            <a:r>
              <a:rPr lang="ru-RU" dirty="0"/>
              <a:t> несколько «модернизировал» древнюю песнь-гимн Медиоланского епископа Амвросия «Тебе Бога хвалим». Замечательными последователями итальянской школы были такие видные композиторы, как </a:t>
            </a:r>
            <a:r>
              <a:rPr lang="ru-RU" b="1" i="1" dirty="0"/>
              <a:t>Максим Березовский, Артемий </a:t>
            </a:r>
            <a:r>
              <a:rPr lang="ru-RU" b="1" i="1" dirty="0" err="1"/>
              <a:t>Ведель</a:t>
            </a:r>
            <a:r>
              <a:rPr lang="ru-RU" dirty="0"/>
              <a:t>, создатель первого государственного гимна «Коль славен наш Господь в Сионе» </a:t>
            </a:r>
            <a:r>
              <a:rPr lang="ru-RU" b="1" i="1" dirty="0"/>
              <a:t>Дмитрий </a:t>
            </a:r>
            <a:r>
              <a:rPr lang="ru-RU" b="1" i="1" dirty="0" err="1"/>
              <a:t>Бортнянский</a:t>
            </a:r>
            <a:r>
              <a:rPr lang="ru-RU" dirty="0"/>
              <a:t> и </a:t>
            </a:r>
            <a:r>
              <a:rPr lang="ru-RU" b="1" i="1" dirty="0"/>
              <a:t>Степан Дегтярёв</a:t>
            </a:r>
            <a:r>
              <a:rPr lang="ru-RU" dirty="0"/>
              <a:t>. После вмешательства императора Павла I из церковного репертуара были исключены облегченные мирские композиции. Но традиция духовного концерта жива и ныне</a:t>
            </a:r>
            <a:r>
              <a:rPr lang="ru-RU" dirty="0" smtClean="0"/>
              <a:t>.</a:t>
            </a:r>
            <a:endParaRPr lang="ru-RU" dirty="0"/>
          </a:p>
        </p:txBody>
      </p:sp>
    </p:spTree>
    <p:extLst>
      <p:ext uri="{BB962C8B-B14F-4D97-AF65-F5344CB8AC3E}">
        <p14:creationId xmlns:p14="http://schemas.microsoft.com/office/powerpoint/2010/main" val="9063414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683568" y="548680"/>
            <a:ext cx="7848872" cy="5760640"/>
          </a:xfrm>
        </p:spPr>
        <p:txBody>
          <a:bodyPr>
            <a:normAutofit lnSpcReduction="10000"/>
          </a:bodyPr>
          <a:lstStyle/>
          <a:p>
            <a:r>
              <a:rPr lang="ru-RU" dirty="0"/>
              <a:t>Существенно новым для церковного пения здесь явилось именно само обращение с мелодическим содержанием древних распевов. Его перестали привлекать только в качестве предлога и материала для гармонических ухищрений, чем он был до сих пор. В новых опытах он стал более гибким, живым, обнаружил необыкновенную силу выразительности и красоты, так как его освободили от обязательного приложения к нему гармонии. При таком обращении настала пора настоящей художественной реставрации древних напевов, каковой и явились лучшие произведения авторов этого направления: Александра Кастальского, Павла </a:t>
            </a:r>
            <a:r>
              <a:rPr lang="ru-RU" dirty="0" err="1"/>
              <a:t>Чеснокова</a:t>
            </a:r>
            <a:r>
              <a:rPr lang="ru-RU" dirty="0"/>
              <a:t>, Сергея Рахманинова и Александра Гречанинова.</a:t>
            </a:r>
          </a:p>
        </p:txBody>
      </p:sp>
    </p:spTree>
    <p:extLst>
      <p:ext uri="{BB962C8B-B14F-4D97-AF65-F5344CB8AC3E}">
        <p14:creationId xmlns:p14="http://schemas.microsoft.com/office/powerpoint/2010/main" val="5323032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4067944" y="836712"/>
            <a:ext cx="4464496" cy="5544616"/>
          </a:xfrm>
        </p:spPr>
        <p:txBody>
          <a:bodyPr>
            <a:normAutofit fontScale="85000" lnSpcReduction="10000"/>
          </a:bodyPr>
          <a:lstStyle/>
          <a:p>
            <a:r>
              <a:rPr lang="ru-RU" dirty="0"/>
              <a:t>Высшим достижением московской школы стало «Всенощное бдение» </a:t>
            </a:r>
            <a:r>
              <a:rPr lang="ru-RU" b="1" i="1" dirty="0"/>
              <a:t>Сергея Рахманинова</a:t>
            </a:r>
            <a:r>
              <a:rPr lang="ru-RU" dirty="0"/>
              <a:t> (1915), </a:t>
            </a:r>
            <a:r>
              <a:rPr lang="ru-RU" dirty="0" err="1"/>
              <a:t>писавшееся</a:t>
            </a:r>
            <a:r>
              <a:rPr lang="ru-RU" dirty="0"/>
              <a:t> для Синодального хора и рассчитанное на его неординарные художественно-технические возможности (ранее, в 1910 году, Рахманиновым была создана «Литургия»). Большая часть песнопений этого цикла — высочайшего артистического уровня обработки знаменного, греческого и киевского распевов. </a:t>
            </a:r>
          </a:p>
        </p:txBody>
      </p:sp>
      <p:pic>
        <p:nvPicPr>
          <p:cNvPr id="7170" name="Picture 2" descr="C:\Users\MGT\Desktop\16_penie_rahmaninov.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1" y="764705"/>
            <a:ext cx="3553023" cy="5184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6250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683568" y="692696"/>
            <a:ext cx="7776864" cy="5616624"/>
          </a:xfrm>
        </p:spPr>
        <p:txBody>
          <a:bodyPr>
            <a:normAutofit lnSpcReduction="10000"/>
          </a:bodyPr>
          <a:lstStyle/>
          <a:p>
            <a:r>
              <a:rPr lang="ru-RU" dirty="0"/>
              <a:t>90-е годы ХХ столетия смело можно назвать эпохой восстановления Русской Православной Церкви. Русь Святая смогла, наконец, окончательно сбросить с себя оковы безбожной власти. Это период </a:t>
            </a:r>
            <a:r>
              <a:rPr lang="ru-RU" dirty="0" err="1"/>
              <a:t>реконструции</a:t>
            </a:r>
            <a:r>
              <a:rPr lang="ru-RU" dirty="0"/>
              <a:t> и строительства новых храмов и монастырей. Огромный поток верующих хлынул в храмы, больше не боясь и не скрывая своей веры. Вместе с церковными традициями богослужения возрождается и церковное пение. На клирос приходит музыкально образованная молодежь. Композиторы вновь обращаются к жанру церковной музыки. Этим объясняется появившееся огромное количество авторских сочинений и обработок древних распевов.</a:t>
            </a:r>
          </a:p>
        </p:txBody>
      </p:sp>
    </p:spTree>
    <p:extLst>
      <p:ext uri="{BB962C8B-B14F-4D97-AF65-F5344CB8AC3E}">
        <p14:creationId xmlns:p14="http://schemas.microsoft.com/office/powerpoint/2010/main" val="28048498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1043492" y="1268760"/>
            <a:ext cx="6777317" cy="4563869"/>
          </a:xfrm>
        </p:spPr>
        <p:txBody>
          <a:bodyPr>
            <a:normAutofit lnSpcReduction="10000"/>
          </a:bodyPr>
          <a:lstStyle/>
          <a:p>
            <a:r>
              <a:rPr lang="ru-RU" dirty="0"/>
              <a:t>История церковного пения корнями уходит в глубокую древность. С религиозной точки зрения пение, как и речь, служит выражению высоких чувств </a:t>
            </a:r>
            <a:r>
              <a:rPr lang="ru-RU" dirty="0" err="1"/>
              <a:t>богопочтения</a:t>
            </a:r>
            <a:r>
              <a:rPr lang="ru-RU" dirty="0"/>
              <a:t>. </a:t>
            </a:r>
            <a:endParaRPr lang="ru-RU" dirty="0" smtClean="0"/>
          </a:p>
          <a:p>
            <a:r>
              <a:rPr lang="ru-RU" dirty="0" smtClean="0"/>
              <a:t>Еще </a:t>
            </a:r>
            <a:r>
              <a:rPr lang="ru-RU" dirty="0"/>
              <a:t>в ветхозаветные времена верили, что ангелы и люди поют одни и те же песнопения. </a:t>
            </a:r>
            <a:endParaRPr lang="ru-RU" dirty="0" smtClean="0"/>
          </a:p>
          <a:p>
            <a:r>
              <a:rPr lang="ru-RU" dirty="0"/>
              <a:t>Когда человек приходит в храм на богослужение, то сразу же обращает внимание на звучащую молитву в исполнении хора, то есть на само присутствие музыки.</a:t>
            </a:r>
          </a:p>
        </p:txBody>
      </p:sp>
    </p:spTree>
    <p:extLst>
      <p:ext uri="{BB962C8B-B14F-4D97-AF65-F5344CB8AC3E}">
        <p14:creationId xmlns:p14="http://schemas.microsoft.com/office/powerpoint/2010/main" val="3776587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490" y="1027664"/>
            <a:ext cx="7024744" cy="745152"/>
          </a:xfrm>
        </p:spPr>
        <p:txBody>
          <a:bodyPr/>
          <a:lstStyle/>
          <a:p>
            <a:endParaRPr lang="ru-RU" dirty="0"/>
          </a:p>
        </p:txBody>
      </p:sp>
      <p:sp>
        <p:nvSpPr>
          <p:cNvPr id="3" name="Объект 2"/>
          <p:cNvSpPr>
            <a:spLocks noGrp="1"/>
          </p:cNvSpPr>
          <p:nvPr>
            <p:ph idx="1"/>
          </p:nvPr>
        </p:nvSpPr>
        <p:spPr>
          <a:xfrm>
            <a:off x="539553" y="1124744"/>
            <a:ext cx="4752528" cy="5256584"/>
          </a:xfrm>
        </p:spPr>
        <p:txBody>
          <a:bodyPr>
            <a:normAutofit lnSpcReduction="10000"/>
          </a:bodyPr>
          <a:lstStyle/>
          <a:p>
            <a:r>
              <a:rPr lang="ru-RU" dirty="0">
                <a:solidFill>
                  <a:schemeClr val="tx1"/>
                </a:solidFill>
              </a:rPr>
              <a:t>История церковного пения на Руси начинается в X столетии, когда князь Владимир пригласил в Киев греческое духовенство и духовных </a:t>
            </a:r>
            <a:r>
              <a:rPr lang="ru-RU" dirty="0" err="1">
                <a:solidFill>
                  <a:schemeClr val="tx1"/>
                </a:solidFill>
              </a:rPr>
              <a:t>распевщиков</a:t>
            </a:r>
            <a:r>
              <a:rPr lang="ru-RU" dirty="0">
                <a:solidFill>
                  <a:schemeClr val="tx1"/>
                </a:solidFill>
              </a:rPr>
              <a:t>. Они-то и «привезли» с собой так называемый знаменный распев. Процесс становления знаменного русского осмогласия, начавшийся в XII веке, завершился только к началу XVI столетия.</a:t>
            </a:r>
          </a:p>
        </p:txBody>
      </p:sp>
      <p:pic>
        <p:nvPicPr>
          <p:cNvPr id="1026" name="Picture 2" descr="Монашеская жизнь"/>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2420888"/>
            <a:ext cx="3563888" cy="39890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31383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490" y="1027664"/>
            <a:ext cx="7024744" cy="601136"/>
          </a:xfrm>
        </p:spPr>
        <p:txBody>
          <a:bodyPr>
            <a:normAutofit fontScale="90000"/>
          </a:bodyPr>
          <a:lstStyle/>
          <a:p>
            <a:r>
              <a:rPr lang="ru-RU" dirty="0" smtClean="0"/>
              <a:t>Знаменный распев</a:t>
            </a:r>
            <a:endParaRPr lang="ru-RU" dirty="0"/>
          </a:p>
        </p:txBody>
      </p:sp>
      <p:sp>
        <p:nvSpPr>
          <p:cNvPr id="3" name="Объект 2"/>
          <p:cNvSpPr>
            <a:spLocks noGrp="1"/>
          </p:cNvSpPr>
          <p:nvPr>
            <p:ph idx="1"/>
          </p:nvPr>
        </p:nvSpPr>
        <p:spPr>
          <a:xfrm>
            <a:off x="467544" y="1628800"/>
            <a:ext cx="8136904" cy="4203829"/>
          </a:xfrm>
        </p:spPr>
        <p:txBody>
          <a:bodyPr>
            <a:normAutofit lnSpcReduction="10000"/>
          </a:bodyPr>
          <a:lstStyle/>
          <a:p>
            <a:r>
              <a:rPr lang="ru-RU" dirty="0">
                <a:solidFill>
                  <a:srgbClr val="FF0000"/>
                </a:solidFill>
              </a:rPr>
              <a:t>ЗНАМЕННЫЙ РАСПЕВ </a:t>
            </a:r>
            <a:r>
              <a:rPr lang="ru-RU" dirty="0"/>
              <a:t>[знаменный </a:t>
            </a:r>
            <a:r>
              <a:rPr lang="ru-RU" dirty="0" err="1"/>
              <a:t>роспев</a:t>
            </a:r>
            <a:r>
              <a:rPr lang="ru-RU" dirty="0"/>
              <a:t>, знаменное пение, крюковое пение] – основная певческая традиция Древней Руси. Получил распространение после принятия христианства и поныне сохраняется в богослужебном пении</a:t>
            </a:r>
            <a:r>
              <a:rPr lang="ru-RU" dirty="0" smtClean="0"/>
              <a:t>.</a:t>
            </a:r>
            <a:r>
              <a:rPr lang="ru-RU" dirty="0"/>
              <a:t> Когда появился большой знаменный распев?</a:t>
            </a:r>
          </a:p>
          <a:p>
            <a:r>
              <a:rPr lang="ru-RU" dirty="0"/>
              <a:t>Возник в последней четверти XV в. До середины XVI в. применялся в Стихираре, затем также в Обиходе. Первое время записывался знаменной нотацией («путь столповой») и играл второстепенную роль по сравнению с репертуаром знаменного распева.</a:t>
            </a:r>
          </a:p>
          <a:p>
            <a:pPr marL="68580" indent="0">
              <a:buNone/>
            </a:pPr>
            <a:endParaRPr lang="ru-RU" dirty="0"/>
          </a:p>
        </p:txBody>
      </p:sp>
    </p:spTree>
    <p:extLst>
      <p:ext uri="{BB962C8B-B14F-4D97-AF65-F5344CB8AC3E}">
        <p14:creationId xmlns:p14="http://schemas.microsoft.com/office/powerpoint/2010/main" val="1960372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a:xfrm>
            <a:off x="611560" y="4221088"/>
            <a:ext cx="7848988" cy="2160240"/>
          </a:xfrm>
        </p:spPr>
        <p:txBody>
          <a:bodyPr>
            <a:normAutofit lnSpcReduction="10000"/>
          </a:bodyPr>
          <a:lstStyle/>
          <a:p>
            <a:r>
              <a:rPr lang="ru-RU" dirty="0"/>
              <a:t>Вплоть до XVII века в русских церквях звучала одноголосная музыка. Древние напевы записывались особыми знаками – знаменами. Поэтому образцы старинной русской духовной музыки называют знаменным распевом.</a:t>
            </a:r>
          </a:p>
        </p:txBody>
      </p:sp>
      <p:pic>
        <p:nvPicPr>
          <p:cNvPr id="2050" name="Picture 2" descr="C:\Users\MGT\Desktop\Exam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32656"/>
            <a:ext cx="8136904" cy="3744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9320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a:t>Как на Руси назывались </a:t>
            </a:r>
            <a:r>
              <a:rPr lang="ru-RU" sz="2400" dirty="0" err="1" smtClean="0"/>
              <a:t>безлинейные</a:t>
            </a:r>
            <a:r>
              <a:rPr lang="ru-RU" sz="2400" dirty="0" smtClean="0"/>
              <a:t> </a:t>
            </a:r>
            <a:r>
              <a:rPr lang="ru-RU" sz="2400" dirty="0"/>
              <a:t>знаки для записи знаменного распева?</a:t>
            </a:r>
            <a:br>
              <a:rPr lang="ru-RU" sz="2400" dirty="0"/>
            </a:br>
            <a:endParaRPr lang="ru-RU" sz="2400" dirty="0"/>
          </a:p>
        </p:txBody>
      </p:sp>
      <p:sp>
        <p:nvSpPr>
          <p:cNvPr id="3" name="Объект 2"/>
          <p:cNvSpPr>
            <a:spLocks noGrp="1"/>
          </p:cNvSpPr>
          <p:nvPr>
            <p:ph idx="1"/>
          </p:nvPr>
        </p:nvSpPr>
        <p:spPr>
          <a:xfrm>
            <a:off x="539552" y="1988841"/>
            <a:ext cx="8136904" cy="1728192"/>
          </a:xfrm>
        </p:spPr>
        <p:txBody>
          <a:bodyPr>
            <a:normAutofit/>
          </a:bodyPr>
          <a:lstStyle/>
          <a:p>
            <a:r>
              <a:rPr lang="ru-RU" dirty="0" smtClean="0"/>
              <a:t>Название </a:t>
            </a:r>
            <a:r>
              <a:rPr lang="ru-RU" dirty="0"/>
              <a:t>происходит от старославянского слова "знамя", т. е. знак. Знамёнами или крюками назывались </a:t>
            </a:r>
            <a:r>
              <a:rPr lang="ru-RU" dirty="0" err="1"/>
              <a:t>безлинейные</a:t>
            </a:r>
            <a:r>
              <a:rPr lang="ru-RU" dirty="0"/>
              <a:t> знаки, применявшиеся для записи напевов.</a:t>
            </a:r>
          </a:p>
          <a:p>
            <a:endParaRPr lang="ru-RU" dirty="0"/>
          </a:p>
        </p:txBody>
      </p:sp>
      <p:pic>
        <p:nvPicPr>
          <p:cNvPr id="4098" name="Picture 2" descr="C:\Users\MGT\Desktop\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3645024"/>
            <a:ext cx="7704856" cy="26642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634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548680"/>
            <a:ext cx="7024744" cy="144017"/>
          </a:xfrm>
        </p:spPr>
        <p:txBody>
          <a:bodyPr>
            <a:normAutofit fontScale="90000"/>
          </a:bodyPr>
          <a:lstStyle/>
          <a:p>
            <a:endParaRPr lang="ru-RU" dirty="0"/>
          </a:p>
        </p:txBody>
      </p:sp>
      <p:sp>
        <p:nvSpPr>
          <p:cNvPr id="3" name="Объект 2"/>
          <p:cNvSpPr>
            <a:spLocks noGrp="1"/>
          </p:cNvSpPr>
          <p:nvPr>
            <p:ph idx="1"/>
          </p:nvPr>
        </p:nvSpPr>
        <p:spPr>
          <a:xfrm>
            <a:off x="611560" y="692696"/>
            <a:ext cx="5688633" cy="5760640"/>
          </a:xfrm>
        </p:spPr>
        <p:txBody>
          <a:bodyPr>
            <a:normAutofit/>
          </a:bodyPr>
          <a:lstStyle/>
          <a:p>
            <a:r>
              <a:rPr lang="ru-RU" b="1" i="1" dirty="0"/>
              <a:t>Священномученик Игнатий Богоносец</a:t>
            </a:r>
            <a:r>
              <a:rPr lang="ru-RU" dirty="0"/>
              <a:t>, </a:t>
            </a:r>
            <a:r>
              <a:rPr lang="ru-RU" dirty="0" smtClean="0"/>
              <a:t>епископ </a:t>
            </a:r>
            <a:r>
              <a:rPr lang="ru-RU" dirty="0"/>
              <a:t>Антиохийский, по образцу слышанного им пения </a:t>
            </a:r>
            <a:r>
              <a:rPr lang="ru-RU" dirty="0" smtClean="0"/>
              <a:t>ангелов </a:t>
            </a:r>
            <a:r>
              <a:rPr lang="ru-RU" dirty="0"/>
              <a:t>ввел еще один способ пения, широко распространившийся к IV веку, — пение </a:t>
            </a:r>
            <a:r>
              <a:rPr lang="ru-RU" dirty="0" err="1"/>
              <a:t>антифонное</a:t>
            </a:r>
            <a:r>
              <a:rPr lang="ru-RU" dirty="0"/>
              <a:t>, то есть попеременно двумя хорами. Этот способ и по сей день употребляется в высокоторжественных случаях — на праздничном богослужении в больших соборах и монастырях.</a:t>
            </a:r>
          </a:p>
        </p:txBody>
      </p:sp>
      <p:pic>
        <p:nvPicPr>
          <p:cNvPr id="3074" name="Picture 2" descr="C:\Users\MGT\Desktop\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84168" y="1772816"/>
            <a:ext cx="2376264"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6948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539552" y="764704"/>
            <a:ext cx="8064896" cy="5760640"/>
          </a:xfrm>
        </p:spPr>
        <p:txBody>
          <a:bodyPr>
            <a:normAutofit lnSpcReduction="10000"/>
          </a:bodyPr>
          <a:lstStyle/>
          <a:p>
            <a:r>
              <a:rPr lang="ru-RU" dirty="0"/>
              <a:t>Именно в XVII веке происходит своеобразный расцвет русского знаменного пения. По мере накопления опыта создавались разнообразные приемы облегчающие исполнение распевов. Так, скажем, для приобретения умения распевать различные тексты по напеву каждого из восьми гласов у русских певцов были в большом ходу мелодические формулы, распеваемые на облегченные тексты, что называлось </a:t>
            </a:r>
            <a:r>
              <a:rPr lang="ru-RU" dirty="0" err="1"/>
              <a:t>памятогласием</a:t>
            </a:r>
            <a:r>
              <a:rPr lang="ru-RU" dirty="0" smtClean="0"/>
              <a:t>.</a:t>
            </a:r>
          </a:p>
          <a:p>
            <a:r>
              <a:rPr lang="ru-RU" dirty="0"/>
              <a:t>Конец XVI и начало XVII веков были временем исправления богослужебных книг. Понятна горячность споров, которая возникла и в певческом мире. Певцы крепко держались за старину и предание. Но реформа была нужна как в области текстов, так и в области пения.</a:t>
            </a:r>
          </a:p>
        </p:txBody>
      </p:sp>
    </p:spTree>
    <p:extLst>
      <p:ext uri="{BB962C8B-B14F-4D97-AF65-F5344CB8AC3E}">
        <p14:creationId xmlns:p14="http://schemas.microsoft.com/office/powerpoint/2010/main" val="4083599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499992" y="764704"/>
            <a:ext cx="4104456" cy="5688632"/>
          </a:xfrm>
        </p:spPr>
        <p:txBody>
          <a:bodyPr>
            <a:normAutofit fontScale="92500" lnSpcReduction="20000"/>
          </a:bodyPr>
          <a:lstStyle/>
          <a:p>
            <a:r>
              <a:rPr lang="ru-RU" dirty="0"/>
              <a:t>Вторая половина XVII столетия знаменуется переходом от знаменного распева к </a:t>
            </a:r>
            <a:r>
              <a:rPr lang="ru-RU" b="1" i="1" dirty="0">
                <a:hlinkClick r:id="rId2"/>
              </a:rPr>
              <a:t>партесному</a:t>
            </a:r>
            <a:r>
              <a:rPr lang="ru-RU" b="1" i="1" baseline="30000" dirty="0">
                <a:hlinkClick r:id="rId2"/>
              </a:rPr>
              <a:t>2</a:t>
            </a:r>
            <a:r>
              <a:rPr lang="ru-RU" dirty="0"/>
              <a:t> (от латинского слова </a:t>
            </a:r>
            <a:r>
              <a:rPr lang="ru-RU" dirty="0" err="1"/>
              <a:t>партес</a:t>
            </a:r>
            <a:r>
              <a:rPr lang="ru-RU" dirty="0"/>
              <a:t> — голоса), появившемуся в церкви вскоре после заимствования линейной </a:t>
            </a:r>
            <a:r>
              <a:rPr lang="ru-RU" dirty="0" err="1"/>
              <a:t>нотописи</a:t>
            </a:r>
            <a:r>
              <a:rPr lang="ru-RU" dirty="0"/>
              <a:t>. Это пение своим распространением немало обязано поддержке </a:t>
            </a:r>
            <a:r>
              <a:rPr lang="ru-RU" b="1" i="1" dirty="0"/>
              <a:t>патриарха Никона</a:t>
            </a:r>
            <a:r>
              <a:rPr lang="ru-RU" dirty="0"/>
              <a:t>, который, будучи еще Новгородским митрополитом, ввел его в своей епархии, а затем перенес в Москву.</a:t>
            </a:r>
          </a:p>
        </p:txBody>
      </p:sp>
      <p:pic>
        <p:nvPicPr>
          <p:cNvPr id="5122" name="Picture 2" descr="C:\Users\MGT\Desktop\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332656"/>
            <a:ext cx="4248472" cy="6192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01699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68</TotalTime>
  <Words>325</Words>
  <Application>Microsoft Office PowerPoint</Application>
  <PresentationFormat>Экран (4:3)</PresentationFormat>
  <Paragraphs>21</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Остин</vt:lpstr>
      <vt:lpstr>Церковное пение: происхождение, история, смысл </vt:lpstr>
      <vt:lpstr>Презентация PowerPoint</vt:lpstr>
      <vt:lpstr>Презентация PowerPoint</vt:lpstr>
      <vt:lpstr>Знаменный распев</vt:lpstr>
      <vt:lpstr>Презентация PowerPoint</vt:lpstr>
      <vt:lpstr>Как на Руси назывались безлинейные знаки для записи знаменного распева?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Татьяна  Григорьевна Макарова</dc:creator>
  <cp:lastModifiedBy>Татьяна  Григорьевна Макарова</cp:lastModifiedBy>
  <cp:revision>9</cp:revision>
  <dcterms:created xsi:type="dcterms:W3CDTF">2023-06-05T12:36:16Z</dcterms:created>
  <dcterms:modified xsi:type="dcterms:W3CDTF">2023-06-05T13:52:34Z</dcterms:modified>
</cp:coreProperties>
</file>