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9" r:id="rId12"/>
    <p:sldId id="271" r:id="rId13"/>
    <p:sldId id="270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629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08180-CD97-41CE-8CF5-709B936A90BE}" type="datetimeFigureOut">
              <a:rPr lang="ru-RU" smtClean="0"/>
              <a:t>02.05.2023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83A73-3835-4A46-A3BD-7A15C57314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22590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08180-CD97-41CE-8CF5-709B936A90BE}" type="datetimeFigureOut">
              <a:rPr lang="ru-RU" smtClean="0"/>
              <a:t>02.05.2023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83A73-3835-4A46-A3BD-7A15C57314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47573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08180-CD97-41CE-8CF5-709B936A90BE}" type="datetimeFigureOut">
              <a:rPr lang="ru-RU" smtClean="0"/>
              <a:t>02.05.2023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83A73-3835-4A46-A3BD-7A15C57314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58486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08180-CD97-41CE-8CF5-709B936A90BE}" type="datetimeFigureOut">
              <a:rPr lang="ru-RU" smtClean="0"/>
              <a:t>02.05.2023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83A73-3835-4A46-A3BD-7A15C57314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31375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08180-CD97-41CE-8CF5-709B936A90BE}" type="datetimeFigureOut">
              <a:rPr lang="ru-RU" smtClean="0"/>
              <a:t>02.05.2023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83A73-3835-4A46-A3BD-7A15C57314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1378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08180-CD97-41CE-8CF5-709B936A90BE}" type="datetimeFigureOut">
              <a:rPr lang="ru-RU" smtClean="0"/>
              <a:t>02.05.2023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83A73-3835-4A46-A3BD-7A15C57314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82867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08180-CD97-41CE-8CF5-709B936A90BE}" type="datetimeFigureOut">
              <a:rPr lang="ru-RU" smtClean="0"/>
              <a:t>02.05.2023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83A73-3835-4A46-A3BD-7A15C57314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34315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08180-CD97-41CE-8CF5-709B936A90BE}" type="datetimeFigureOut">
              <a:rPr lang="ru-RU" smtClean="0"/>
              <a:t>02.05.2023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83A73-3835-4A46-A3BD-7A15C57314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76617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08180-CD97-41CE-8CF5-709B936A90BE}" type="datetimeFigureOut">
              <a:rPr lang="ru-RU" smtClean="0"/>
              <a:t>02.05.2023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83A73-3835-4A46-A3BD-7A15C57314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61462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08180-CD97-41CE-8CF5-709B936A90BE}" type="datetimeFigureOut">
              <a:rPr lang="ru-RU" smtClean="0"/>
              <a:t>02.05.2023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83A73-3835-4A46-A3BD-7A15C57314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323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08180-CD97-41CE-8CF5-709B936A90BE}" type="datetimeFigureOut">
              <a:rPr lang="ru-RU" smtClean="0"/>
              <a:t>02.05.2023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83A73-3835-4A46-A3BD-7A15C57314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83181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308180-CD97-41CE-8CF5-709B936A90BE}" type="datetimeFigureOut">
              <a:rPr lang="ru-RU" smtClean="0"/>
              <a:t>02.05.2023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B83A73-3835-4A46-A3BD-7A15C57314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3167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s7GHW9469JI&amp;t=25s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dzen.ru/video/watch/6037c2eabfc70d5f473d8ab8?f=video&amp;utm_referer=yandex.ru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61160" y="1591056"/>
            <a:ext cx="9144000" cy="3264408"/>
          </a:xfrm>
          <a:solidFill>
            <a:srgbClr val="CCCCFF"/>
          </a:solidFill>
          <a:ln w="76200">
            <a:solidFill>
              <a:srgbClr val="7030A0"/>
            </a:solidFill>
          </a:ln>
        </p:spPr>
        <p:txBody>
          <a:bodyPr>
            <a:noAutofit/>
          </a:bodyPr>
          <a:lstStyle/>
          <a:p>
            <a:endParaRPr lang="ru-RU" sz="4000" dirty="0" smtClean="0">
              <a:latin typeface="Arial Black" panose="020B0A04020102020204" pitchFamily="34" charset="0"/>
            </a:endParaRPr>
          </a:p>
          <a:p>
            <a:r>
              <a:rPr lang="ru-RU" sz="7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РОДИТЕЛЬСКОЕ СОБРАНИЕ</a:t>
            </a:r>
            <a:endParaRPr lang="ru-RU" sz="7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584" y="6345936"/>
            <a:ext cx="6903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Видеоролик: </a:t>
            </a:r>
            <a:r>
              <a:rPr lang="ru-RU" u="sng" dirty="0">
                <a:hlinkClick r:id="rId2"/>
              </a:rPr>
              <a:t>https://www.youtube.com/watch?v=s7GHW9469JI&amp;t=25s</a:t>
            </a:r>
            <a:r>
              <a:rPr lang="ru-RU" dirty="0"/>
              <a:t> </a:t>
            </a:r>
          </a:p>
        </p:txBody>
      </p:sp>
      <p:sp>
        <p:nvSpPr>
          <p:cNvPr id="7" name="Половина рамки 6"/>
          <p:cNvSpPr/>
          <p:nvPr/>
        </p:nvSpPr>
        <p:spPr>
          <a:xfrm>
            <a:off x="0" y="0"/>
            <a:ext cx="4178808" cy="1764792"/>
          </a:xfrm>
          <a:prstGeom prst="halfFrame">
            <a:avLst>
              <a:gd name="adj1" fmla="val 17117"/>
              <a:gd name="adj2" fmla="val 16901"/>
            </a:avLst>
          </a:prstGeom>
          <a:solidFill>
            <a:srgbClr val="CCCCFF"/>
          </a:solidFill>
          <a:ln>
            <a:solidFill>
              <a:srgbClr val="CC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Половина рамки 8"/>
          <p:cNvSpPr/>
          <p:nvPr/>
        </p:nvSpPr>
        <p:spPr>
          <a:xfrm rot="10800000">
            <a:off x="8013192" y="5093208"/>
            <a:ext cx="4178808" cy="1764792"/>
          </a:xfrm>
          <a:prstGeom prst="halfFrame">
            <a:avLst>
              <a:gd name="adj1" fmla="val 17117"/>
              <a:gd name="adj2" fmla="val 16901"/>
            </a:avLst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5993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овина рамки 6"/>
          <p:cNvSpPr/>
          <p:nvPr/>
        </p:nvSpPr>
        <p:spPr>
          <a:xfrm>
            <a:off x="0" y="0"/>
            <a:ext cx="4178808" cy="1764792"/>
          </a:xfrm>
          <a:prstGeom prst="halfFrame">
            <a:avLst>
              <a:gd name="adj1" fmla="val 17117"/>
              <a:gd name="adj2" fmla="val 16901"/>
            </a:avLst>
          </a:prstGeom>
          <a:solidFill>
            <a:srgbClr val="CCCCFF"/>
          </a:solidFill>
          <a:ln>
            <a:solidFill>
              <a:srgbClr val="CC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Половина рамки 8"/>
          <p:cNvSpPr/>
          <p:nvPr/>
        </p:nvSpPr>
        <p:spPr>
          <a:xfrm rot="10800000">
            <a:off x="8013192" y="5093208"/>
            <a:ext cx="4178808" cy="1764792"/>
          </a:xfrm>
          <a:prstGeom prst="halfFrame">
            <a:avLst>
              <a:gd name="adj1" fmla="val 17117"/>
              <a:gd name="adj2" fmla="val 16901"/>
            </a:avLst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603504" y="749808"/>
            <a:ext cx="10908792" cy="5312664"/>
          </a:xfrm>
          <a:prstGeom prst="rect">
            <a:avLst/>
          </a:prstGeom>
          <a:solidFill>
            <a:srgbClr val="CCCCFF"/>
          </a:solidFill>
          <a:ln w="76200">
            <a:solidFill>
              <a:srgbClr val="7030A0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1200" dirty="0" smtClean="0">
              <a:latin typeface="Arial Black" panose="020B0A04020102020204" pitchFamily="34" charset="0"/>
            </a:endParaRPr>
          </a:p>
          <a:p>
            <a:r>
              <a:rPr lang="ru-RU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Задание по подгруппам:</a:t>
            </a:r>
          </a:p>
          <a:p>
            <a:pPr algn="l"/>
            <a:r>
              <a:rPr lang="ru-RU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1 подгруппа: </a:t>
            </a:r>
            <a:r>
              <a:rPr lang="ru-RU" sz="3200" b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рассмотрите явление </a:t>
            </a:r>
            <a:r>
              <a:rPr lang="ru-RU" sz="3200" b="1" dirty="0" err="1" smtClean="0">
                <a:solidFill>
                  <a:srgbClr val="7030A0"/>
                </a:solidFill>
                <a:latin typeface="Arial Black" panose="020B0A04020102020204" pitchFamily="34" charset="0"/>
              </a:rPr>
              <a:t>кибербуллинга</a:t>
            </a:r>
            <a:r>
              <a:rPr lang="ru-RU" sz="3200" b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 со стороны </a:t>
            </a:r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жертвы</a:t>
            </a:r>
            <a:r>
              <a:rPr lang="ru-RU" sz="3200" b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. Как чувствует себя </a:t>
            </a:r>
            <a:r>
              <a:rPr lang="ru-RU" sz="3200" b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ребёнок-жертва?</a:t>
            </a:r>
            <a:endParaRPr lang="ru-RU" sz="3200" b="1" dirty="0" smtClean="0">
              <a:solidFill>
                <a:srgbClr val="7030A0"/>
              </a:solidFill>
              <a:latin typeface="Arial Black" panose="020B0A04020102020204" pitchFamily="34" charset="0"/>
            </a:endParaRPr>
          </a:p>
          <a:p>
            <a:pPr algn="l"/>
            <a:r>
              <a:rPr lang="ru-RU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2 подгруппа: </a:t>
            </a:r>
            <a:r>
              <a:rPr lang="ru-RU" sz="3200" b="1" dirty="0">
                <a:solidFill>
                  <a:srgbClr val="7030A0"/>
                </a:solidFill>
                <a:latin typeface="Arial Black" panose="020B0A04020102020204" pitchFamily="34" charset="0"/>
              </a:rPr>
              <a:t>рассмотрите явление </a:t>
            </a:r>
            <a:r>
              <a:rPr lang="ru-RU" sz="3200" b="1" dirty="0" err="1">
                <a:solidFill>
                  <a:srgbClr val="7030A0"/>
                </a:solidFill>
                <a:latin typeface="Arial Black" panose="020B0A04020102020204" pitchFamily="34" charset="0"/>
              </a:rPr>
              <a:t>кибербуллинга</a:t>
            </a:r>
            <a:r>
              <a:rPr lang="ru-RU" sz="3200" b="1" dirty="0">
                <a:solidFill>
                  <a:srgbClr val="7030A0"/>
                </a:solidFill>
                <a:latin typeface="Arial Black" panose="020B0A04020102020204" pitchFamily="34" charset="0"/>
              </a:rPr>
              <a:t> со стороны </a:t>
            </a:r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агрессора</a:t>
            </a:r>
            <a:r>
              <a:rPr lang="ru-RU" sz="3200" b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. По каким причинам ребёнок-агрессор начинает травлю в интернете?</a:t>
            </a:r>
            <a:endParaRPr lang="ru-RU" sz="3200" b="1" dirty="0">
              <a:solidFill>
                <a:srgbClr val="7030A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4452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овина рамки 6"/>
          <p:cNvSpPr/>
          <p:nvPr/>
        </p:nvSpPr>
        <p:spPr>
          <a:xfrm>
            <a:off x="0" y="0"/>
            <a:ext cx="4178808" cy="1764792"/>
          </a:xfrm>
          <a:prstGeom prst="halfFrame">
            <a:avLst>
              <a:gd name="adj1" fmla="val 17117"/>
              <a:gd name="adj2" fmla="val 16901"/>
            </a:avLst>
          </a:prstGeom>
          <a:solidFill>
            <a:srgbClr val="CCCCFF"/>
          </a:solidFill>
          <a:ln>
            <a:solidFill>
              <a:srgbClr val="CC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Половина рамки 8"/>
          <p:cNvSpPr/>
          <p:nvPr/>
        </p:nvSpPr>
        <p:spPr>
          <a:xfrm rot="10800000">
            <a:off x="8013192" y="5093208"/>
            <a:ext cx="4178808" cy="1764792"/>
          </a:xfrm>
          <a:prstGeom prst="halfFrame">
            <a:avLst>
              <a:gd name="adj1" fmla="val 17117"/>
              <a:gd name="adj2" fmla="val 16901"/>
            </a:avLst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603504" y="749808"/>
            <a:ext cx="10908792" cy="5312664"/>
          </a:xfrm>
          <a:prstGeom prst="rect">
            <a:avLst/>
          </a:prstGeom>
          <a:solidFill>
            <a:srgbClr val="CCCCFF"/>
          </a:solidFill>
          <a:ln w="76200">
            <a:solidFill>
              <a:srgbClr val="7030A0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1200" dirty="0" smtClean="0">
              <a:latin typeface="Arial Black" panose="020B0A04020102020204" pitchFamily="34" charset="0"/>
            </a:endParaRPr>
          </a:p>
          <a:p>
            <a:r>
              <a:rPr lang="ru-RU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Задание по подгруппам:</a:t>
            </a:r>
          </a:p>
          <a:p>
            <a:pPr algn="l"/>
            <a:r>
              <a:rPr lang="ru-RU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     </a:t>
            </a: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1 </a:t>
            </a:r>
            <a:r>
              <a:rPr lang="ru-RU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подгруппа </a:t>
            </a: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                           2 подгруппа</a:t>
            </a:r>
          </a:p>
          <a:p>
            <a:pPr algn="l"/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    (ребёнок-жертва)</a:t>
            </a:r>
            <a:r>
              <a:rPr lang="ru-RU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               (ребёнок-агрессор)</a:t>
            </a:r>
            <a:endParaRPr lang="ru-RU" sz="2800" b="1" dirty="0">
              <a:solidFill>
                <a:srgbClr val="7030A0"/>
              </a:solidFill>
              <a:latin typeface="Arial Black" panose="020B0A04020102020204" pitchFamily="34" charset="0"/>
            </a:endParaRPr>
          </a:p>
          <a:p>
            <a:pPr algn="l"/>
            <a:endParaRPr lang="ru-RU" sz="3200" b="1" dirty="0">
              <a:solidFill>
                <a:srgbClr val="7030A0"/>
              </a:solidFill>
              <a:latin typeface="Arial Black" panose="020B0A04020102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65661" t="48745" r="23199" b="31646"/>
          <a:stretch/>
        </p:blipFill>
        <p:spPr>
          <a:xfrm>
            <a:off x="1582910" y="3076489"/>
            <a:ext cx="2595898" cy="257039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/>
          <a:srcRect l="63867" t="48897" r="21771" b="26415"/>
          <a:stretch/>
        </p:blipFill>
        <p:spPr>
          <a:xfrm>
            <a:off x="7444322" y="3076488"/>
            <a:ext cx="2658274" cy="2570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4708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овина рамки 6"/>
          <p:cNvSpPr/>
          <p:nvPr/>
        </p:nvSpPr>
        <p:spPr>
          <a:xfrm>
            <a:off x="0" y="0"/>
            <a:ext cx="4178808" cy="1764792"/>
          </a:xfrm>
          <a:prstGeom prst="halfFrame">
            <a:avLst>
              <a:gd name="adj1" fmla="val 17117"/>
              <a:gd name="adj2" fmla="val 16901"/>
            </a:avLst>
          </a:prstGeom>
          <a:solidFill>
            <a:srgbClr val="CCCCFF"/>
          </a:solidFill>
          <a:ln>
            <a:solidFill>
              <a:srgbClr val="CC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Половина рамки 8"/>
          <p:cNvSpPr/>
          <p:nvPr/>
        </p:nvSpPr>
        <p:spPr>
          <a:xfrm rot="10800000">
            <a:off x="8013192" y="5093208"/>
            <a:ext cx="4178808" cy="1764792"/>
          </a:xfrm>
          <a:prstGeom prst="halfFrame">
            <a:avLst>
              <a:gd name="adj1" fmla="val 17117"/>
              <a:gd name="adj2" fmla="val 16901"/>
            </a:avLst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02208" y="882396"/>
            <a:ext cx="10436352" cy="4796028"/>
          </a:xfrm>
          <a:solidFill>
            <a:srgbClr val="CCCCFF"/>
          </a:solidFill>
          <a:ln w="76200">
            <a:solidFill>
              <a:srgbClr val="7030A0"/>
            </a:solidFill>
          </a:ln>
        </p:spPr>
        <p:txBody>
          <a:bodyPr>
            <a:noAutofit/>
          </a:bodyPr>
          <a:lstStyle/>
          <a:p>
            <a:endParaRPr lang="ru-RU" sz="1800" dirty="0" smtClean="0">
              <a:latin typeface="Arial Black" panose="020B0A04020102020204" pitchFamily="34" charset="0"/>
            </a:endParaRPr>
          </a:p>
          <a:p>
            <a:r>
              <a:rPr lang="ru-RU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Цель: </a:t>
            </a:r>
          </a:p>
          <a:p>
            <a:r>
              <a:rPr lang="ru-RU" sz="4400" dirty="0">
                <a:solidFill>
                  <a:srgbClr val="7030A0"/>
                </a:solidFill>
                <a:latin typeface="Arial Black" panose="020B0A04020102020204" pitchFamily="34" charset="0"/>
              </a:rPr>
              <a:t>ф</a:t>
            </a:r>
            <a:r>
              <a:rPr lang="ru-RU" sz="4400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ормирование понятия об определении «</a:t>
            </a:r>
            <a:r>
              <a:rPr lang="ru-RU" sz="4400" dirty="0" err="1" smtClean="0">
                <a:solidFill>
                  <a:srgbClr val="7030A0"/>
                </a:solidFill>
                <a:latin typeface="Arial Black" panose="020B0A04020102020204" pitchFamily="34" charset="0"/>
              </a:rPr>
              <a:t>кибербуллинг</a:t>
            </a:r>
            <a:r>
              <a:rPr lang="ru-RU" sz="4400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», умения защищать и предотвращать травлю в виртуальной среде.</a:t>
            </a:r>
            <a:endParaRPr lang="ru-RU" sz="4400" dirty="0">
              <a:solidFill>
                <a:srgbClr val="7030A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6779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61160" y="1591056"/>
            <a:ext cx="9144000" cy="3264408"/>
          </a:xfrm>
          <a:solidFill>
            <a:srgbClr val="CCCCFF"/>
          </a:solidFill>
          <a:ln w="76200">
            <a:solidFill>
              <a:srgbClr val="7030A0"/>
            </a:solidFill>
          </a:ln>
        </p:spPr>
        <p:txBody>
          <a:bodyPr>
            <a:noAutofit/>
          </a:bodyPr>
          <a:lstStyle/>
          <a:p>
            <a:endParaRPr lang="ru-RU" sz="4000" dirty="0" smtClean="0">
              <a:latin typeface="Arial Black" panose="020B0A04020102020204" pitchFamily="34" charset="0"/>
            </a:endParaRPr>
          </a:p>
          <a:p>
            <a:r>
              <a:rPr lang="ru-RU" sz="7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РОДИТЕЛЬСКОЕ СОБРАНИЕ</a:t>
            </a:r>
            <a:endParaRPr lang="ru-RU" sz="7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123354"/>
            <a:ext cx="116677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Видеоролик: </a:t>
            </a:r>
            <a:r>
              <a:rPr lang="ru-RU" u="sng" dirty="0">
                <a:hlinkClick r:id="rId2"/>
              </a:rPr>
              <a:t>https://dzen.ru/video/watch/6037c2eabfc70d5f473d8ab8?f=video&amp;utm_referer=yandex.ru</a:t>
            </a:r>
            <a:r>
              <a:rPr lang="ru-RU" dirty="0"/>
              <a:t> </a:t>
            </a:r>
          </a:p>
          <a:p>
            <a:endParaRPr lang="ru-RU" dirty="0"/>
          </a:p>
        </p:txBody>
      </p:sp>
      <p:sp>
        <p:nvSpPr>
          <p:cNvPr id="7" name="Половина рамки 6"/>
          <p:cNvSpPr/>
          <p:nvPr/>
        </p:nvSpPr>
        <p:spPr>
          <a:xfrm>
            <a:off x="0" y="0"/>
            <a:ext cx="4178808" cy="1764792"/>
          </a:xfrm>
          <a:prstGeom prst="halfFrame">
            <a:avLst>
              <a:gd name="adj1" fmla="val 17117"/>
              <a:gd name="adj2" fmla="val 16901"/>
            </a:avLst>
          </a:prstGeom>
          <a:solidFill>
            <a:srgbClr val="CCCCFF"/>
          </a:solidFill>
          <a:ln>
            <a:solidFill>
              <a:srgbClr val="CC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Половина рамки 8"/>
          <p:cNvSpPr/>
          <p:nvPr/>
        </p:nvSpPr>
        <p:spPr>
          <a:xfrm rot="10800000">
            <a:off x="8013192" y="5093208"/>
            <a:ext cx="4178808" cy="1764792"/>
          </a:xfrm>
          <a:prstGeom prst="halfFrame">
            <a:avLst>
              <a:gd name="adj1" fmla="val 17117"/>
              <a:gd name="adj2" fmla="val 16901"/>
            </a:avLst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8758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5440" y="1380744"/>
            <a:ext cx="9144000" cy="4041648"/>
          </a:xfrm>
          <a:solidFill>
            <a:srgbClr val="CCCCFF"/>
          </a:solidFill>
          <a:ln w="76200">
            <a:solidFill>
              <a:srgbClr val="7030A0"/>
            </a:solidFill>
          </a:ln>
        </p:spPr>
        <p:txBody>
          <a:bodyPr>
            <a:noAutofit/>
          </a:bodyPr>
          <a:lstStyle/>
          <a:p>
            <a:endParaRPr lang="ru-RU" sz="1800" dirty="0" smtClean="0">
              <a:latin typeface="Arial Black" panose="020B0A04020102020204" pitchFamily="34" charset="0"/>
            </a:endParaRPr>
          </a:p>
          <a:p>
            <a:r>
              <a:rPr lang="ru-RU" sz="7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Какая проблема скрывается в видеоролике?</a:t>
            </a:r>
            <a:endParaRPr lang="ru-RU" sz="7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7" name="Половина рамки 6"/>
          <p:cNvSpPr/>
          <p:nvPr/>
        </p:nvSpPr>
        <p:spPr>
          <a:xfrm>
            <a:off x="0" y="0"/>
            <a:ext cx="4178808" cy="1764792"/>
          </a:xfrm>
          <a:prstGeom prst="halfFrame">
            <a:avLst>
              <a:gd name="adj1" fmla="val 17117"/>
              <a:gd name="adj2" fmla="val 16901"/>
            </a:avLst>
          </a:prstGeom>
          <a:solidFill>
            <a:srgbClr val="CCCCFF"/>
          </a:solidFill>
          <a:ln>
            <a:solidFill>
              <a:srgbClr val="CC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Половина рамки 8"/>
          <p:cNvSpPr/>
          <p:nvPr/>
        </p:nvSpPr>
        <p:spPr>
          <a:xfrm rot="10800000">
            <a:off x="8013192" y="5093208"/>
            <a:ext cx="4178808" cy="1764792"/>
          </a:xfrm>
          <a:prstGeom prst="halfFrame">
            <a:avLst>
              <a:gd name="adj1" fmla="val 17117"/>
              <a:gd name="adj2" fmla="val 16901"/>
            </a:avLst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347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овина рамки 6"/>
          <p:cNvSpPr/>
          <p:nvPr/>
        </p:nvSpPr>
        <p:spPr>
          <a:xfrm>
            <a:off x="0" y="0"/>
            <a:ext cx="4178808" cy="1764792"/>
          </a:xfrm>
          <a:prstGeom prst="halfFrame">
            <a:avLst>
              <a:gd name="adj1" fmla="val 17117"/>
              <a:gd name="adj2" fmla="val 16901"/>
            </a:avLst>
          </a:prstGeom>
          <a:solidFill>
            <a:srgbClr val="CCCCFF"/>
          </a:solidFill>
          <a:ln>
            <a:solidFill>
              <a:srgbClr val="CC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Половина рамки 8"/>
          <p:cNvSpPr/>
          <p:nvPr/>
        </p:nvSpPr>
        <p:spPr>
          <a:xfrm rot="10800000">
            <a:off x="8013192" y="5093208"/>
            <a:ext cx="4178808" cy="1764792"/>
          </a:xfrm>
          <a:prstGeom prst="halfFrame">
            <a:avLst>
              <a:gd name="adj1" fmla="val 17117"/>
              <a:gd name="adj2" fmla="val 16901"/>
            </a:avLst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85088" y="1165860"/>
            <a:ext cx="9805416" cy="4485132"/>
          </a:xfrm>
          <a:solidFill>
            <a:srgbClr val="CCCCFF"/>
          </a:solidFill>
          <a:ln w="76200">
            <a:solidFill>
              <a:srgbClr val="7030A0"/>
            </a:solidFill>
          </a:ln>
        </p:spPr>
        <p:txBody>
          <a:bodyPr>
            <a:noAutofit/>
          </a:bodyPr>
          <a:lstStyle/>
          <a:p>
            <a:endParaRPr lang="ru-RU" sz="1800" dirty="0" smtClean="0">
              <a:latin typeface="Arial Black" panose="020B0A04020102020204" pitchFamily="34" charset="0"/>
            </a:endParaRPr>
          </a:p>
          <a:p>
            <a:r>
              <a:rPr lang="ru-RU" sz="5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Проблема: </a:t>
            </a:r>
          </a:p>
          <a:p>
            <a:r>
              <a:rPr lang="ru-RU" sz="4800" dirty="0">
                <a:solidFill>
                  <a:srgbClr val="7030A0"/>
                </a:solidFill>
                <a:latin typeface="Arial Black" panose="020B0A04020102020204" pitchFamily="34" charset="0"/>
              </a:rPr>
              <a:t>к</a:t>
            </a:r>
            <a:r>
              <a:rPr lang="ru-RU" sz="4800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ак бороться с </a:t>
            </a:r>
            <a:r>
              <a:rPr lang="ru-RU" sz="4800" dirty="0" err="1" smtClean="0">
                <a:solidFill>
                  <a:srgbClr val="7030A0"/>
                </a:solidFill>
                <a:latin typeface="Arial Black" panose="020B0A04020102020204" pitchFamily="34" charset="0"/>
              </a:rPr>
              <a:t>кибербуллингом</a:t>
            </a:r>
            <a:r>
              <a:rPr lang="ru-RU" sz="4800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 </a:t>
            </a:r>
            <a:br>
              <a:rPr lang="ru-RU" sz="4800" dirty="0" smtClean="0">
                <a:solidFill>
                  <a:srgbClr val="7030A0"/>
                </a:solidFill>
                <a:latin typeface="Arial Black" panose="020B0A04020102020204" pitchFamily="34" charset="0"/>
              </a:rPr>
            </a:br>
            <a:r>
              <a:rPr lang="ru-RU" sz="4800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(травлей в виртуальной среде)?</a:t>
            </a:r>
            <a:endParaRPr lang="ru-RU" sz="4800" dirty="0">
              <a:solidFill>
                <a:srgbClr val="7030A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2437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овина рамки 6"/>
          <p:cNvSpPr/>
          <p:nvPr/>
        </p:nvSpPr>
        <p:spPr>
          <a:xfrm>
            <a:off x="0" y="0"/>
            <a:ext cx="4178808" cy="1764792"/>
          </a:xfrm>
          <a:prstGeom prst="halfFrame">
            <a:avLst>
              <a:gd name="adj1" fmla="val 17117"/>
              <a:gd name="adj2" fmla="val 16901"/>
            </a:avLst>
          </a:prstGeom>
          <a:solidFill>
            <a:srgbClr val="CCCCFF"/>
          </a:solidFill>
          <a:ln>
            <a:solidFill>
              <a:srgbClr val="CC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Половина рамки 8"/>
          <p:cNvSpPr/>
          <p:nvPr/>
        </p:nvSpPr>
        <p:spPr>
          <a:xfrm rot="10800000">
            <a:off x="8013192" y="5093208"/>
            <a:ext cx="4178808" cy="1764792"/>
          </a:xfrm>
          <a:prstGeom prst="halfFrame">
            <a:avLst>
              <a:gd name="adj1" fmla="val 17117"/>
              <a:gd name="adj2" fmla="val 16901"/>
            </a:avLst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83920" y="1266444"/>
            <a:ext cx="10354056" cy="4256532"/>
          </a:xfrm>
          <a:solidFill>
            <a:srgbClr val="CCCCFF"/>
          </a:solidFill>
          <a:ln w="76200">
            <a:solidFill>
              <a:srgbClr val="7030A0"/>
            </a:solidFill>
          </a:ln>
        </p:spPr>
        <p:txBody>
          <a:bodyPr>
            <a:noAutofit/>
          </a:bodyPr>
          <a:lstStyle/>
          <a:p>
            <a:endParaRPr lang="ru-RU" sz="1800" dirty="0" smtClean="0">
              <a:latin typeface="Arial Black" panose="020B0A04020102020204" pitchFamily="34" charset="0"/>
            </a:endParaRPr>
          </a:p>
          <a:p>
            <a:r>
              <a:rPr lang="ru-RU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Тема собрания:</a:t>
            </a:r>
          </a:p>
          <a:p>
            <a:r>
              <a:rPr lang="ru-RU" sz="5400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«Чем грозит </a:t>
            </a:r>
            <a:r>
              <a:rPr lang="ru-RU" sz="5400" dirty="0" err="1" smtClean="0">
                <a:solidFill>
                  <a:srgbClr val="7030A0"/>
                </a:solidFill>
                <a:latin typeface="Arial Black" panose="020B0A04020102020204" pitchFamily="34" charset="0"/>
              </a:rPr>
              <a:t>кибербуллинг</a:t>
            </a:r>
            <a:r>
              <a:rPr lang="ru-RU" sz="5400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 и как с ним бороться?»</a:t>
            </a:r>
            <a:endParaRPr lang="ru-RU" sz="5400" dirty="0">
              <a:solidFill>
                <a:srgbClr val="7030A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0680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овина рамки 6"/>
          <p:cNvSpPr/>
          <p:nvPr/>
        </p:nvSpPr>
        <p:spPr>
          <a:xfrm>
            <a:off x="0" y="0"/>
            <a:ext cx="4178808" cy="1764792"/>
          </a:xfrm>
          <a:prstGeom prst="halfFrame">
            <a:avLst>
              <a:gd name="adj1" fmla="val 17117"/>
              <a:gd name="adj2" fmla="val 16901"/>
            </a:avLst>
          </a:prstGeom>
          <a:solidFill>
            <a:srgbClr val="CCCCFF"/>
          </a:solidFill>
          <a:ln>
            <a:solidFill>
              <a:srgbClr val="CC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Половина рамки 8"/>
          <p:cNvSpPr/>
          <p:nvPr/>
        </p:nvSpPr>
        <p:spPr>
          <a:xfrm rot="10800000">
            <a:off x="8013192" y="5093208"/>
            <a:ext cx="4178808" cy="1764792"/>
          </a:xfrm>
          <a:prstGeom prst="halfFrame">
            <a:avLst>
              <a:gd name="adj1" fmla="val 17117"/>
              <a:gd name="adj2" fmla="val 16901"/>
            </a:avLst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1380744"/>
            <a:ext cx="9144000" cy="4041648"/>
          </a:xfrm>
          <a:solidFill>
            <a:srgbClr val="CCCCFF"/>
          </a:solidFill>
          <a:ln w="76200">
            <a:solidFill>
              <a:srgbClr val="7030A0"/>
            </a:solidFill>
          </a:ln>
        </p:spPr>
        <p:txBody>
          <a:bodyPr>
            <a:noAutofit/>
          </a:bodyPr>
          <a:lstStyle/>
          <a:p>
            <a:endParaRPr lang="ru-RU" sz="1800" dirty="0" smtClean="0">
              <a:latin typeface="Arial Black" panose="020B0A04020102020204" pitchFamily="34" charset="0"/>
            </a:endParaRPr>
          </a:p>
          <a:p>
            <a:r>
              <a:rPr lang="ru-RU" sz="7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Цель: </a:t>
            </a:r>
          </a:p>
          <a:p>
            <a:r>
              <a:rPr lang="ru-RU" sz="7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…</a:t>
            </a:r>
            <a:endParaRPr lang="ru-RU" sz="7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3072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овина рамки 6"/>
          <p:cNvSpPr/>
          <p:nvPr/>
        </p:nvSpPr>
        <p:spPr>
          <a:xfrm>
            <a:off x="0" y="0"/>
            <a:ext cx="4178808" cy="1764792"/>
          </a:xfrm>
          <a:prstGeom prst="halfFrame">
            <a:avLst>
              <a:gd name="adj1" fmla="val 17117"/>
              <a:gd name="adj2" fmla="val 16901"/>
            </a:avLst>
          </a:prstGeom>
          <a:solidFill>
            <a:srgbClr val="CCCCFF"/>
          </a:solidFill>
          <a:ln>
            <a:solidFill>
              <a:srgbClr val="CC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Половина рамки 8"/>
          <p:cNvSpPr/>
          <p:nvPr/>
        </p:nvSpPr>
        <p:spPr>
          <a:xfrm rot="10800000">
            <a:off x="8013192" y="5093208"/>
            <a:ext cx="4178808" cy="1764792"/>
          </a:xfrm>
          <a:prstGeom prst="halfFrame">
            <a:avLst>
              <a:gd name="adj1" fmla="val 17117"/>
              <a:gd name="adj2" fmla="val 16901"/>
            </a:avLst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02208" y="882396"/>
            <a:ext cx="10436352" cy="4796028"/>
          </a:xfrm>
          <a:solidFill>
            <a:srgbClr val="CCCCFF"/>
          </a:solidFill>
          <a:ln w="76200">
            <a:solidFill>
              <a:srgbClr val="7030A0"/>
            </a:solidFill>
          </a:ln>
        </p:spPr>
        <p:txBody>
          <a:bodyPr>
            <a:noAutofit/>
          </a:bodyPr>
          <a:lstStyle/>
          <a:p>
            <a:endParaRPr lang="ru-RU" sz="1800" dirty="0" smtClean="0">
              <a:latin typeface="Arial Black" panose="020B0A04020102020204" pitchFamily="34" charset="0"/>
            </a:endParaRPr>
          </a:p>
          <a:p>
            <a:r>
              <a:rPr lang="ru-RU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Цель: </a:t>
            </a:r>
          </a:p>
          <a:p>
            <a:r>
              <a:rPr lang="ru-RU" sz="4400" dirty="0">
                <a:solidFill>
                  <a:srgbClr val="7030A0"/>
                </a:solidFill>
                <a:latin typeface="Arial Black" panose="020B0A04020102020204" pitchFamily="34" charset="0"/>
              </a:rPr>
              <a:t>ф</a:t>
            </a:r>
            <a:r>
              <a:rPr lang="ru-RU" sz="4400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ормирование понятия об определении «</a:t>
            </a:r>
            <a:r>
              <a:rPr lang="ru-RU" sz="4400" dirty="0" err="1" smtClean="0">
                <a:solidFill>
                  <a:srgbClr val="7030A0"/>
                </a:solidFill>
                <a:latin typeface="Arial Black" panose="020B0A04020102020204" pitchFamily="34" charset="0"/>
              </a:rPr>
              <a:t>кибербуллинг</a:t>
            </a:r>
            <a:r>
              <a:rPr lang="ru-RU" sz="4400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», умения защищать и предотвращать травлю в виртуальной среде.</a:t>
            </a:r>
            <a:endParaRPr lang="ru-RU" sz="4400" dirty="0">
              <a:solidFill>
                <a:srgbClr val="7030A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2029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овина рамки 6"/>
          <p:cNvSpPr/>
          <p:nvPr/>
        </p:nvSpPr>
        <p:spPr>
          <a:xfrm>
            <a:off x="0" y="0"/>
            <a:ext cx="4178808" cy="1764792"/>
          </a:xfrm>
          <a:prstGeom prst="halfFrame">
            <a:avLst>
              <a:gd name="adj1" fmla="val 17117"/>
              <a:gd name="adj2" fmla="val 16901"/>
            </a:avLst>
          </a:prstGeom>
          <a:solidFill>
            <a:srgbClr val="CCCCFF"/>
          </a:solidFill>
          <a:ln>
            <a:solidFill>
              <a:srgbClr val="CC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Половина рамки 8"/>
          <p:cNvSpPr/>
          <p:nvPr/>
        </p:nvSpPr>
        <p:spPr>
          <a:xfrm rot="10800000">
            <a:off x="8013192" y="5093208"/>
            <a:ext cx="4178808" cy="1764792"/>
          </a:xfrm>
          <a:prstGeom prst="halfFrame">
            <a:avLst>
              <a:gd name="adj1" fmla="val 17117"/>
              <a:gd name="adj2" fmla="val 16901"/>
            </a:avLst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896112" y="1303020"/>
            <a:ext cx="10131552" cy="3918204"/>
          </a:xfrm>
          <a:prstGeom prst="rect">
            <a:avLst/>
          </a:prstGeom>
          <a:solidFill>
            <a:srgbClr val="CCCCFF"/>
          </a:solidFill>
          <a:ln w="76200">
            <a:solidFill>
              <a:srgbClr val="7030A0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2000" dirty="0" smtClean="0">
              <a:latin typeface="Arial Black" panose="020B0A04020102020204" pitchFamily="34" charset="0"/>
            </a:endParaRPr>
          </a:p>
          <a:p>
            <a:endParaRPr lang="ru-RU" sz="2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r>
              <a:rPr lang="ru-RU" sz="5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Считаете ли вы данную тему актуальной на сегодняшний день?</a:t>
            </a:r>
            <a:endParaRPr lang="ru-RU" sz="5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3874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овина рамки 6"/>
          <p:cNvSpPr/>
          <p:nvPr/>
        </p:nvSpPr>
        <p:spPr>
          <a:xfrm>
            <a:off x="0" y="0"/>
            <a:ext cx="4178808" cy="1764792"/>
          </a:xfrm>
          <a:prstGeom prst="halfFrame">
            <a:avLst>
              <a:gd name="adj1" fmla="val 17117"/>
              <a:gd name="adj2" fmla="val 16901"/>
            </a:avLst>
          </a:prstGeom>
          <a:solidFill>
            <a:srgbClr val="CCCCFF"/>
          </a:solidFill>
          <a:ln>
            <a:solidFill>
              <a:srgbClr val="CC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Половина рамки 8"/>
          <p:cNvSpPr/>
          <p:nvPr/>
        </p:nvSpPr>
        <p:spPr>
          <a:xfrm rot="10800000">
            <a:off x="8013192" y="5093208"/>
            <a:ext cx="4178808" cy="1764792"/>
          </a:xfrm>
          <a:prstGeom prst="halfFrame">
            <a:avLst>
              <a:gd name="adj1" fmla="val 17117"/>
              <a:gd name="adj2" fmla="val 16901"/>
            </a:avLst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460375" y="493776"/>
            <a:ext cx="10707624" cy="2011680"/>
          </a:xfrm>
          <a:prstGeom prst="rect">
            <a:avLst/>
          </a:prstGeom>
          <a:solidFill>
            <a:srgbClr val="CCCCFF"/>
          </a:solidFill>
          <a:ln w="76200">
            <a:solidFill>
              <a:srgbClr val="7030A0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ru-RU" sz="1400" dirty="0">
              <a:latin typeface="Arial Black" panose="020B0A04020102020204" pitchFamily="34" charset="0"/>
            </a:endParaRPr>
          </a:p>
          <a:p>
            <a:pPr algn="l"/>
            <a:r>
              <a:rPr lang="ru-RU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Кибербуллинг</a:t>
            </a:r>
            <a:r>
              <a:rPr lang="ru-RU" sz="2800" dirty="0">
                <a:latin typeface="Arial Black" panose="020B0A04020102020204" pitchFamily="34" charset="0"/>
              </a:rPr>
              <a:t> </a:t>
            </a:r>
            <a:r>
              <a:rPr lang="ru-RU" dirty="0">
                <a:solidFill>
                  <a:srgbClr val="7030A0"/>
                </a:solidFill>
                <a:latin typeface="Arial Black" panose="020B0A04020102020204" pitchFamily="34" charset="0"/>
              </a:rPr>
              <a:t>- это травля, оскорбления или угрозы, высказываемые жертве с помощью средств электронной коммуникации, в частности, сообщений в социальных сетях, мгновенных сообщений, электронных писем и СМС.</a:t>
            </a:r>
            <a:endParaRPr lang="ru-RU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2" name="AutoShape 2" descr="https://pbs.twimg.com/media/EoJ1GkWWMAE4PQz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14278" t="17471" r="26906" b="15223"/>
          <a:stretch/>
        </p:blipFill>
        <p:spPr>
          <a:xfrm>
            <a:off x="3072457" y="2697481"/>
            <a:ext cx="5483459" cy="3529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3822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овина рамки 6"/>
          <p:cNvSpPr/>
          <p:nvPr/>
        </p:nvSpPr>
        <p:spPr>
          <a:xfrm>
            <a:off x="0" y="0"/>
            <a:ext cx="4178808" cy="1764792"/>
          </a:xfrm>
          <a:prstGeom prst="halfFrame">
            <a:avLst>
              <a:gd name="adj1" fmla="val 17117"/>
              <a:gd name="adj2" fmla="val 16901"/>
            </a:avLst>
          </a:prstGeom>
          <a:solidFill>
            <a:srgbClr val="CCCCFF"/>
          </a:solidFill>
          <a:ln>
            <a:solidFill>
              <a:srgbClr val="CC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Половина рамки 8"/>
          <p:cNvSpPr/>
          <p:nvPr/>
        </p:nvSpPr>
        <p:spPr>
          <a:xfrm rot="10800000">
            <a:off x="8013192" y="5093208"/>
            <a:ext cx="4178808" cy="1764792"/>
          </a:xfrm>
          <a:prstGeom prst="halfFrame">
            <a:avLst>
              <a:gd name="adj1" fmla="val 17117"/>
              <a:gd name="adj2" fmla="val 16901"/>
            </a:avLst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832104" y="576072"/>
            <a:ext cx="10140696" cy="5641848"/>
          </a:xfrm>
          <a:prstGeom prst="rect">
            <a:avLst/>
          </a:prstGeom>
          <a:solidFill>
            <a:srgbClr val="CCCCFF"/>
          </a:solidFill>
          <a:ln w="76200">
            <a:solidFill>
              <a:srgbClr val="7030A0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1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r>
              <a:rPr lang="ru-RU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Виды </a:t>
            </a:r>
            <a:r>
              <a:rPr lang="ru-RU" sz="3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кибербуллинга</a:t>
            </a:r>
            <a:r>
              <a:rPr lang="ru-RU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:</a:t>
            </a:r>
            <a:endParaRPr lang="ru-RU" sz="3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lvl="0" indent="-457200" algn="l" fontAlgn="base">
              <a:buClr>
                <a:srgbClr val="002060"/>
              </a:buClr>
              <a:buFont typeface="Wingdings" panose="05000000000000000000" pitchFamily="2" charset="2"/>
              <a:buChar char="Ø"/>
            </a:pP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Бойкот</a:t>
            </a:r>
            <a:r>
              <a:rPr lang="ru-RU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 </a:t>
            </a:r>
            <a:r>
              <a:rPr lang="ru-RU" dirty="0">
                <a:solidFill>
                  <a:srgbClr val="7030A0"/>
                </a:solidFill>
                <a:latin typeface="Arial Black" panose="020B0A04020102020204" pitchFamily="34" charset="0"/>
              </a:rPr>
              <a:t>— игнорирование жертвы в социальных сетях или обрывание связи с ней. </a:t>
            </a:r>
          </a:p>
          <a:p>
            <a:pPr marL="457200" lvl="0" indent="-457200" algn="l" fontAlgn="base">
              <a:buClr>
                <a:srgbClr val="002060"/>
              </a:buClr>
              <a:buFont typeface="Wingdings" panose="05000000000000000000" pitchFamily="2" charset="2"/>
              <a:buChar char="Ø"/>
            </a:pP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Домогательство </a:t>
            </a:r>
            <a:r>
              <a:rPr lang="ru-RU" dirty="0">
                <a:solidFill>
                  <a:srgbClr val="7030A0"/>
                </a:solidFill>
                <a:latin typeface="Arial Black" panose="020B0A04020102020204" pitchFamily="34" charset="0"/>
              </a:rPr>
              <a:t>— когда агрессор регулярно угрожает жертве в интернете, задаёт неприятные, личные вопросы или шантажирует. </a:t>
            </a:r>
          </a:p>
          <a:p>
            <a:pPr marL="457200" lvl="0" indent="-457200" algn="l" fontAlgn="base">
              <a:buClr>
                <a:srgbClr val="002060"/>
              </a:buClr>
              <a:buFont typeface="Wingdings" panose="05000000000000000000" pitchFamily="2" charset="2"/>
              <a:buChar char="Ø"/>
            </a:pPr>
            <a:r>
              <a:rPr lang="ru-RU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Троллинг</a:t>
            </a:r>
            <a:r>
              <a:rPr lang="ru-RU" dirty="0">
                <a:latin typeface="Arial Black" panose="020B0A04020102020204" pitchFamily="34" charset="0"/>
              </a:rPr>
              <a:t> </a:t>
            </a:r>
            <a:r>
              <a:rPr lang="ru-RU" dirty="0">
                <a:solidFill>
                  <a:srgbClr val="7030A0"/>
                </a:solidFill>
                <a:latin typeface="Arial Black" panose="020B0A04020102020204" pitchFamily="34" charset="0"/>
              </a:rPr>
              <a:t>— высмеивание при помощи оскорблений. </a:t>
            </a:r>
          </a:p>
          <a:p>
            <a:pPr marL="457200" lvl="0" indent="-457200" algn="l" fontAlgn="base">
              <a:buClr>
                <a:srgbClr val="002060"/>
              </a:buClr>
              <a:buFont typeface="Wingdings" panose="05000000000000000000" pitchFamily="2" charset="2"/>
              <a:buChar char="Ø"/>
            </a:pPr>
            <a:r>
              <a:rPr lang="ru-RU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Аутинг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 </a:t>
            </a:r>
            <a:r>
              <a:rPr lang="ru-RU" dirty="0">
                <a:solidFill>
                  <a:srgbClr val="7030A0"/>
                </a:solidFill>
                <a:latin typeface="Arial Black" panose="020B0A04020102020204" pitchFamily="34" charset="0"/>
              </a:rPr>
              <a:t>— публикация личной информации без разрешения её владельца. </a:t>
            </a:r>
          </a:p>
          <a:p>
            <a:pPr marL="457200" lvl="0" indent="-457200" algn="l" fontAlgn="base">
              <a:buClr>
                <a:srgbClr val="002060"/>
              </a:buClr>
              <a:buFont typeface="Wingdings" panose="05000000000000000000" pitchFamily="2" charset="2"/>
              <a:buChar char="Ø"/>
            </a:pPr>
            <a:r>
              <a:rPr lang="ru-RU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Диссинг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 </a:t>
            </a:r>
            <a:r>
              <a:rPr lang="ru-RU" dirty="0">
                <a:solidFill>
                  <a:srgbClr val="7030A0"/>
                </a:solidFill>
                <a:latin typeface="Arial Black" panose="020B0A04020102020204" pitchFamily="34" charset="0"/>
              </a:rPr>
              <a:t>— также публикация личной информации, но той, которая может навредить репутации жертвы или разрушить её.</a:t>
            </a:r>
            <a:r>
              <a:rPr lang="ru-RU" sz="2800" dirty="0">
                <a:solidFill>
                  <a:srgbClr val="7030A0"/>
                </a:solidFill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191499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147</Words>
  <Application>Microsoft Office PowerPoint</Application>
  <PresentationFormat>Широкоэкранный</PresentationFormat>
  <Paragraphs>43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Arial Black</vt:lpstr>
      <vt:lpstr>Calibri</vt:lpstr>
      <vt:lpstr>Calibri Light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Дарья Игоревна</dc:creator>
  <cp:lastModifiedBy>Учетная запись Майкрософт</cp:lastModifiedBy>
  <cp:revision>11</cp:revision>
  <dcterms:created xsi:type="dcterms:W3CDTF">2022-11-16T17:45:11Z</dcterms:created>
  <dcterms:modified xsi:type="dcterms:W3CDTF">2023-05-02T07:53:07Z</dcterms:modified>
</cp:coreProperties>
</file>