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4" r:id="rId5"/>
    <p:sldId id="265" r:id="rId6"/>
    <p:sldId id="258" r:id="rId7"/>
    <p:sldId id="260" r:id="rId8"/>
    <p:sldId id="259" r:id="rId9"/>
    <p:sldId id="261" r:id="rId10"/>
    <p:sldId id="262" r:id="rId11"/>
    <p:sldId id="268" r:id="rId12"/>
    <p:sldId id="263" r:id="rId13"/>
    <p:sldId id="272" r:id="rId14"/>
    <p:sldId id="271" r:id="rId15"/>
    <p:sldId id="266" r:id="rId16"/>
    <p:sldId id="26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FF"/>
    <a:srgbClr val="B2B2B2"/>
    <a:srgbClr val="FF0000"/>
    <a:srgbClr val="5F5F5F"/>
    <a:srgbClr val="EAEAEA"/>
    <a:srgbClr val="660066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74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04781-CC49-4D64-8BCF-1B1FAD741A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2872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8BC0A-52E0-4077-948A-E353DFFEDB2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62768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1C466-F529-48CA-9EDF-49465739C0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975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DCEF87-A4FF-4387-9334-A8E6B06D17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9358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B79FC-317E-4508-B00E-6A70779670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3872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F2B701-7CBF-4572-B992-11F75637AA1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687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9A0A6-F249-4BE7-8EA9-8E5AA69A307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9581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E93FA-5B19-4ADE-B425-131836FA38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5936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EC41-414A-4DE5-BDEA-6682C45C6A2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979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098DC-44D2-4E15-A877-B533A49A9D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882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1230E6-C120-4570-A72F-6D1853CE1B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925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DA66FFD-F6D3-48BB-A7AB-EBF1FCAE0F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classes.ru/all-russian/russian-dictionary-Ushakov-term-76136.htm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microsoft.com/office/2007/relationships/hdphoto" Target="../media/hdphoto3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image" Target="../media/image11.jpeg"/><Relationship Id="rId10" Type="http://schemas.microsoft.com/office/2007/relationships/hdphoto" Target="../media/hdphoto4.wdp"/><Relationship Id="rId4" Type="http://schemas.openxmlformats.org/officeDocument/2006/relationships/image" Target="../media/image10.jpe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8.png"/><Relationship Id="rId7" Type="http://schemas.microsoft.com/office/2007/relationships/hdphoto" Target="../media/hdphoto6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jpeg"/><Relationship Id="rId4" Type="http://schemas.microsoft.com/office/2007/relationships/hdphoto" Target="../media/hdphoto5.wdp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643050"/>
            <a:ext cx="9202749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altLang="ru-RU" sz="4400" b="1" spc="300" dirty="0" smtClean="0">
                <a:ln w="11430" cmpd="sng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Окружающий мир</a:t>
            </a:r>
            <a:br>
              <a:rPr lang="ru-RU" altLang="ru-RU" sz="4400" b="1" spc="300" dirty="0" smtClean="0">
                <a:ln w="11430" cmpd="sng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altLang="ru-RU" sz="4400" b="1" spc="300" dirty="0" smtClean="0">
                <a:ln w="11430" cmpd="sng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2 класс</a:t>
            </a:r>
            <a:br>
              <a:rPr lang="ru-RU" altLang="ru-RU" sz="4400" b="1" spc="300" dirty="0" smtClean="0">
                <a:ln w="11430" cmpd="sng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altLang="ru-RU" sz="4400" b="1" spc="300" dirty="0" smtClean="0">
                <a:ln w="11430" cmpd="sng">
                  <a:solidFill>
                    <a:schemeClr val="accent4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«Какой бывает транспорт?»</a:t>
            </a:r>
            <a:endParaRPr lang="ru-RU" sz="4400" b="1" spc="300" dirty="0">
              <a:ln w="11430" cmpd="sng">
                <a:solidFill>
                  <a:schemeClr val="accent4">
                    <a:lumMod val="95000"/>
                    <a:lumOff val="5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9793" y="-171400"/>
            <a:ext cx="8686800" cy="1143000"/>
          </a:xfrm>
        </p:spPr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  <a:latin typeface="Comic Sans MS" pitchFamily="66" charset="0"/>
              </a:rPr>
              <a:t>Транспорт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611" y="4293096"/>
            <a:ext cx="9144000" cy="1844675"/>
          </a:xfrm>
        </p:spPr>
        <p:txBody>
          <a:bodyPr/>
          <a:lstStyle/>
          <a:p>
            <a:pPr marL="609600" indent="-609600" eaLnBrk="1" hangingPunct="1">
              <a:buFontTx/>
              <a:buAutoNum type="arabicParenR"/>
            </a:pPr>
            <a:r>
              <a:rPr lang="ru-RU" altLang="ru-RU" sz="2800" dirty="0" smtClean="0">
                <a:solidFill>
                  <a:srgbClr val="FF0000"/>
                </a:solidFill>
                <a:latin typeface="Comic Sans MS" pitchFamily="66" charset="0"/>
              </a:rPr>
              <a:t>Наземный, водный, воздушный, подземный.</a:t>
            </a:r>
          </a:p>
          <a:p>
            <a:pPr marL="609600" indent="-609600" eaLnBrk="1" hangingPunct="1">
              <a:buFontTx/>
              <a:buAutoNum type="arabicParenR"/>
            </a:pPr>
            <a:r>
              <a:rPr lang="ru-RU" altLang="ru-RU" sz="2800" dirty="0" smtClean="0">
                <a:solidFill>
                  <a:srgbClr val="0000FF"/>
                </a:solidFill>
                <a:latin typeface="Comic Sans MS" pitchFamily="66" charset="0"/>
              </a:rPr>
              <a:t>Пассажирский, грузовой, специальный.</a:t>
            </a:r>
          </a:p>
          <a:p>
            <a:pPr marL="609600" indent="-609600" eaLnBrk="1" hangingPunct="1">
              <a:buNone/>
            </a:pPr>
            <a:r>
              <a:rPr lang="ru-RU" altLang="ru-RU" sz="2800" dirty="0" smtClean="0">
                <a:solidFill>
                  <a:srgbClr val="0000FF"/>
                </a:solidFill>
                <a:latin typeface="Comic Sans MS" pitchFamily="66" charset="0"/>
              </a:rPr>
              <a:t>             </a:t>
            </a:r>
            <a:r>
              <a:rPr lang="ru-RU" altLang="ru-RU" sz="2800" dirty="0" smtClean="0">
                <a:solidFill>
                  <a:srgbClr val="006600"/>
                </a:solidFill>
                <a:latin typeface="Comic Sans MS" pitchFamily="66" charset="0"/>
              </a:rPr>
              <a:t>3)</a:t>
            </a:r>
            <a:r>
              <a:rPr lang="ru-RU" altLang="ru-RU" sz="2800" dirty="0" smtClean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altLang="ru-RU" sz="2800" dirty="0" smtClean="0">
                <a:solidFill>
                  <a:srgbClr val="006600"/>
                </a:solidFill>
                <a:latin typeface="Comic Sans MS" pitchFamily="66" charset="0"/>
              </a:rPr>
              <a:t> Личный, общественный.</a:t>
            </a:r>
          </a:p>
        </p:txBody>
      </p:sp>
      <p:grpSp>
        <p:nvGrpSpPr>
          <p:cNvPr id="13333" name="Group 21"/>
          <p:cNvGrpSpPr>
            <a:grpSpLocks/>
          </p:cNvGrpSpPr>
          <p:nvPr/>
        </p:nvGrpSpPr>
        <p:grpSpPr bwMode="auto">
          <a:xfrm>
            <a:off x="539552" y="836712"/>
            <a:ext cx="7097712" cy="3241675"/>
            <a:chOff x="567" y="1071"/>
            <a:chExt cx="4471" cy="2042"/>
          </a:xfrm>
        </p:grpSpPr>
        <p:pic>
          <p:nvPicPr>
            <p:cNvPr id="10245" name="Picture 14" descr="fg0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" y="1071"/>
              <a:ext cx="1588" cy="2041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46" name="Picture 18" descr="Копия (4) fg00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09" y="1071"/>
              <a:ext cx="2929" cy="2042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247" name="Rectangle 19"/>
            <p:cNvSpPr>
              <a:spLocks noChangeArrowheads="1"/>
            </p:cNvSpPr>
            <p:nvPr/>
          </p:nvSpPr>
          <p:spPr bwMode="auto">
            <a:xfrm>
              <a:off x="2064" y="1071"/>
              <a:ext cx="90" cy="204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13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18487" cy="489585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dirty="0" smtClean="0">
                <a:solidFill>
                  <a:srgbClr val="FF0000"/>
                </a:solidFill>
                <a:latin typeface="Comic Sans MS" pitchFamily="66" charset="0"/>
              </a:rPr>
              <a:t>	</a:t>
            </a:r>
          </a:p>
        </p:txBody>
      </p:sp>
      <p:pic>
        <p:nvPicPr>
          <p:cNvPr id="14341" name="Picture 10" descr="F:\транспорт\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786190"/>
            <a:ext cx="3786214" cy="283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11" descr="F:\транспорт\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4310061" cy="2646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71604" y="142852"/>
            <a:ext cx="567501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Плавающий автобус </a:t>
            </a: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Hippo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Канада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57445"/>
            <a:ext cx="7964512" cy="1056978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  </a:t>
            </a:r>
            <a:br>
              <a:rPr lang="ru-RU" alt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Автобус </a:t>
            </a: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Wubbo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Superbus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ОАЭ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altLang="ru-RU" sz="36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C:\Users\1\Desktop\32455aa320359ea8d32d372cee90163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5893019" cy="383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57445"/>
            <a:ext cx="7964512" cy="1128416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br>
              <a:rPr lang="ru-RU" alt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Левитирующий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поезд «</a:t>
            </a:r>
            <a:r>
              <a:rPr lang="ru-RU" sz="2800" b="1" dirty="0" err="1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Маглев</a:t>
            </a: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»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Китай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endParaRPr lang="ru-RU" altLang="ru-RU" sz="3600" b="1" dirty="0" smtClean="0">
              <a:solidFill>
                <a:schemeClr val="accent5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http://thenewindian.in/wp-content/uploads/2016/06/maxresdefaul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85860"/>
            <a:ext cx="3822490" cy="2441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1\Desktop\9e7217956e0f02fcce4ee587434b6e3e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786190"/>
            <a:ext cx="4182924" cy="2833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157445"/>
            <a:ext cx="7964512" cy="771226"/>
          </a:xfrm>
        </p:spPr>
        <p:txBody>
          <a:bodyPr/>
          <a:lstStyle/>
          <a:p>
            <a:r>
              <a:rPr lang="ru-RU" alt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  <a:t> </a:t>
            </a:r>
            <a:br>
              <a:rPr lang="ru-RU" altLang="ru-RU" sz="3600" b="1" dirty="0" smtClean="0">
                <a:solidFill>
                  <a:schemeClr val="accent5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Канатная дорога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США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Канатная дорога, СШ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428736"/>
            <a:ext cx="5735364" cy="46823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728" y="357166"/>
            <a:ext cx="518122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     Подвесное метро 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Германия</a:t>
            </a:r>
          </a:p>
          <a:p>
            <a:endParaRPr lang="ru-RU" dirty="0"/>
          </a:p>
        </p:txBody>
      </p:sp>
      <p:pic>
        <p:nvPicPr>
          <p:cNvPr id="5" name="Рисунок 4" descr="C:\Users\1\Desktop\Podvesnoe-metro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5468022" cy="3368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369888" y="4652963"/>
            <a:ext cx="8280400" cy="1801812"/>
            <a:chOff x="340" y="1071"/>
            <a:chExt cx="5216" cy="1362"/>
          </a:xfrm>
        </p:grpSpPr>
        <p:sp>
          <p:nvSpPr>
            <p:cNvPr id="16405" name="AutoShape 5"/>
            <p:cNvSpPr>
              <a:spLocks noChangeArrowheads="1"/>
            </p:cNvSpPr>
            <p:nvPr/>
          </p:nvSpPr>
          <p:spPr bwMode="auto">
            <a:xfrm>
              <a:off x="2018" y="1071"/>
              <a:ext cx="1905" cy="454"/>
            </a:xfrm>
            <a:prstGeom prst="roundRect">
              <a:avLst>
                <a:gd name="adj" fmla="val 33699"/>
              </a:avLst>
            </a:prstGeom>
            <a:solidFill>
              <a:srgbClr val="66FF99"/>
            </a:solidFill>
            <a:ln w="381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Транспорт</a:t>
              </a:r>
            </a:p>
          </p:txBody>
        </p:sp>
        <p:sp>
          <p:nvSpPr>
            <p:cNvPr id="16406" name="AutoShape 6"/>
            <p:cNvSpPr>
              <a:spLocks noChangeArrowheads="1"/>
            </p:cNvSpPr>
            <p:nvPr/>
          </p:nvSpPr>
          <p:spPr bwMode="auto">
            <a:xfrm>
              <a:off x="340" y="1979"/>
              <a:ext cx="1905" cy="454"/>
            </a:xfrm>
            <a:prstGeom prst="roundRect">
              <a:avLst>
                <a:gd name="adj" fmla="val 33699"/>
              </a:avLst>
            </a:prstGeom>
            <a:solidFill>
              <a:srgbClr val="00FFFF"/>
            </a:solidFill>
            <a:ln w="38100">
              <a:solidFill>
                <a:srgbClr val="00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Личный</a:t>
              </a:r>
            </a:p>
          </p:txBody>
        </p:sp>
        <p:sp>
          <p:nvSpPr>
            <p:cNvPr id="16407" name="AutoShape 7"/>
            <p:cNvSpPr>
              <a:spLocks noChangeArrowheads="1"/>
            </p:cNvSpPr>
            <p:nvPr/>
          </p:nvSpPr>
          <p:spPr bwMode="auto">
            <a:xfrm>
              <a:off x="3515" y="1979"/>
              <a:ext cx="2041" cy="454"/>
            </a:xfrm>
            <a:prstGeom prst="roundRect">
              <a:avLst>
                <a:gd name="adj" fmla="val 33699"/>
              </a:avLst>
            </a:prstGeom>
            <a:solidFill>
              <a:srgbClr val="CC66FF"/>
            </a:solidFill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Общественный</a:t>
              </a:r>
            </a:p>
          </p:txBody>
        </p:sp>
        <p:sp>
          <p:nvSpPr>
            <p:cNvPr id="16408" name="Line 8"/>
            <p:cNvSpPr>
              <a:spLocks noChangeShapeType="1"/>
            </p:cNvSpPr>
            <p:nvPr/>
          </p:nvSpPr>
          <p:spPr bwMode="auto">
            <a:xfrm flipH="1">
              <a:off x="1882" y="1525"/>
              <a:ext cx="1043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9" name="Line 9"/>
            <p:cNvSpPr>
              <a:spLocks noChangeShapeType="1"/>
            </p:cNvSpPr>
            <p:nvPr/>
          </p:nvSpPr>
          <p:spPr bwMode="auto">
            <a:xfrm>
              <a:off x="2925" y="1525"/>
              <a:ext cx="1134" cy="45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263525" y="2781300"/>
            <a:ext cx="8785225" cy="1584325"/>
            <a:chOff x="113" y="799"/>
            <a:chExt cx="5534" cy="998"/>
          </a:xfrm>
        </p:grpSpPr>
        <p:sp>
          <p:nvSpPr>
            <p:cNvPr id="16398" name="AutoShape 4"/>
            <p:cNvSpPr>
              <a:spLocks noChangeArrowheads="1"/>
            </p:cNvSpPr>
            <p:nvPr/>
          </p:nvSpPr>
          <p:spPr bwMode="auto">
            <a:xfrm>
              <a:off x="113" y="1208"/>
              <a:ext cx="1906" cy="589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38100">
              <a:solidFill>
                <a:srgbClr val="00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Пассажирский</a:t>
              </a:r>
            </a:p>
          </p:txBody>
        </p:sp>
        <p:sp>
          <p:nvSpPr>
            <p:cNvPr id="16399" name="AutoShape 6"/>
            <p:cNvSpPr>
              <a:spLocks noChangeArrowheads="1"/>
            </p:cNvSpPr>
            <p:nvPr/>
          </p:nvSpPr>
          <p:spPr bwMode="auto">
            <a:xfrm>
              <a:off x="2200" y="1207"/>
              <a:ext cx="1361" cy="590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Грузовой</a:t>
              </a:r>
            </a:p>
          </p:txBody>
        </p:sp>
        <p:sp>
          <p:nvSpPr>
            <p:cNvPr id="16400" name="AutoShape 7"/>
            <p:cNvSpPr>
              <a:spLocks noChangeArrowheads="1"/>
            </p:cNvSpPr>
            <p:nvPr/>
          </p:nvSpPr>
          <p:spPr bwMode="auto">
            <a:xfrm>
              <a:off x="3833" y="1208"/>
              <a:ext cx="1814" cy="589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Специальный</a:t>
              </a:r>
            </a:p>
          </p:txBody>
        </p:sp>
        <p:sp>
          <p:nvSpPr>
            <p:cNvPr id="16401" name="Line 8"/>
            <p:cNvSpPr>
              <a:spLocks noChangeShapeType="1"/>
            </p:cNvSpPr>
            <p:nvPr/>
          </p:nvSpPr>
          <p:spPr bwMode="auto">
            <a:xfrm flipH="1">
              <a:off x="1066" y="799"/>
              <a:ext cx="1043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2" name="Line 9"/>
            <p:cNvSpPr>
              <a:spLocks noChangeShapeType="1"/>
            </p:cNvSpPr>
            <p:nvPr/>
          </p:nvSpPr>
          <p:spPr bwMode="auto">
            <a:xfrm>
              <a:off x="2835" y="799"/>
              <a:ext cx="0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3" name="Line 10"/>
            <p:cNvSpPr>
              <a:spLocks noChangeShapeType="1"/>
            </p:cNvSpPr>
            <p:nvPr/>
          </p:nvSpPr>
          <p:spPr bwMode="auto">
            <a:xfrm>
              <a:off x="3742" y="799"/>
              <a:ext cx="998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404" name="Line 11"/>
            <p:cNvSpPr>
              <a:spLocks noChangeShapeType="1"/>
            </p:cNvSpPr>
            <p:nvPr/>
          </p:nvSpPr>
          <p:spPr bwMode="auto">
            <a:xfrm>
              <a:off x="2109" y="799"/>
              <a:ext cx="163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" name="Скругленный прямоугольник 3"/>
          <p:cNvSpPr/>
          <p:nvPr/>
        </p:nvSpPr>
        <p:spPr>
          <a:xfrm>
            <a:off x="3033713" y="2133600"/>
            <a:ext cx="3240087" cy="50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Транспорт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992438" y="404813"/>
            <a:ext cx="3240087" cy="5032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chemeClr val="tx1"/>
                </a:solidFill>
              </a:rPr>
              <a:t>Транспорт</a:t>
            </a:r>
          </a:p>
        </p:txBody>
      </p:sp>
      <p:sp>
        <p:nvSpPr>
          <p:cNvPr id="14" name="Стрелка вниз 13"/>
          <p:cNvSpPr/>
          <p:nvPr/>
        </p:nvSpPr>
        <p:spPr>
          <a:xfrm rot="2859435">
            <a:off x="2396332" y="418306"/>
            <a:ext cx="400050" cy="82073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>
            <a:off x="3497263" y="930275"/>
            <a:ext cx="400050" cy="4111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>
            <a:off x="5173663" y="941388"/>
            <a:ext cx="400050" cy="4095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8795735">
            <a:off x="6404769" y="521494"/>
            <a:ext cx="400050" cy="8207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311150" y="1146175"/>
            <a:ext cx="2111375" cy="647700"/>
          </a:xfrm>
          <a:prstGeom prst="roundRect">
            <a:avLst/>
          </a:prstGeom>
          <a:solidFill>
            <a:srgbClr val="B2B2B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Наземный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532063" y="1350963"/>
            <a:ext cx="1800225" cy="647700"/>
          </a:xfrm>
          <a:prstGeom prst="roundRect">
            <a:avLst/>
          </a:prstGeom>
          <a:solidFill>
            <a:srgbClr val="B2B2B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Водный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376738" y="1357313"/>
            <a:ext cx="2211387" cy="649287"/>
          </a:xfrm>
          <a:prstGeom prst="roundRect">
            <a:avLst/>
          </a:prstGeom>
          <a:solidFill>
            <a:srgbClr val="B2B2B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Воздушный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816725" y="1298575"/>
            <a:ext cx="2301875" cy="647700"/>
          </a:xfrm>
          <a:prstGeom prst="roundRect">
            <a:avLst/>
          </a:prstGeom>
          <a:solidFill>
            <a:srgbClr val="B2B2B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chemeClr val="tx1"/>
                </a:solidFill>
              </a:rPr>
              <a:t>Подземный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14282" y="857232"/>
            <a:ext cx="8143063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ТРА́НСПОРТ</a:t>
            </a:r>
            <a:r>
              <a:rPr lang="ru-RU" dirty="0" smtClean="0"/>
              <a:t>, транспорта, </a:t>
            </a:r>
            <a:r>
              <a:rPr lang="ru-RU" i="1" dirty="0" smtClean="0"/>
              <a:t>·муж.</a:t>
            </a:r>
            <a:r>
              <a:rPr lang="ru-RU" dirty="0" smtClean="0"/>
              <a:t> (от </a:t>
            </a:r>
            <a:r>
              <a:rPr lang="ru-RU" i="1" dirty="0" smtClean="0"/>
              <a:t>·лат.</a:t>
            </a:r>
            <a:r>
              <a:rPr lang="ru-RU" dirty="0" smtClean="0"/>
              <a:t> </a:t>
            </a:r>
            <a:r>
              <a:rPr lang="ru-RU" dirty="0" err="1" smtClean="0"/>
              <a:t>transporto</a:t>
            </a:r>
            <a:r>
              <a:rPr lang="ru-RU" dirty="0" smtClean="0"/>
              <a:t> - переношу).</a:t>
            </a:r>
          </a:p>
          <a:p>
            <a:endParaRPr lang="ru-RU" dirty="0" smtClean="0"/>
          </a:p>
          <a:p>
            <a:r>
              <a:rPr lang="ru-RU" b="1" dirty="0" smtClean="0"/>
              <a:t>1.</a:t>
            </a:r>
            <a:r>
              <a:rPr lang="ru-RU" dirty="0" smtClean="0"/>
              <a:t> (транс.) только ед. Действие по гл. </a:t>
            </a:r>
            <a:r>
              <a:rPr lang="ru-RU" dirty="0" smtClean="0">
                <a:hlinkClick r:id="rId2" tooltip="что такое транспортировать, значение слова транспортировать в словаре Ушакова"/>
              </a:rPr>
              <a:t>транспортировать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 перевозка, доставка (грузов, пассажиров и т.п.) из одного места в другое.</a:t>
            </a:r>
          </a:p>
          <a:p>
            <a:r>
              <a:rPr lang="ru-RU" i="1" dirty="0" smtClean="0"/>
              <a:t>Например</a:t>
            </a:r>
            <a:r>
              <a:rPr lang="ru-RU" dirty="0" smtClean="0"/>
              <a:t>,  </a:t>
            </a:r>
          </a:p>
          <a:p>
            <a:r>
              <a:rPr lang="ru-RU" dirty="0" smtClean="0"/>
              <a:t>                  Транспорт хлеба по железной дороге. </a:t>
            </a:r>
          </a:p>
          <a:p>
            <a:r>
              <a:rPr lang="ru-RU" dirty="0" smtClean="0"/>
              <a:t>                  Непрерывный транспорт грузов.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6923112" cy="936848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C00000"/>
                </a:solidFill>
                <a:latin typeface="Comic Sans MS" pitchFamily="66" charset="0"/>
              </a:rPr>
              <a:t>Для чего служит транспорт?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4437112"/>
            <a:ext cx="8229600" cy="206057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altLang="ru-RU" dirty="0" smtClean="0">
                <a:latin typeface="Comic Sans MS" pitchFamily="66" charset="0"/>
              </a:rPr>
              <a:t>   Транспорт служит для передвижения по земле, воде, воздуху и даже под землёй, для перевозки пассажиров и грузов. </a:t>
            </a:r>
          </a:p>
        </p:txBody>
      </p:sp>
      <p:grpSp>
        <p:nvGrpSpPr>
          <p:cNvPr id="3089" name="Group 17"/>
          <p:cNvGrpSpPr>
            <a:grpSpLocks/>
          </p:cNvGrpSpPr>
          <p:nvPr/>
        </p:nvGrpSpPr>
        <p:grpSpPr bwMode="auto">
          <a:xfrm>
            <a:off x="0" y="980728"/>
            <a:ext cx="8207375" cy="3168650"/>
            <a:chOff x="295" y="754"/>
            <a:chExt cx="5170" cy="1996"/>
          </a:xfrm>
        </p:grpSpPr>
        <p:grpSp>
          <p:nvGrpSpPr>
            <p:cNvPr id="3077" name="Group 16"/>
            <p:cNvGrpSpPr>
              <a:grpSpLocks/>
            </p:cNvGrpSpPr>
            <p:nvPr/>
          </p:nvGrpSpPr>
          <p:grpSpPr bwMode="auto">
            <a:xfrm>
              <a:off x="295" y="754"/>
              <a:ext cx="5170" cy="1995"/>
              <a:chOff x="295" y="845"/>
              <a:chExt cx="5170" cy="1995"/>
            </a:xfrm>
          </p:grpSpPr>
          <p:pic>
            <p:nvPicPr>
              <p:cNvPr id="3079" name="Picture 11" descr="9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ackgroundRemoval t="2759" b="96552" l="417" r="9875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651" y="845"/>
                <a:ext cx="1814" cy="10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0" name="Picture 7" descr="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" y="845"/>
                <a:ext cx="1633" cy="10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1" name="Picture 9" descr="8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27" y="845"/>
                <a:ext cx="1723" cy="10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2" name="Picture 8" descr="7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81" y="1842"/>
                <a:ext cx="1678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83" name="Picture 13" descr="12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5" y="1842"/>
                <a:ext cx="2086" cy="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078" name="Picture 14" descr="1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98795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" y="1752"/>
              <a:ext cx="1451" cy="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25" name="Group 17"/>
          <p:cNvGrpSpPr>
            <a:grpSpLocks/>
          </p:cNvGrpSpPr>
          <p:nvPr/>
        </p:nvGrpSpPr>
        <p:grpSpPr bwMode="auto">
          <a:xfrm>
            <a:off x="642910" y="1857364"/>
            <a:ext cx="8174063" cy="4429132"/>
            <a:chOff x="113" y="1207"/>
            <a:chExt cx="5444" cy="2275"/>
          </a:xfrm>
        </p:grpSpPr>
        <p:pic>
          <p:nvPicPr>
            <p:cNvPr id="4100" name="Picture 5" descr="http://www.metrosoft.narod.ru/images/news/electrichka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2341"/>
              <a:ext cx="1951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1" name="Picture 7" descr="3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53" y="1207"/>
              <a:ext cx="1511" cy="1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3" name="Picture 9" descr="3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" y="2293"/>
              <a:ext cx="1769" cy="1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2" name="Picture 8" descr="3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207"/>
              <a:ext cx="1588" cy="1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4" name="Picture 10" descr="4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0" y="1210"/>
              <a:ext cx="1407" cy="11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5" name="Picture 11" descr="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5" y="1207"/>
              <a:ext cx="1010" cy="1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6" name="Picture 15" descr="47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099" b="96154" l="3344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1" y="2387"/>
              <a:ext cx="1795" cy="10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7" name="Picture 16" descr="4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" y="2387"/>
              <a:ext cx="502" cy="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8572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На какие виды</a:t>
            </a:r>
            <a:br>
              <a:rPr lang="ru-RU" altLang="ru-RU" sz="4000" b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alt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 можно разделить этот транспорт?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79" name="Group 23"/>
          <p:cNvGrpSpPr>
            <a:grpSpLocks/>
          </p:cNvGrpSpPr>
          <p:nvPr/>
        </p:nvGrpSpPr>
        <p:grpSpPr bwMode="auto">
          <a:xfrm>
            <a:off x="214313" y="2571788"/>
            <a:ext cx="7346912" cy="2637548"/>
            <a:chOff x="135" y="-725"/>
            <a:chExt cx="4685" cy="4272"/>
          </a:xfrm>
        </p:grpSpPr>
        <p:sp>
          <p:nvSpPr>
            <p:cNvPr id="5124" name="AutoShape 12"/>
            <p:cNvSpPr>
              <a:spLocks noChangeArrowheads="1"/>
            </p:cNvSpPr>
            <p:nvPr/>
          </p:nvSpPr>
          <p:spPr bwMode="auto">
            <a:xfrm>
              <a:off x="864" y="2052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CCCC00"/>
            </a:solidFill>
            <a:ln w="381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dirty="0">
                  <a:latin typeface="Comic Sans MS" pitchFamily="66" charset="0"/>
                </a:rPr>
                <a:t>Наземный</a:t>
              </a:r>
            </a:p>
          </p:txBody>
        </p:sp>
        <p:sp>
          <p:nvSpPr>
            <p:cNvPr id="5125" name="AutoShape 13"/>
            <p:cNvSpPr>
              <a:spLocks noChangeArrowheads="1"/>
            </p:cNvSpPr>
            <p:nvPr/>
          </p:nvSpPr>
          <p:spPr bwMode="auto">
            <a:xfrm>
              <a:off x="3233" y="895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9797FF"/>
            </a:solidFill>
            <a:ln w="38100">
              <a:solidFill>
                <a:srgbClr val="9966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dirty="0">
                  <a:latin typeface="Comic Sans MS" pitchFamily="66" charset="0"/>
                </a:rPr>
                <a:t>Водный</a:t>
              </a:r>
            </a:p>
          </p:txBody>
        </p:sp>
        <p:sp>
          <p:nvSpPr>
            <p:cNvPr id="5126" name="AutoShape 14"/>
            <p:cNvSpPr>
              <a:spLocks noChangeArrowheads="1"/>
            </p:cNvSpPr>
            <p:nvPr/>
          </p:nvSpPr>
          <p:spPr bwMode="auto">
            <a:xfrm>
              <a:off x="135" y="316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00F8F2"/>
            </a:solidFill>
            <a:ln w="38100">
              <a:solidFill>
                <a:schemeClr val="hlink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dirty="0">
                  <a:latin typeface="Comic Sans MS" pitchFamily="66" charset="0"/>
                </a:rPr>
                <a:t>Воздушный</a:t>
              </a:r>
            </a:p>
          </p:txBody>
        </p:sp>
        <p:sp>
          <p:nvSpPr>
            <p:cNvPr id="5127" name="AutoShape 15"/>
            <p:cNvSpPr>
              <a:spLocks noChangeArrowheads="1"/>
            </p:cNvSpPr>
            <p:nvPr/>
          </p:nvSpPr>
          <p:spPr bwMode="auto">
            <a:xfrm>
              <a:off x="3096" y="3093"/>
              <a:ext cx="1587" cy="454"/>
            </a:xfrm>
            <a:prstGeom prst="roundRect">
              <a:avLst>
                <a:gd name="adj" fmla="val 16667"/>
              </a:avLst>
            </a:prstGeom>
            <a:solidFill>
              <a:srgbClr val="B2B2B2"/>
            </a:solidFill>
            <a:ln w="38100">
              <a:solidFill>
                <a:srgbClr val="4D4D4D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dirty="0">
                  <a:latin typeface="Comic Sans MS" pitchFamily="66" charset="0"/>
                </a:rPr>
                <a:t>Подземный</a:t>
              </a:r>
            </a:p>
          </p:txBody>
        </p:sp>
        <p:sp>
          <p:nvSpPr>
            <p:cNvPr id="5129" name="Line 18"/>
            <p:cNvSpPr>
              <a:spLocks noChangeShapeType="1"/>
            </p:cNvSpPr>
            <p:nvPr/>
          </p:nvSpPr>
          <p:spPr bwMode="auto">
            <a:xfrm>
              <a:off x="3187" y="-725"/>
              <a:ext cx="957" cy="150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0" name="Line 19"/>
            <p:cNvSpPr>
              <a:spLocks noChangeShapeType="1"/>
            </p:cNvSpPr>
            <p:nvPr/>
          </p:nvSpPr>
          <p:spPr bwMode="auto">
            <a:xfrm>
              <a:off x="2823" y="-725"/>
              <a:ext cx="456" cy="3703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1" name="Line 20"/>
            <p:cNvSpPr>
              <a:spLocks noChangeShapeType="1"/>
            </p:cNvSpPr>
            <p:nvPr/>
          </p:nvSpPr>
          <p:spPr bwMode="auto">
            <a:xfrm flipH="1">
              <a:off x="1137" y="-725"/>
              <a:ext cx="1048" cy="92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132" name="Line 21"/>
            <p:cNvSpPr>
              <a:spLocks noChangeShapeType="1"/>
            </p:cNvSpPr>
            <p:nvPr/>
          </p:nvSpPr>
          <p:spPr bwMode="auto">
            <a:xfrm flipH="1">
              <a:off x="1684" y="-725"/>
              <a:ext cx="820" cy="2661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3" name="Picture 16" descr="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2827592" cy="1071570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86116" y="2000240"/>
            <a:ext cx="2096728" cy="461665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28400" y="332656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Какие машины перевозят людей, а какие - грузы?</a:t>
            </a:r>
          </a:p>
        </p:txBody>
      </p:sp>
      <p:grpSp>
        <p:nvGrpSpPr>
          <p:cNvPr id="5131" name="Group 11"/>
          <p:cNvGrpSpPr>
            <a:grpSpLocks/>
          </p:cNvGrpSpPr>
          <p:nvPr/>
        </p:nvGrpSpPr>
        <p:grpSpPr bwMode="auto">
          <a:xfrm>
            <a:off x="250825" y="1773238"/>
            <a:ext cx="8642350" cy="3838575"/>
            <a:chOff x="158" y="1117"/>
            <a:chExt cx="5444" cy="2418"/>
          </a:xfrm>
        </p:grpSpPr>
        <p:pic>
          <p:nvPicPr>
            <p:cNvPr id="6148" name="Picture 4" descr="1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8" y="1117"/>
              <a:ext cx="1679" cy="10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49" name="Picture 5" descr="1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0" b="97661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4" y="1117"/>
              <a:ext cx="1557" cy="10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0" name="Picture 6" descr="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4" y="1117"/>
              <a:ext cx="1693" cy="10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Picture 7" descr="1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" y="2251"/>
              <a:ext cx="1610" cy="1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2" name="Picture 8" descr="2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2432"/>
              <a:ext cx="1814" cy="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3" name="Picture 10" descr="21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3" y="2432"/>
              <a:ext cx="1679" cy="1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dirty="0" smtClean="0">
                <a:solidFill>
                  <a:srgbClr val="C00000"/>
                </a:solidFill>
                <a:latin typeface="Comic Sans MS" pitchFamily="66" charset="0"/>
              </a:rPr>
              <a:t>Транспорт</a:t>
            </a:r>
          </a:p>
        </p:txBody>
      </p:sp>
      <p:grpSp>
        <p:nvGrpSpPr>
          <p:cNvPr id="9228" name="Group 12"/>
          <p:cNvGrpSpPr>
            <a:grpSpLocks/>
          </p:cNvGrpSpPr>
          <p:nvPr/>
        </p:nvGrpSpPr>
        <p:grpSpPr bwMode="auto">
          <a:xfrm>
            <a:off x="179388" y="1268413"/>
            <a:ext cx="8785225" cy="1584325"/>
            <a:chOff x="113" y="799"/>
            <a:chExt cx="5534" cy="998"/>
          </a:xfrm>
        </p:grpSpPr>
        <p:sp>
          <p:nvSpPr>
            <p:cNvPr id="8201" name="AutoShape 4"/>
            <p:cNvSpPr>
              <a:spLocks noChangeArrowheads="1"/>
            </p:cNvSpPr>
            <p:nvPr/>
          </p:nvSpPr>
          <p:spPr bwMode="auto">
            <a:xfrm>
              <a:off x="113" y="1208"/>
              <a:ext cx="1906" cy="589"/>
            </a:xfrm>
            <a:prstGeom prst="roundRect">
              <a:avLst>
                <a:gd name="adj" fmla="val 16667"/>
              </a:avLst>
            </a:prstGeom>
            <a:solidFill>
              <a:srgbClr val="99FF99"/>
            </a:solidFill>
            <a:ln w="38100">
              <a:solidFill>
                <a:srgbClr val="0066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Пассажирский</a:t>
              </a:r>
            </a:p>
          </p:txBody>
        </p:sp>
        <p:sp>
          <p:nvSpPr>
            <p:cNvPr id="8202" name="AutoShape 6"/>
            <p:cNvSpPr>
              <a:spLocks noChangeArrowheads="1"/>
            </p:cNvSpPr>
            <p:nvPr/>
          </p:nvSpPr>
          <p:spPr bwMode="auto">
            <a:xfrm>
              <a:off x="2200" y="1207"/>
              <a:ext cx="1361" cy="590"/>
            </a:xfrm>
            <a:prstGeom prst="roundRect">
              <a:avLst>
                <a:gd name="adj" fmla="val 16667"/>
              </a:avLst>
            </a:prstGeom>
            <a:solidFill>
              <a:srgbClr val="FFCCFF"/>
            </a:solidFill>
            <a:ln w="38100">
              <a:solidFill>
                <a:srgbClr val="FF00FF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Грузовой</a:t>
              </a:r>
            </a:p>
          </p:txBody>
        </p:sp>
        <p:sp>
          <p:nvSpPr>
            <p:cNvPr id="8203" name="AutoShape 7"/>
            <p:cNvSpPr>
              <a:spLocks noChangeArrowheads="1"/>
            </p:cNvSpPr>
            <p:nvPr/>
          </p:nvSpPr>
          <p:spPr bwMode="auto">
            <a:xfrm>
              <a:off x="3833" y="1208"/>
              <a:ext cx="1814" cy="589"/>
            </a:xfrm>
            <a:prstGeom prst="roundRect">
              <a:avLst>
                <a:gd name="adj" fmla="val 16667"/>
              </a:avLst>
            </a:prstGeom>
            <a:solidFill>
              <a:srgbClr val="99CCFF"/>
            </a:solidFill>
            <a:ln w="38100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Специальный</a:t>
              </a:r>
            </a:p>
          </p:txBody>
        </p:sp>
        <p:sp>
          <p:nvSpPr>
            <p:cNvPr id="8204" name="Line 8"/>
            <p:cNvSpPr>
              <a:spLocks noChangeShapeType="1"/>
            </p:cNvSpPr>
            <p:nvPr/>
          </p:nvSpPr>
          <p:spPr bwMode="auto">
            <a:xfrm flipH="1">
              <a:off x="1066" y="799"/>
              <a:ext cx="1043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Line 9"/>
            <p:cNvSpPr>
              <a:spLocks noChangeShapeType="1"/>
            </p:cNvSpPr>
            <p:nvPr/>
          </p:nvSpPr>
          <p:spPr bwMode="auto">
            <a:xfrm>
              <a:off x="2835" y="799"/>
              <a:ext cx="0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Line 10"/>
            <p:cNvSpPr>
              <a:spLocks noChangeShapeType="1"/>
            </p:cNvSpPr>
            <p:nvPr/>
          </p:nvSpPr>
          <p:spPr bwMode="auto">
            <a:xfrm>
              <a:off x="3742" y="799"/>
              <a:ext cx="998" cy="408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Line 11"/>
            <p:cNvSpPr>
              <a:spLocks noChangeShapeType="1"/>
            </p:cNvSpPr>
            <p:nvPr/>
          </p:nvSpPr>
          <p:spPr bwMode="auto">
            <a:xfrm>
              <a:off x="2109" y="799"/>
              <a:ext cx="1633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9238" name="Group 22"/>
          <p:cNvGrpSpPr>
            <a:grpSpLocks/>
          </p:cNvGrpSpPr>
          <p:nvPr/>
        </p:nvGrpSpPr>
        <p:grpSpPr bwMode="auto">
          <a:xfrm>
            <a:off x="395288" y="2997200"/>
            <a:ext cx="8280400" cy="2736850"/>
            <a:chOff x="249" y="1933"/>
            <a:chExt cx="5216" cy="1724"/>
          </a:xfrm>
        </p:grpSpPr>
        <p:pic>
          <p:nvPicPr>
            <p:cNvPr id="8198" name="Picture 17" descr="3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1933"/>
              <a:ext cx="1439" cy="1679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99" name="Picture 18" descr="3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" y="2160"/>
              <a:ext cx="1859" cy="1153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200" name="Picture 19" descr="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9" y="1979"/>
              <a:ext cx="1406" cy="1678"/>
            </a:xfrm>
            <a:prstGeom prst="rect">
              <a:avLst/>
            </a:prstGeom>
            <a:noFill/>
            <a:ln w="3810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80" name="Group 12"/>
          <p:cNvGrpSpPr>
            <a:grpSpLocks/>
          </p:cNvGrpSpPr>
          <p:nvPr/>
        </p:nvGrpSpPr>
        <p:grpSpPr bwMode="auto">
          <a:xfrm>
            <a:off x="0" y="1714488"/>
            <a:ext cx="8748712" cy="1944688"/>
            <a:chOff x="249" y="935"/>
            <a:chExt cx="5511" cy="1225"/>
          </a:xfrm>
        </p:grpSpPr>
        <p:pic>
          <p:nvPicPr>
            <p:cNvPr id="7177" name="Picture 9" descr="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935"/>
              <a:ext cx="1778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8" name="Picture 10" descr="2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935"/>
              <a:ext cx="1984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79" name="Picture 11" descr="2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3" y="935"/>
              <a:ext cx="1927" cy="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7658128" cy="1143000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C00000"/>
                </a:solidFill>
                <a:latin typeface="Comic Sans MS" pitchFamily="66" charset="0"/>
              </a:rPr>
              <a:t>А для чего служат эти машины </a:t>
            </a:r>
            <a:r>
              <a:rPr lang="ru-RU" altLang="ru-RU" sz="4000" dirty="0" smtClean="0"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32564" y="4647178"/>
            <a:ext cx="8467725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latin typeface="Comic Sans MS" pitchFamily="66" charset="0"/>
              </a:rPr>
              <a:t>Это </a:t>
            </a:r>
            <a:r>
              <a:rPr lang="ru-RU" altLang="ru-RU" u="sng" dirty="0">
                <a:solidFill>
                  <a:srgbClr val="FF0000"/>
                </a:solidFill>
                <a:latin typeface="Comic Sans MS" pitchFamily="66" charset="0"/>
              </a:rPr>
              <a:t>специальный транспорт</a:t>
            </a:r>
            <a:r>
              <a:rPr lang="ru-RU" altLang="ru-RU" dirty="0">
                <a:latin typeface="Comic Sans MS" pitchFamily="66" charset="0"/>
              </a:rPr>
              <a:t>. Эти машины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latin typeface="Comic Sans MS" pitchFamily="66" charset="0"/>
              </a:rPr>
              <a:t> вызывают по телефону, если требуется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latin typeface="Comic Sans MS" pitchFamily="66" charset="0"/>
              </a:rPr>
              <a:t>срочная помощь. 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971550" y="3695700"/>
            <a:ext cx="698500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rgbClr val="FF0000"/>
                </a:solidFill>
                <a:latin typeface="Comic Sans MS" pitchFamily="66" charset="0"/>
              </a:rPr>
              <a:t>01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4284663" y="3695700"/>
            <a:ext cx="771525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rgbClr val="FF0000"/>
                </a:solidFill>
                <a:latin typeface="Comic Sans MS" pitchFamily="66" charset="0"/>
              </a:rPr>
              <a:t>02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380288" y="3695700"/>
            <a:ext cx="771525" cy="669925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>
                <a:solidFill>
                  <a:srgbClr val="FF0000"/>
                </a:solidFill>
                <a:latin typeface="Comic Sans MS" pitchFamily="66" charset="0"/>
              </a:rPr>
              <a:t>03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28596" y="285728"/>
            <a:ext cx="7324441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rgbClr val="FF0000"/>
                </a:solidFill>
                <a:latin typeface="Comic Sans MS" pitchFamily="66" charset="0"/>
              </a:rPr>
              <a:t>Какие номера телефонов набирают,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dirty="0">
                <a:solidFill>
                  <a:srgbClr val="FF0000"/>
                </a:solidFill>
                <a:latin typeface="Comic Sans MS" pitchFamily="66" charset="0"/>
              </a:rPr>
              <a:t> чтобы их вызвать?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81" grpId="0" animBg="1"/>
      <p:bldP spid="7182" grpId="0" animBg="1"/>
      <p:bldP spid="7183" grpId="0" animBg="1"/>
      <p:bldP spid="71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74" name="Group 10"/>
          <p:cNvGrpSpPr>
            <a:grpSpLocks/>
          </p:cNvGrpSpPr>
          <p:nvPr/>
        </p:nvGrpSpPr>
        <p:grpSpPr bwMode="auto">
          <a:xfrm>
            <a:off x="285442" y="310366"/>
            <a:ext cx="7383463" cy="3124200"/>
            <a:chOff x="502" y="1071"/>
            <a:chExt cx="4651" cy="1968"/>
          </a:xfrm>
        </p:grpSpPr>
        <p:sp>
          <p:nvSpPr>
            <p:cNvPr id="9226" name="AutoShape 5"/>
            <p:cNvSpPr>
              <a:spLocks noChangeArrowheads="1"/>
            </p:cNvSpPr>
            <p:nvPr/>
          </p:nvSpPr>
          <p:spPr bwMode="auto">
            <a:xfrm>
              <a:off x="2018" y="1071"/>
              <a:ext cx="1905" cy="454"/>
            </a:xfrm>
            <a:prstGeom prst="roundRect">
              <a:avLst>
                <a:gd name="adj" fmla="val 33699"/>
              </a:avLst>
            </a:prstGeom>
            <a:solidFill>
              <a:srgbClr val="66FF99"/>
            </a:solidFill>
            <a:ln w="38100">
              <a:solidFill>
                <a:srgbClr val="00CC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Транспорт</a:t>
              </a:r>
            </a:p>
          </p:txBody>
        </p:sp>
        <p:sp>
          <p:nvSpPr>
            <p:cNvPr id="9227" name="AutoShape 6"/>
            <p:cNvSpPr>
              <a:spLocks noChangeArrowheads="1"/>
            </p:cNvSpPr>
            <p:nvPr/>
          </p:nvSpPr>
          <p:spPr bwMode="auto">
            <a:xfrm>
              <a:off x="502" y="2585"/>
              <a:ext cx="1905" cy="454"/>
            </a:xfrm>
            <a:prstGeom prst="roundRect">
              <a:avLst>
                <a:gd name="adj" fmla="val 33699"/>
              </a:avLst>
            </a:prstGeom>
            <a:solidFill>
              <a:srgbClr val="00FFFF"/>
            </a:solidFill>
            <a:ln w="38100">
              <a:solidFill>
                <a:srgbClr val="0099CC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>
                  <a:latin typeface="Comic Sans MS" pitchFamily="66" charset="0"/>
                </a:rPr>
                <a:t>Личный</a:t>
              </a:r>
            </a:p>
          </p:txBody>
        </p:sp>
        <p:sp>
          <p:nvSpPr>
            <p:cNvPr id="9228" name="AutoShape 7"/>
            <p:cNvSpPr>
              <a:spLocks noChangeArrowheads="1"/>
            </p:cNvSpPr>
            <p:nvPr/>
          </p:nvSpPr>
          <p:spPr bwMode="auto">
            <a:xfrm>
              <a:off x="3112" y="2585"/>
              <a:ext cx="2041" cy="454"/>
            </a:xfrm>
            <a:prstGeom prst="roundRect">
              <a:avLst>
                <a:gd name="adj" fmla="val 33699"/>
              </a:avLst>
            </a:prstGeom>
            <a:solidFill>
              <a:srgbClr val="CC66FF"/>
            </a:solidFill>
            <a:ln w="38100">
              <a:solidFill>
                <a:srgbClr val="66006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altLang="ru-RU" dirty="0">
                  <a:latin typeface="Comic Sans MS" pitchFamily="66" charset="0"/>
                </a:rPr>
                <a:t>Общественный</a:t>
              </a:r>
            </a:p>
          </p:txBody>
        </p:sp>
        <p:sp>
          <p:nvSpPr>
            <p:cNvPr id="9229" name="Line 8"/>
            <p:cNvSpPr>
              <a:spLocks noChangeShapeType="1"/>
            </p:cNvSpPr>
            <p:nvPr/>
          </p:nvSpPr>
          <p:spPr bwMode="auto">
            <a:xfrm flipH="1">
              <a:off x="1582" y="1525"/>
              <a:ext cx="1343" cy="101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Line 9"/>
            <p:cNvSpPr>
              <a:spLocks noChangeShapeType="1"/>
            </p:cNvSpPr>
            <p:nvPr/>
          </p:nvSpPr>
          <p:spPr bwMode="auto">
            <a:xfrm>
              <a:off x="2925" y="1525"/>
              <a:ext cx="1177" cy="1015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278" name="Group 14"/>
          <p:cNvGrpSpPr>
            <a:grpSpLocks/>
          </p:cNvGrpSpPr>
          <p:nvPr/>
        </p:nvGrpSpPr>
        <p:grpSpPr bwMode="auto">
          <a:xfrm>
            <a:off x="0" y="3786190"/>
            <a:ext cx="8202612" cy="1085850"/>
            <a:chOff x="249" y="2341"/>
            <a:chExt cx="5167" cy="684"/>
          </a:xfrm>
        </p:grpSpPr>
        <p:pic>
          <p:nvPicPr>
            <p:cNvPr id="9223" name="Picture 11" descr="Копия fg0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" y="2341"/>
              <a:ext cx="1086" cy="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4" name="Picture 12" descr="Копия (2) fg00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2" y="2341"/>
              <a:ext cx="1043" cy="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5" name="Picture 13" descr="Копия (3) fg000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1" y="2387"/>
              <a:ext cx="1765" cy="6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141</Words>
  <Application>Microsoft Office PowerPoint</Application>
  <PresentationFormat>Экран (4:3)</PresentationFormat>
  <Paragraphs>57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Comic Sans MS</vt:lpstr>
      <vt:lpstr>Times New Roman</vt:lpstr>
      <vt:lpstr>Оформление по умолчанию</vt:lpstr>
      <vt:lpstr>Презентация PowerPoint</vt:lpstr>
      <vt:lpstr>Презентация PowerPoint</vt:lpstr>
      <vt:lpstr>Для чего служит транспорт?</vt:lpstr>
      <vt:lpstr>На какие виды  можно разделить этот транспорт?</vt:lpstr>
      <vt:lpstr>Презентация PowerPoint</vt:lpstr>
      <vt:lpstr>Какие машины перевозят людей, а какие - грузы?</vt:lpstr>
      <vt:lpstr>Транспорт</vt:lpstr>
      <vt:lpstr>А для чего служат эти машины ?</vt:lpstr>
      <vt:lpstr>Презентация PowerPoint</vt:lpstr>
      <vt:lpstr>Транспорт</vt:lpstr>
      <vt:lpstr>Презентация PowerPoint</vt:lpstr>
      <vt:lpstr>    Автобус Wubbo Superbus                                                        ОАЭ </vt:lpstr>
      <vt:lpstr>  Левитирующий поезд «Маглев»                                                    Китай  </vt:lpstr>
      <vt:lpstr>  Канатная дорога                                                         США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Комарова Мария Викторовна</cp:lastModifiedBy>
  <cp:revision>31</cp:revision>
  <dcterms:created xsi:type="dcterms:W3CDTF">2010-11-23T15:40:24Z</dcterms:created>
  <dcterms:modified xsi:type="dcterms:W3CDTF">2023-06-05T07:19:36Z</dcterms:modified>
</cp:coreProperties>
</file>