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50" r:id="rId2"/>
    <p:sldId id="451" r:id="rId3"/>
    <p:sldId id="452" r:id="rId4"/>
    <p:sldId id="312" r:id="rId5"/>
    <p:sldId id="453" r:id="rId6"/>
    <p:sldId id="437" r:id="rId7"/>
    <p:sldId id="438" r:id="rId8"/>
    <p:sldId id="449" r:id="rId9"/>
    <p:sldId id="439" r:id="rId10"/>
    <p:sldId id="440" r:id="rId11"/>
    <p:sldId id="454" r:id="rId12"/>
    <p:sldId id="455" r:id="rId13"/>
    <p:sldId id="456" r:id="rId14"/>
    <p:sldId id="415" r:id="rId15"/>
    <p:sldId id="457" r:id="rId16"/>
    <p:sldId id="458" r:id="rId17"/>
    <p:sldId id="277" r:id="rId18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9F1FF"/>
    <a:srgbClr val="FFCC99"/>
    <a:srgbClr val="E09D24"/>
    <a:srgbClr val="66FF33"/>
    <a:srgbClr val="006600"/>
    <a:srgbClr val="33CC33"/>
    <a:srgbClr val="CCFFCC"/>
    <a:srgbClr val="8FE2FF"/>
    <a:srgbClr val="5BD4FF"/>
    <a:srgbClr val="B686D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909" autoAdjust="0"/>
    <p:restoredTop sz="94660"/>
  </p:normalViewPr>
  <p:slideViewPr>
    <p:cSldViewPr>
      <p:cViewPr varScale="1">
        <p:scale>
          <a:sx n="82" d="100"/>
          <a:sy n="82" d="100"/>
        </p:scale>
        <p:origin x="-1014" y="-78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60197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03018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4440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65081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15408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06056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55011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19530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23876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67218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6142F-7CAE-4798-86AB-0C53A0E10441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33489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shingle">
          <a:fgClr>
            <a:schemeClr val="accent5">
              <a:lumMod val="60000"/>
              <a:lumOff val="40000"/>
            </a:schemeClr>
          </a:fgClr>
          <a:bgClr>
            <a:schemeClr val="accent5">
              <a:lumMod val="20000"/>
              <a:lumOff val="80000"/>
            </a:schemeClr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6142F-7CAE-4798-86AB-0C53A0E10441}" type="datetimeFigureOut">
              <a:rPr lang="ru-RU" smtClean="0"/>
              <a:pPr/>
              <a:t>11.03.2023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DB41D-D5A8-4BF9-908D-6AFEBD50D1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 userDrawn="1"/>
        </p:nvSpPr>
        <p:spPr>
          <a:xfrm>
            <a:off x="142140" y="5305772"/>
            <a:ext cx="13708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7030A0"/>
                </a:solidFill>
                <a:latin typeface="Monotype Corsiva" pitchFamily="66" charset="0"/>
              </a:rPr>
              <a:t>Никифорова Н.В.</a:t>
            </a:r>
          </a:p>
        </p:txBody>
      </p:sp>
      <p:pic>
        <p:nvPicPr>
          <p:cNvPr id="1034" name="Picture 10" descr="https://img-fotki.yandex.ru/get/6823/156241142.236/0_13b75f_eba52c53_orig.png">
            <a:extLst>
              <a:ext uri="{FF2B5EF4-FFF2-40B4-BE49-F238E27FC236}">
                <a16:creationId xmlns="" xmlns:a16="http://schemas.microsoft.com/office/drawing/2014/main" id="{F5DB6BA1-8F7C-4420-A827-F86AA006279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 cstate="print">
            <a:duotone>
              <a:prstClr val="black"/>
              <a:srgbClr val="7030A0">
                <a:tint val="45000"/>
                <a:satMod val="400000"/>
              </a:srgbClr>
            </a:duotone>
            <a:extLst>
              <a:ext uri="{BEBA8EAE-BF5A-486C-A8C5-ECC9F3942E4B}">
                <a14:imgProps xmlns="" xmlns:a14="http://schemas.microsoft.com/office/drawing/2010/main">
                  <a14:imgLayer r:embed="rId1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37007" y="-1840356"/>
            <a:ext cx="5869986" cy="93610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5304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14492"/>
            <a:ext cx="8229600" cy="184281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Знаешь сам - расскажи другому!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AF6B4C3D-8382-4B93-9207-B9B47DB64305}"/>
              </a:ext>
            </a:extLst>
          </p:cNvPr>
          <p:cNvSpPr/>
          <p:nvPr/>
        </p:nvSpPr>
        <p:spPr>
          <a:xfrm>
            <a:off x="0" y="535716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Это работа, которую люди выполняют, чтобы удовлетворить те или иные потребности других людей.</a:t>
            </a:r>
          </a:p>
        </p:txBody>
      </p:sp>
      <p:sp>
        <p:nvSpPr>
          <p:cNvPr id="10" name="Rectangle 2">
            <a:extLst>
              <a:ext uri="{FF2B5EF4-FFF2-40B4-BE49-F238E27FC236}">
                <a16:creationId xmlns="" xmlns:a16="http://schemas.microsoft.com/office/drawing/2014/main" id="{E309B7B3-5488-47A9-9A57-4496758E15CE}"/>
              </a:ext>
            </a:extLst>
          </p:cNvPr>
          <p:cNvSpPr txBox="1">
            <a:spLocks noChangeArrowheads="1"/>
          </p:cNvSpPr>
          <p:nvPr/>
        </p:nvSpPr>
        <p:spPr>
          <a:xfrm>
            <a:off x="1295753" y="131121"/>
            <a:ext cx="6681166" cy="521158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Услуги.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="" xmlns:a16="http://schemas.microsoft.com/office/drawing/2014/main" id="{1B09F6EB-DF6A-4594-8E0F-331A07A58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8806" y="1665554"/>
            <a:ext cx="2656427" cy="3513729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="" xmlns:a16="http://schemas.microsoft.com/office/drawing/2014/main" id="{E40A7234-FA8F-4969-BFB1-05BD4E7E2F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07993" y="3074742"/>
            <a:ext cx="2928014" cy="2093732"/>
          </a:xfrm>
          <a:prstGeom prst="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  <a:extLst/>
        </p:spPr>
      </p:pic>
      <p:pic>
        <p:nvPicPr>
          <p:cNvPr id="8" name="Picture 2">
            <a:extLst>
              <a:ext uri="{FF2B5EF4-FFF2-40B4-BE49-F238E27FC236}">
                <a16:creationId xmlns="" xmlns:a16="http://schemas.microsoft.com/office/drawing/2014/main" id="{3E0D2E01-9099-42A9-BD8F-E181AF1A86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85176" y="1654745"/>
            <a:ext cx="2635296" cy="3513729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016377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xn----etbdmgx3a.xn--p1ai/wp-content/uploads/2021/12/tm3-2st24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0"/>
            <a:ext cx="6929454" cy="5715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8"/>
            <a:ext cx="8229600" cy="467652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800" dirty="0" smtClean="0">
                <a:latin typeface="Comic Sans MS" pitchFamily="66" charset="0"/>
              </a:rPr>
              <a:t>1)Что такое потребности людей?</a:t>
            </a:r>
          </a:p>
          <a:p>
            <a:pPr>
              <a:buNone/>
            </a:pPr>
            <a:r>
              <a:rPr lang="ru-RU" sz="3800" dirty="0" smtClean="0">
                <a:latin typeface="Comic Sans MS" pitchFamily="66" charset="0"/>
              </a:rPr>
              <a:t>Т - Все, что требуется людям для жизни;</a:t>
            </a:r>
          </a:p>
          <a:p>
            <a:pPr>
              <a:buNone/>
            </a:pPr>
            <a:r>
              <a:rPr lang="ru-RU" sz="3800" dirty="0" smtClean="0">
                <a:latin typeface="Comic Sans MS" pitchFamily="66" charset="0"/>
              </a:rPr>
              <a:t>М - Умение видеть красивое вокруг себя</a:t>
            </a:r>
          </a:p>
          <a:p>
            <a:pPr>
              <a:buNone/>
            </a:pPr>
            <a:r>
              <a:rPr lang="ru-RU" sz="3800" dirty="0" smtClean="0">
                <a:latin typeface="Comic Sans MS" pitchFamily="66" charset="0"/>
              </a:rPr>
              <a:t>2) Главная задача экономики</a:t>
            </a:r>
          </a:p>
          <a:p>
            <a:pPr>
              <a:buNone/>
            </a:pPr>
            <a:r>
              <a:rPr lang="ru-RU" sz="3800" dirty="0" smtClean="0">
                <a:latin typeface="Comic Sans MS" pitchFamily="66" charset="0"/>
              </a:rPr>
              <a:t>Л - Производство товаров и услуг</a:t>
            </a:r>
          </a:p>
          <a:p>
            <a:pPr>
              <a:buNone/>
            </a:pPr>
            <a:r>
              <a:rPr lang="ru-RU" sz="3800" dirty="0" smtClean="0">
                <a:latin typeface="Comic Sans MS" pitchFamily="66" charset="0"/>
              </a:rPr>
              <a:t>Р – Удовлетворение разнообразных потребностей людей</a:t>
            </a:r>
          </a:p>
          <a:p>
            <a:pPr>
              <a:buNone/>
            </a:pPr>
            <a:r>
              <a:rPr lang="ru-RU" sz="3800" dirty="0" smtClean="0">
                <a:latin typeface="Comic Sans MS" pitchFamily="66" charset="0"/>
              </a:rPr>
              <a:t>3)Что такое товары?</a:t>
            </a:r>
          </a:p>
          <a:p>
            <a:pPr>
              <a:buNone/>
            </a:pPr>
            <a:r>
              <a:rPr lang="ru-RU" sz="3800" dirty="0" smtClean="0">
                <a:latin typeface="Comic Sans MS" pitchFamily="66" charset="0"/>
              </a:rPr>
              <a:t>А – это предметы , которые человек производит</a:t>
            </a:r>
          </a:p>
          <a:p>
            <a:pPr>
              <a:buNone/>
            </a:pPr>
            <a:r>
              <a:rPr lang="ru-RU" sz="3800" dirty="0" smtClean="0">
                <a:latin typeface="Comic Sans MS" pitchFamily="66" charset="0"/>
              </a:rPr>
              <a:t>У - Это вещи, предметы, с помощью которых люди удовлетворяют свои потребности</a:t>
            </a:r>
          </a:p>
          <a:p>
            <a:pPr>
              <a:buNone/>
            </a:pPr>
            <a:r>
              <a:rPr lang="ru-RU" sz="3800" dirty="0" smtClean="0">
                <a:latin typeface="Comic Sans MS" pitchFamily="66" charset="0"/>
              </a:rPr>
              <a:t>4)Что такое услуги?</a:t>
            </a:r>
          </a:p>
          <a:p>
            <a:pPr>
              <a:buNone/>
            </a:pPr>
            <a:r>
              <a:rPr lang="ru-RU" sz="3800" dirty="0" smtClean="0">
                <a:latin typeface="Comic Sans MS" pitchFamily="66" charset="0"/>
              </a:rPr>
              <a:t>Т – Добыча поваренной соли и нефти</a:t>
            </a:r>
          </a:p>
          <a:p>
            <a:pPr>
              <a:buNone/>
            </a:pPr>
            <a:r>
              <a:rPr lang="ru-RU" sz="3800" dirty="0" smtClean="0">
                <a:latin typeface="Comic Sans MS" pitchFamily="66" charset="0"/>
              </a:rPr>
              <a:t>Д – Проведение экскурсии в музее, лечение больных, обучение детей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8"/>
            <a:ext cx="8229600" cy="467652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800" dirty="0" smtClean="0">
                <a:latin typeface="Comic Sans MS" pitchFamily="66" charset="0"/>
              </a:rPr>
              <a:t>1)Что такое потребности людей?</a:t>
            </a:r>
          </a:p>
          <a:p>
            <a:pPr>
              <a:buNone/>
            </a:pPr>
            <a:r>
              <a:rPr lang="ru-RU" sz="3800" dirty="0" smtClean="0">
                <a:solidFill>
                  <a:srgbClr val="FF0000"/>
                </a:solidFill>
                <a:latin typeface="Comic Sans MS" pitchFamily="66" charset="0"/>
              </a:rPr>
              <a:t>Т</a:t>
            </a:r>
            <a:r>
              <a:rPr lang="ru-RU" sz="3800" dirty="0" smtClean="0">
                <a:latin typeface="Comic Sans MS" pitchFamily="66" charset="0"/>
              </a:rPr>
              <a:t> - Все, что требуется людям для жизни;</a:t>
            </a:r>
          </a:p>
          <a:p>
            <a:pPr>
              <a:buNone/>
            </a:pPr>
            <a:r>
              <a:rPr lang="ru-RU" sz="3800" dirty="0" smtClean="0">
                <a:latin typeface="Comic Sans MS" pitchFamily="66" charset="0"/>
              </a:rPr>
              <a:t>М - Умение видеть красивое вокруг себя</a:t>
            </a:r>
          </a:p>
          <a:p>
            <a:pPr>
              <a:buNone/>
            </a:pPr>
            <a:r>
              <a:rPr lang="ru-RU" sz="3800" dirty="0" smtClean="0">
                <a:latin typeface="Comic Sans MS" pitchFamily="66" charset="0"/>
              </a:rPr>
              <a:t>2) Главная задача экономики</a:t>
            </a:r>
          </a:p>
          <a:p>
            <a:pPr>
              <a:buNone/>
            </a:pPr>
            <a:r>
              <a:rPr lang="ru-RU" sz="3800" dirty="0" smtClean="0">
                <a:latin typeface="Comic Sans MS" pitchFamily="66" charset="0"/>
              </a:rPr>
              <a:t>Л - Производство товаров и услуг</a:t>
            </a:r>
          </a:p>
          <a:p>
            <a:pPr>
              <a:buNone/>
            </a:pPr>
            <a:r>
              <a:rPr lang="ru-RU" sz="3800" dirty="0" smtClean="0">
                <a:solidFill>
                  <a:srgbClr val="FF0000"/>
                </a:solidFill>
                <a:latin typeface="Comic Sans MS" pitchFamily="66" charset="0"/>
              </a:rPr>
              <a:t>Р</a:t>
            </a:r>
            <a:r>
              <a:rPr lang="ru-RU" sz="3800" dirty="0" smtClean="0">
                <a:latin typeface="Comic Sans MS" pitchFamily="66" charset="0"/>
              </a:rPr>
              <a:t> – Удовлетворение разнообразных потребностей людей</a:t>
            </a:r>
          </a:p>
          <a:p>
            <a:pPr>
              <a:buNone/>
            </a:pPr>
            <a:r>
              <a:rPr lang="ru-RU" sz="3800" dirty="0" smtClean="0">
                <a:latin typeface="Comic Sans MS" pitchFamily="66" charset="0"/>
              </a:rPr>
              <a:t>3)Что такое товары?</a:t>
            </a:r>
          </a:p>
          <a:p>
            <a:pPr>
              <a:buNone/>
            </a:pPr>
            <a:r>
              <a:rPr lang="ru-RU" sz="3800" dirty="0" smtClean="0">
                <a:latin typeface="Comic Sans MS" pitchFamily="66" charset="0"/>
              </a:rPr>
              <a:t>А – это предметы , которые человек производит</a:t>
            </a:r>
          </a:p>
          <a:p>
            <a:pPr>
              <a:buNone/>
            </a:pPr>
            <a:r>
              <a:rPr lang="ru-RU" sz="3800" dirty="0" smtClean="0">
                <a:solidFill>
                  <a:srgbClr val="FF0000"/>
                </a:solidFill>
                <a:latin typeface="Comic Sans MS" pitchFamily="66" charset="0"/>
              </a:rPr>
              <a:t>У</a:t>
            </a:r>
            <a:r>
              <a:rPr lang="ru-RU" sz="3800" dirty="0" smtClean="0">
                <a:latin typeface="Comic Sans MS" pitchFamily="66" charset="0"/>
              </a:rPr>
              <a:t> - Это вещи, предметы, с помощью которых люди удовлетворяют свои потребности</a:t>
            </a:r>
          </a:p>
          <a:p>
            <a:pPr>
              <a:buNone/>
            </a:pPr>
            <a:r>
              <a:rPr lang="ru-RU" sz="3800" dirty="0" smtClean="0">
                <a:latin typeface="Comic Sans MS" pitchFamily="66" charset="0"/>
              </a:rPr>
              <a:t>4)Что такое услуги?</a:t>
            </a:r>
          </a:p>
          <a:p>
            <a:pPr>
              <a:buNone/>
            </a:pPr>
            <a:r>
              <a:rPr lang="ru-RU" sz="3800" dirty="0" smtClean="0">
                <a:latin typeface="Comic Sans MS" pitchFamily="66" charset="0"/>
              </a:rPr>
              <a:t>Т – Добыча поваренной соли и нефти</a:t>
            </a:r>
          </a:p>
          <a:p>
            <a:pPr>
              <a:buNone/>
            </a:pPr>
            <a:r>
              <a:rPr lang="ru-RU" sz="3800" dirty="0" smtClean="0">
                <a:solidFill>
                  <a:srgbClr val="FF0000"/>
                </a:solidFill>
                <a:latin typeface="Comic Sans MS" pitchFamily="66" charset="0"/>
              </a:rPr>
              <a:t>Д</a:t>
            </a:r>
            <a:r>
              <a:rPr lang="ru-RU" sz="3800" dirty="0" smtClean="0">
                <a:latin typeface="Comic Sans MS" pitchFamily="66" charset="0"/>
              </a:rPr>
              <a:t> – Проведение экскурсии в музее, лечение больных, обучение детей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AF6B4C3D-8382-4B93-9207-B9B47DB64305}"/>
              </a:ext>
            </a:extLst>
          </p:cNvPr>
          <p:cNvSpPr/>
          <p:nvPr/>
        </p:nvSpPr>
        <p:spPr>
          <a:xfrm>
            <a:off x="1097405" y="62559"/>
            <a:ext cx="69309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Для чего нужен труд?</a:t>
            </a:r>
          </a:p>
        </p:txBody>
      </p:sp>
      <p:pic>
        <p:nvPicPr>
          <p:cNvPr id="8" name="Picture 2" descr="C:\Users\Наталья\Desktop\муравей и черепаха\черепаха.png">
            <a:extLst>
              <a:ext uri="{FF2B5EF4-FFF2-40B4-BE49-F238E27FC236}">
                <a16:creationId xmlns="" xmlns:a16="http://schemas.microsoft.com/office/drawing/2014/main" id="{57A722A4-876F-46B6-830C-88810E0335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441831">
            <a:off x="7360277" y="3520188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3" descr="C:\Users\Наталья\Desktop\муравей и черепаха\муравей.png">
            <a:extLst>
              <a:ext uri="{FF2B5EF4-FFF2-40B4-BE49-F238E27FC236}">
                <a16:creationId xmlns="" xmlns:a16="http://schemas.microsoft.com/office/drawing/2014/main" id="{2682517C-85F6-4580-B62E-F8AC1930D7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179512" y="3391173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6F87CC93-C77F-479F-9A07-B3D78352333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594259"/>
            <a:ext cx="5538290" cy="3828341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323BB8BB-F898-41BA-A22D-4396F8C55BC1}"/>
              </a:ext>
            </a:extLst>
          </p:cNvPr>
          <p:cNvSpPr/>
          <p:nvPr/>
        </p:nvSpPr>
        <p:spPr>
          <a:xfrm>
            <a:off x="323528" y="649489"/>
            <a:ext cx="8550741" cy="830997"/>
          </a:xfrm>
          <a:prstGeom prst="rect">
            <a:avLst/>
          </a:prstGeom>
          <a:noFill/>
          <a:ln w="28575"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Труд необходим для развития экономики. Без труда не будет различных товаров и услуг.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749FBF3D-DF89-4AF2-8FA1-1038EC9FBA70}"/>
              </a:ext>
            </a:extLst>
          </p:cNvPr>
          <p:cNvSpPr txBox="1"/>
          <p:nvPr/>
        </p:nvSpPr>
        <p:spPr>
          <a:xfrm>
            <a:off x="179512" y="80532"/>
            <a:ext cx="1266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>
                <a:latin typeface="Comic Sans MS" panose="030F0702030302020204" pitchFamily="66" charset="0"/>
              </a:rPr>
              <a:t>Клик мышкой </a:t>
            </a:r>
          </a:p>
          <a:p>
            <a:pPr algn="ctr"/>
            <a:r>
              <a:rPr lang="ru-RU" sz="1200" dirty="0">
                <a:latin typeface="Comic Sans MS" panose="030F0702030302020204" pitchFamily="66" charset="0"/>
              </a:rPr>
              <a:t>на вопрос</a:t>
            </a:r>
          </a:p>
        </p:txBody>
      </p:sp>
    </p:spTree>
    <p:extLst>
      <p:ext uri="{BB962C8B-B14F-4D97-AF65-F5344CB8AC3E}">
        <p14:creationId xmlns="" xmlns:p14="http://schemas.microsoft.com/office/powerpoint/2010/main" val="29687978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/>
      <p:bldP spid="1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00112"/>
            <a:ext cx="8229600" cy="302420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Comic Sans MS" pitchFamily="66" charset="0"/>
              </a:rPr>
              <a:t>Продолжи фразу: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Было </a:t>
            </a:r>
            <a:r>
              <a:rPr lang="ru-RU" dirty="0" smtClean="0">
                <a:latin typeface="Comic Sans MS" pitchFamily="66" charset="0"/>
              </a:rPr>
              <a:t>интересно узнать, что …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Теперь я знаю, что 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4"/>
            <a:ext cx="8229600" cy="330995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Comic Sans MS" pitchFamily="66" charset="0"/>
              </a:rPr>
              <a:t>Домашнее задание: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/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учебник </a:t>
            </a:r>
            <a:r>
              <a:rPr lang="ru-RU" dirty="0" smtClean="0">
                <a:latin typeface="Comic Sans MS" pitchFamily="66" charset="0"/>
              </a:rPr>
              <a:t>с.38-41, рабочая тетрадь с.23-24 №2, №3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20674798" flipH="1">
            <a:off x="2452983" y="2760335"/>
            <a:ext cx="1991748" cy="212959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 flipH="1">
            <a:off x="5757328" y="2727534"/>
            <a:ext cx="1241070" cy="2300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29933D84-A6E7-49AE-BD8E-0A9708BBB4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131" y="913910"/>
            <a:ext cx="7309738" cy="11095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318562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60"/>
            <a:ext cx="9144000" cy="4310066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latin typeface="Comic Sans MS" pitchFamily="66" charset="0"/>
              </a:rPr>
              <a:t>Потребности, солнце, вода, воздух. </a:t>
            </a:r>
            <a:br>
              <a:rPr lang="ru-RU" sz="3600" dirty="0" smtClean="0">
                <a:latin typeface="Comic Sans MS" pitchFamily="66" charset="0"/>
              </a:rPr>
            </a:br>
            <a:r>
              <a:rPr lang="ru-RU" sz="3600" dirty="0" smtClean="0">
                <a:latin typeface="Comic Sans MS" pitchFamily="66" charset="0"/>
              </a:rPr>
              <a:t>Платье, экономика, костюм, пальто. </a:t>
            </a:r>
            <a:br>
              <a:rPr lang="ru-RU" sz="3600" dirty="0" smtClean="0">
                <a:latin typeface="Comic Sans MS" pitchFamily="66" charset="0"/>
              </a:rPr>
            </a:br>
            <a:r>
              <a:rPr lang="ru-RU" sz="3600" dirty="0" smtClean="0">
                <a:latin typeface="Comic Sans MS" pitchFamily="66" charset="0"/>
              </a:rPr>
              <a:t>Мясо, молоко, товар, хлеб.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60"/>
            <a:ext cx="9144000" cy="4310066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Потребности</a:t>
            </a:r>
            <a:r>
              <a:rPr lang="ru-RU" sz="3600" dirty="0" smtClean="0">
                <a:latin typeface="Comic Sans MS" pitchFamily="66" charset="0"/>
              </a:rPr>
              <a:t>, солнце, вода, воздух. </a:t>
            </a:r>
            <a:br>
              <a:rPr lang="ru-RU" sz="3600" dirty="0" smtClean="0">
                <a:latin typeface="Comic Sans MS" pitchFamily="66" charset="0"/>
              </a:rPr>
            </a:br>
            <a:r>
              <a:rPr lang="ru-RU" sz="3600" dirty="0" smtClean="0">
                <a:latin typeface="Comic Sans MS" pitchFamily="66" charset="0"/>
              </a:rPr>
              <a:t>Платье, </a:t>
            </a:r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экономика</a:t>
            </a:r>
            <a:r>
              <a:rPr lang="ru-RU" sz="3600" dirty="0" smtClean="0">
                <a:latin typeface="Comic Sans MS" pitchFamily="66" charset="0"/>
              </a:rPr>
              <a:t>, костюм, пальто. </a:t>
            </a:r>
            <a:br>
              <a:rPr lang="ru-RU" sz="3600" dirty="0" smtClean="0">
                <a:latin typeface="Comic Sans MS" pitchFamily="66" charset="0"/>
              </a:rPr>
            </a:br>
            <a:r>
              <a:rPr lang="ru-RU" sz="3600" dirty="0" smtClean="0">
                <a:latin typeface="Comic Sans MS" pitchFamily="66" charset="0"/>
              </a:rPr>
              <a:t>Мясо, молоко, </a:t>
            </a:r>
            <a:r>
              <a:rPr lang="ru-RU" sz="3600" dirty="0" smtClean="0">
                <a:solidFill>
                  <a:srgbClr val="FF0000"/>
                </a:solidFill>
                <a:latin typeface="Comic Sans MS" pitchFamily="66" charset="0"/>
              </a:rPr>
              <a:t>товар</a:t>
            </a:r>
            <a:r>
              <a:rPr lang="ru-RU" sz="3600" dirty="0" smtClean="0">
                <a:latin typeface="Comic Sans MS" pitchFamily="66" charset="0"/>
              </a:rPr>
              <a:t>, хлеб.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Наталья\Desktop\муравей и черепаха\черепаха.png">
            <a:extLst>
              <a:ext uri="{FF2B5EF4-FFF2-40B4-BE49-F238E27FC236}">
                <a16:creationId xmlns="" xmlns:a16="http://schemas.microsoft.com/office/drawing/2014/main" id="{890CADAB-85B5-44B8-BE13-DB4D4B36F7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441831">
            <a:off x="5826909" y="2638704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1649853" y="2478590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s://avatars.mds.yandex.net/get-pdb/916253/66cc523e-2415-4fec-a9e3-ff036dd8a924/s1200?webp=false">
            <a:extLst>
              <a:ext uri="{FF2B5EF4-FFF2-40B4-BE49-F238E27FC236}">
                <a16:creationId xmlns="" xmlns:a16="http://schemas.microsoft.com/office/drawing/2014/main" id="{AB6DB4B3-EC9F-4584-AAEC-4570140462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936" y="1851185"/>
            <a:ext cx="2652548" cy="25016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5DE8B8B6-1472-4CBB-BD55-085BF82D4C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341" y="1013728"/>
            <a:ext cx="8510754" cy="7742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936280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6"/>
            <a:ext cx="8229600" cy="5286392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Comic Sans MS" pitchFamily="66" charset="0"/>
              </a:rPr>
              <a:t> </a:t>
            </a:r>
            <a:r>
              <a:rPr lang="ru-RU" sz="2000" b="1" dirty="0" smtClean="0">
                <a:latin typeface="Comic Sans MS" pitchFamily="66" charset="0"/>
              </a:rPr>
              <a:t>Владимир Орлов "Что нельзя купить".</a:t>
            </a:r>
            <a:r>
              <a:rPr lang="ru-RU" sz="2000" dirty="0" smtClean="0">
                <a:latin typeface="Comic Sans MS" pitchFamily="66" charset="0"/>
              </a:rPr>
              <a:t/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Я с утра брожу босой,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Весь обрызганный росой,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С птицей возле тополька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Воду пью из родника.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Где-то дома у метро -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Пепси-кола и ситро,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Карусели, зоосад,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Всюду вывески висят.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Если деньги накопить,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Можно многое купить -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Дом, одежду и завод,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Самолёт и пароход.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Но нельзя купить росу,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Птичье пение в лесу,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И не спрятать в кошелёк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Родничок и тополёк.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AF6B4C3D-8382-4B93-9207-B9B47DB64305}"/>
              </a:ext>
            </a:extLst>
          </p:cNvPr>
          <p:cNvSpPr/>
          <p:nvPr/>
        </p:nvSpPr>
        <p:spPr>
          <a:xfrm>
            <a:off x="478364" y="111630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Вспомни, что такое экономика?</a:t>
            </a:r>
          </a:p>
        </p:txBody>
      </p:sp>
      <p:pic>
        <p:nvPicPr>
          <p:cNvPr id="8" name="Picture 2" descr="C:\Users\Наталья\Desktop\муравей и черепаха\черепаха.png">
            <a:extLst>
              <a:ext uri="{FF2B5EF4-FFF2-40B4-BE49-F238E27FC236}">
                <a16:creationId xmlns="" xmlns:a16="http://schemas.microsoft.com/office/drawing/2014/main" id="{57A722A4-876F-46B6-830C-88810E03357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/>
          <a:srcRect t="15638" r="3602" b="7920"/>
          <a:stretch/>
        </p:blipFill>
        <p:spPr bwMode="auto">
          <a:xfrm rot="441831">
            <a:off x="7360277" y="3520188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3" descr="C:\Users\Наталья\Desktop\муравей и черепаха\муравей.png">
            <a:extLst>
              <a:ext uri="{FF2B5EF4-FFF2-40B4-BE49-F238E27FC236}">
                <a16:creationId xmlns="" xmlns:a16="http://schemas.microsoft.com/office/drawing/2014/main" id="{2682517C-85F6-4580-B62E-F8AC1930D7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/>
          <a:srcRect l="17043" r="15966"/>
          <a:stretch/>
        </p:blipFill>
        <p:spPr bwMode="auto">
          <a:xfrm>
            <a:off x="179512" y="3391173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>
            <a:extLst>
              <a:ext uri="{FF2B5EF4-FFF2-40B4-BE49-F238E27FC236}">
                <a16:creationId xmlns="" xmlns:a16="http://schemas.microsoft.com/office/drawing/2014/main" id="{1138AECF-415E-4B55-9D04-F8031DC3A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86844" y="1504941"/>
            <a:ext cx="3622752" cy="2713142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Овал 11">
            <a:extLst>
              <a:ext uri="{FF2B5EF4-FFF2-40B4-BE49-F238E27FC236}">
                <a16:creationId xmlns="" xmlns:a16="http://schemas.microsoft.com/office/drawing/2014/main" id="{323BB8BB-F898-41BA-A22D-4396F8C55BC1}"/>
              </a:ext>
            </a:extLst>
          </p:cNvPr>
          <p:cNvSpPr/>
          <p:nvPr/>
        </p:nvSpPr>
        <p:spPr>
          <a:xfrm>
            <a:off x="478364" y="893691"/>
            <a:ext cx="2293436" cy="649188"/>
          </a:xfrm>
          <a:prstGeom prst="ellipse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«</a:t>
            </a:r>
            <a:r>
              <a:rPr lang="ru-RU" sz="2400" b="1" dirty="0" err="1">
                <a:latin typeface="Comic Sans MS" pitchFamily="66" charset="0"/>
              </a:rPr>
              <a:t>экос</a:t>
            </a:r>
            <a:r>
              <a:rPr lang="ru-RU" sz="2400" b="1" dirty="0">
                <a:latin typeface="Comic Sans MS" pitchFamily="66" charset="0"/>
              </a:rPr>
              <a:t>»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="" xmlns:a16="http://schemas.microsoft.com/office/drawing/2014/main" id="{B2BF19BD-A2B0-429B-BAAF-3A2D214E256C}"/>
              </a:ext>
            </a:extLst>
          </p:cNvPr>
          <p:cNvSpPr/>
          <p:nvPr/>
        </p:nvSpPr>
        <p:spPr>
          <a:xfrm>
            <a:off x="6155906" y="952359"/>
            <a:ext cx="2293436" cy="649188"/>
          </a:xfrm>
          <a:prstGeom prst="ellipse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«</a:t>
            </a:r>
            <a:r>
              <a:rPr lang="ru-RU" sz="2400" b="1" dirty="0" err="1">
                <a:latin typeface="Comic Sans MS" pitchFamily="66" charset="0"/>
              </a:rPr>
              <a:t>номос</a:t>
            </a:r>
            <a:r>
              <a:rPr lang="ru-RU" sz="2400" b="1" dirty="0">
                <a:latin typeface="Comic Sans MS" pitchFamily="66" charset="0"/>
              </a:rPr>
              <a:t>»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B0BC3368-1B61-477B-8496-049DA95F3F00}"/>
              </a:ext>
            </a:extLst>
          </p:cNvPr>
          <p:cNvSpPr/>
          <p:nvPr/>
        </p:nvSpPr>
        <p:spPr>
          <a:xfrm>
            <a:off x="511958" y="528273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(Греч.)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7BF70312-F2A7-4AB6-8A86-133EDBA72161}"/>
              </a:ext>
            </a:extLst>
          </p:cNvPr>
          <p:cNvSpPr/>
          <p:nvPr/>
        </p:nvSpPr>
        <p:spPr>
          <a:xfrm>
            <a:off x="419282" y="2449259"/>
            <a:ext cx="22544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«дом» или</a:t>
            </a:r>
          </a:p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«домашнее </a:t>
            </a:r>
          </a:p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хозяйство»</a:t>
            </a:r>
          </a:p>
        </p:txBody>
      </p:sp>
      <p:sp>
        <p:nvSpPr>
          <p:cNvPr id="4" name="Стрелка: вниз 3">
            <a:extLst>
              <a:ext uri="{FF2B5EF4-FFF2-40B4-BE49-F238E27FC236}">
                <a16:creationId xmlns="" xmlns:a16="http://schemas.microsoft.com/office/drawing/2014/main" id="{F70B3195-F09F-45FE-B987-995B57C1E490}"/>
              </a:ext>
            </a:extLst>
          </p:cNvPr>
          <p:cNvSpPr/>
          <p:nvPr/>
        </p:nvSpPr>
        <p:spPr>
          <a:xfrm>
            <a:off x="1403648" y="1601547"/>
            <a:ext cx="144016" cy="895913"/>
          </a:xfrm>
          <a:prstGeom prst="downArrow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DCB51FD4-25A3-42F4-960C-2563AECA4E43}"/>
              </a:ext>
            </a:extLst>
          </p:cNvPr>
          <p:cNvSpPr/>
          <p:nvPr/>
        </p:nvSpPr>
        <p:spPr>
          <a:xfrm>
            <a:off x="6309596" y="2458551"/>
            <a:ext cx="22544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«правило»</a:t>
            </a:r>
          </a:p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«закон»</a:t>
            </a:r>
          </a:p>
        </p:txBody>
      </p:sp>
      <p:sp>
        <p:nvSpPr>
          <p:cNvPr id="16" name="Стрелка: вниз 15">
            <a:extLst>
              <a:ext uri="{FF2B5EF4-FFF2-40B4-BE49-F238E27FC236}">
                <a16:creationId xmlns="" xmlns:a16="http://schemas.microsoft.com/office/drawing/2014/main" id="{8F2E0965-EE4B-4392-9B9C-28B09AC5F3D0}"/>
              </a:ext>
            </a:extLst>
          </p:cNvPr>
          <p:cNvSpPr/>
          <p:nvPr/>
        </p:nvSpPr>
        <p:spPr>
          <a:xfrm>
            <a:off x="7293962" y="1640214"/>
            <a:ext cx="144016" cy="895913"/>
          </a:xfrm>
          <a:prstGeom prst="downArrow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B57346CA-AB84-43F8-9345-DB1928BCB5A3}"/>
              </a:ext>
            </a:extLst>
          </p:cNvPr>
          <p:cNvSpPr/>
          <p:nvPr/>
        </p:nvSpPr>
        <p:spPr>
          <a:xfrm>
            <a:off x="499299" y="4242907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8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Экономика</a:t>
            </a:r>
            <a:r>
              <a:rPr lang="ru-RU" sz="2800" b="1" dirty="0">
                <a:latin typeface="Comic Sans MS" pitchFamily="66" charset="0"/>
              </a:rPr>
              <a:t>- это правила ведения</a:t>
            </a:r>
          </a:p>
          <a:p>
            <a:pPr algn="ctr">
              <a:buFontTx/>
              <a:buNone/>
            </a:pPr>
            <a:r>
              <a:rPr lang="ru-RU" sz="2800" b="1" dirty="0">
                <a:latin typeface="Comic Sans MS" pitchFamily="66" charset="0"/>
              </a:rPr>
              <a:t> хозяйства.</a:t>
            </a:r>
          </a:p>
        </p:txBody>
      </p:sp>
    </p:spTree>
    <p:extLst>
      <p:ext uri="{BB962C8B-B14F-4D97-AF65-F5344CB8AC3E}">
        <p14:creationId xmlns="" xmlns:p14="http://schemas.microsoft.com/office/powerpoint/2010/main" val="20595741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" grpId="0" animBg="1"/>
      <p:bldP spid="13" grpId="0" animBg="1"/>
      <p:bldP spid="10" grpId="0"/>
      <p:bldP spid="14" grpId="0"/>
      <p:bldP spid="4" grpId="0" animBg="1"/>
      <p:bldP spid="15" grpId="0"/>
      <p:bldP spid="16" grpId="0" animBg="1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AF6B4C3D-8382-4B93-9207-B9B47DB64305}"/>
              </a:ext>
            </a:extLst>
          </p:cNvPr>
          <p:cNvSpPr/>
          <p:nvPr/>
        </p:nvSpPr>
        <p:spPr>
          <a:xfrm>
            <a:off x="179512" y="120217"/>
            <a:ext cx="77249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Главная задача экономики</a:t>
            </a:r>
            <a:r>
              <a:rPr lang="ru-RU" sz="2400" b="1" dirty="0">
                <a:latin typeface="Comic Sans MS" pitchFamily="66" charset="0"/>
              </a:rPr>
              <a:t>- удовлетворение разнообразных потребностей людей. Для этого люди производят разные </a:t>
            </a:r>
            <a:r>
              <a:rPr lang="ru-RU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товары</a:t>
            </a:r>
            <a:r>
              <a:rPr lang="ru-RU" sz="2400" b="1" dirty="0">
                <a:latin typeface="Comic Sans MS" pitchFamily="66" charset="0"/>
              </a:rPr>
              <a:t> и </a:t>
            </a:r>
            <a:r>
              <a:rPr lang="ru-RU" sz="24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услуги</a:t>
            </a:r>
            <a:r>
              <a:rPr lang="ru-RU" sz="2400" b="1" dirty="0">
                <a:latin typeface="Comic Sans MS" pitchFamily="66" charset="0"/>
              </a:rPr>
              <a:t>.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="" xmlns:a16="http://schemas.microsoft.com/office/drawing/2014/main" id="{56F162B5-E559-4D97-AE17-DDD0547659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2273697" y="1689878"/>
            <a:ext cx="4804119" cy="3692780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6425502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-58307"/>
            <a:ext cx="6624638" cy="899583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Работа по учебнику.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64552" y="931862"/>
            <a:ext cx="6226576" cy="2192032"/>
          </a:xfrm>
        </p:spPr>
        <p:txBody>
          <a:bodyPr>
            <a:noAutofit/>
          </a:bodyPr>
          <a:lstStyle/>
          <a:p>
            <a:pPr algn="l"/>
            <a:r>
              <a:rPr lang="ru-RU" dirty="0">
                <a:solidFill>
                  <a:schemeClr val="tx1"/>
                </a:solidFill>
                <a:latin typeface="Comic Sans MS" pitchFamily="66" charset="0"/>
              </a:rPr>
              <a:t>1.Откройте учебник на стр.40. 2.Прочитайте текст. Скажите, что такое товары и услуги?</a:t>
            </a:r>
          </a:p>
          <a:p>
            <a:pPr algn="l"/>
            <a:endParaRPr lang="ru-RU" dirty="0">
              <a:solidFill>
                <a:schemeClr val="tx1"/>
              </a:solidFill>
              <a:latin typeface="Comic Sans MS" pitchFamily="66" charset="0"/>
            </a:endParaRPr>
          </a:p>
          <a:p>
            <a:pPr marL="609600" indent="-609600" algn="l"/>
            <a:r>
              <a:rPr lang="ru-RU" sz="2800" dirty="0">
                <a:latin typeface="Comic Sans MS" pitchFamily="66" charset="0"/>
              </a:rPr>
              <a:t> </a:t>
            </a:r>
          </a:p>
        </p:txBody>
      </p:sp>
      <p:pic>
        <p:nvPicPr>
          <p:cNvPr id="5" name="Picture 3" descr="C:\Users\Наталья\Desktop\муравей и черепаха\муравей.png"/>
          <p:cNvPicPr>
            <a:picLocks noChangeAspect="1" noChangeArrowheads="1"/>
          </p:cNvPicPr>
          <p:nvPr/>
        </p:nvPicPr>
        <p:blipFill rotWithShape="1">
          <a:blip r:embed="rId2" cstate="email"/>
          <a:srcRect l="17043" r="15966"/>
          <a:stretch/>
        </p:blipFill>
        <p:spPr bwMode="auto">
          <a:xfrm>
            <a:off x="442134" y="3361556"/>
            <a:ext cx="1013013" cy="2012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C:\Users\Наталья\Desktop\муравей и черепаха\черепаха.png"/>
          <p:cNvPicPr>
            <a:picLocks noChangeAspect="1" noChangeArrowheads="1"/>
          </p:cNvPicPr>
          <p:nvPr/>
        </p:nvPicPr>
        <p:blipFill rotWithShape="1">
          <a:blip r:embed="rId3" cstate="email"/>
          <a:srcRect t="15638" r="3602" b="7920"/>
          <a:stretch/>
        </p:blipFill>
        <p:spPr bwMode="auto">
          <a:xfrm rot="441831">
            <a:off x="7269951" y="3675500"/>
            <a:ext cx="1640865" cy="1754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4588" y="895378"/>
            <a:ext cx="1874196" cy="2439494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344148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AF6B4C3D-8382-4B93-9207-B9B47DB64305}"/>
              </a:ext>
            </a:extLst>
          </p:cNvPr>
          <p:cNvSpPr/>
          <p:nvPr/>
        </p:nvSpPr>
        <p:spPr>
          <a:xfrm>
            <a:off x="0" y="658351"/>
            <a:ext cx="86694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2400" b="1" dirty="0">
                <a:latin typeface="Comic Sans MS" pitchFamily="66" charset="0"/>
              </a:rPr>
              <a:t>Это вещи, предметы, с помощью которых люди удовлетворяют свои потребности.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="" xmlns:a16="http://schemas.microsoft.com/office/drawing/2014/main" id="{46FD0EB8-0A60-4D38-BBF9-6DEB363A75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1795775"/>
            <a:ext cx="2736304" cy="3196915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2">
            <a:extLst>
              <a:ext uri="{FF2B5EF4-FFF2-40B4-BE49-F238E27FC236}">
                <a16:creationId xmlns="" xmlns:a16="http://schemas.microsoft.com/office/drawing/2014/main" id="{E309B7B3-5488-47A9-9A57-4496758E15CE}"/>
              </a:ext>
            </a:extLst>
          </p:cNvPr>
          <p:cNvSpPr txBox="1">
            <a:spLocks noChangeArrowheads="1"/>
          </p:cNvSpPr>
          <p:nvPr/>
        </p:nvSpPr>
        <p:spPr>
          <a:xfrm>
            <a:off x="1259681" y="85709"/>
            <a:ext cx="6624638" cy="899583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Товары .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="" xmlns:a16="http://schemas.microsoft.com/office/drawing/2014/main" id="{880C013A-9B15-43D7-B84E-C466159B6F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3308752" y="1786619"/>
            <a:ext cx="2598504" cy="3196915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="" xmlns:a16="http://schemas.microsoft.com/office/drawing/2014/main" id="{08E41875-05E8-499E-B663-39C4378BBD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39902" y="1786619"/>
            <a:ext cx="2729408" cy="3164067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186546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2543</TotalTime>
  <Words>323</Words>
  <Application>Microsoft Office PowerPoint</Application>
  <PresentationFormat>Экран (16:10)</PresentationFormat>
  <Paragraphs>54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Знаешь сам - расскажи другому!</vt:lpstr>
      <vt:lpstr>Потребности, солнце, вода, воздух.  Платье, экономика, костюм, пальто.  Мясо, молоко, товар, хлеб.  </vt:lpstr>
      <vt:lpstr>Потребности, солнце, вода, воздух.  Платье, экономика, костюм, пальто.  Мясо, молоко, товар, хлеб.  </vt:lpstr>
      <vt:lpstr>Слайд 4</vt:lpstr>
      <vt:lpstr> Владимир Орлов "Что нельзя купить". Я с утра брожу босой, Весь обрызганный росой, С птицей возле тополька Воду пью из родника. Где-то дома у метро - Пепси-кола и ситро, Карусели, зоосад, Всюду вывески висят. Если деньги накопить, Можно многое купить - Дом, одежду и завод, Самолёт и пароход. Но нельзя купить росу, Птичье пение в лесу, И не спрятать в кошелёк Родничок и тополёк. </vt:lpstr>
      <vt:lpstr>Слайд 6</vt:lpstr>
      <vt:lpstr>Слайд 7</vt:lpstr>
      <vt:lpstr>Работа по учебнику.</vt:lpstr>
      <vt:lpstr>Слайд 9</vt:lpstr>
      <vt:lpstr>Слайд 10</vt:lpstr>
      <vt:lpstr>Слайд 11</vt:lpstr>
      <vt:lpstr>Слайд 12</vt:lpstr>
      <vt:lpstr>Слайд 13</vt:lpstr>
      <vt:lpstr>Слайд 14</vt:lpstr>
      <vt:lpstr>Продолжи фразу:  Было интересно узнать, что … Теперь я знаю, что … </vt:lpstr>
      <vt:lpstr>Домашнее задание:  учебник с.38-41, рабочая тетрадь с.23-24 №2, №3 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Для чего нужна экономика.Никифорова Н.В.</dc:title>
  <dc:creator>Наталья Никифорова</dc:creator>
  <cp:lastModifiedBy>Ноутбук</cp:lastModifiedBy>
  <cp:revision>298</cp:revision>
  <dcterms:created xsi:type="dcterms:W3CDTF">2017-12-24T16:16:52Z</dcterms:created>
  <dcterms:modified xsi:type="dcterms:W3CDTF">2023-03-11T05:38:45Z</dcterms:modified>
</cp:coreProperties>
</file>