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9" r:id="rId5"/>
    <p:sldId id="260" r:id="rId6"/>
    <p:sldId id="261" r:id="rId7"/>
    <p:sldId id="269" r:id="rId8"/>
    <p:sldId id="274" r:id="rId9"/>
    <p:sldId id="272" r:id="rId10"/>
    <p:sldId id="263" r:id="rId11"/>
    <p:sldId id="275" r:id="rId12"/>
    <p:sldId id="265" r:id="rId13"/>
    <p:sldId id="266" r:id="rId14"/>
    <p:sldId id="267" r:id="rId15"/>
    <p:sldId id="268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758E523-DC23-4699-B782-6190FF17141E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D76D8EF-EB68-402E-98AA-41472C3D6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8E523-DC23-4699-B782-6190FF17141E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D8EF-EB68-402E-98AA-41472C3D6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8E523-DC23-4699-B782-6190FF17141E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D8EF-EB68-402E-98AA-41472C3D6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8E523-DC23-4699-B782-6190FF17141E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D8EF-EB68-402E-98AA-41472C3D6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8E523-DC23-4699-B782-6190FF17141E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D8EF-EB68-402E-98AA-41472C3D6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8E523-DC23-4699-B782-6190FF17141E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D8EF-EB68-402E-98AA-41472C3D6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758E523-DC23-4699-B782-6190FF17141E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D76D8EF-EB68-402E-98AA-41472C3D69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758E523-DC23-4699-B782-6190FF17141E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D76D8EF-EB68-402E-98AA-41472C3D6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8E523-DC23-4699-B782-6190FF17141E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D8EF-EB68-402E-98AA-41472C3D6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8E523-DC23-4699-B782-6190FF17141E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D8EF-EB68-402E-98AA-41472C3D6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8E523-DC23-4699-B782-6190FF17141E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D8EF-EB68-402E-98AA-41472C3D6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758E523-DC23-4699-B782-6190FF17141E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D76D8EF-EB68-402E-98AA-41472C3D6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latin typeface="+mn-lt"/>
              </a:rPr>
              <a:t>Отрицательные частицы</a:t>
            </a: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Роль отрицательной частицы НЕ</a:t>
            </a:r>
          </a:p>
        </p:txBody>
      </p:sp>
      <p:pic>
        <p:nvPicPr>
          <p:cNvPr id="4" name="Picture 50" descr="baby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9" y="4818840"/>
            <a:ext cx="1000132" cy="14533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u="sng" dirty="0"/>
              <a:t>Запиши в орфографический словарь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Не что иное, как…</a:t>
            </a:r>
          </a:p>
          <a:p>
            <a:r>
              <a:rPr lang="ru-RU" sz="4800" dirty="0"/>
              <a:t>Не кто иной, как…</a:t>
            </a:r>
          </a:p>
          <a:p>
            <a:r>
              <a:rPr lang="ru-RU" sz="4800" dirty="0"/>
              <a:t>Ничто иное не…</a:t>
            </a:r>
          </a:p>
          <a:p>
            <a:r>
              <a:rPr lang="ru-RU" sz="4800" dirty="0"/>
              <a:t>Никто иной не…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265233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29600" cy="1066800"/>
          </a:xfrm>
        </p:spPr>
        <p:txBody>
          <a:bodyPr/>
          <a:lstStyle/>
          <a:p>
            <a:pPr algn="ctr"/>
            <a:r>
              <a:rPr lang="ru-RU" dirty="0"/>
              <a:t>Что обозначает частица?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8" cy="5017744"/>
          </a:xfrm>
        </p:spPr>
        <p:txBody>
          <a:bodyPr>
            <a:noAutofit/>
          </a:bodyPr>
          <a:lstStyle/>
          <a:p>
            <a:r>
              <a:rPr lang="ru-RU" sz="4400" dirty="0"/>
              <a:t>1. Мать </a:t>
            </a:r>
            <a:r>
              <a:rPr lang="ru-RU" sz="4400" b="1" dirty="0">
                <a:solidFill>
                  <a:srgbClr val="FF0000"/>
                </a:solidFill>
              </a:rPr>
              <a:t>н..  </a:t>
            </a:r>
            <a:r>
              <a:rPr lang="ru-RU" sz="4400" dirty="0"/>
              <a:t>могла  </a:t>
            </a:r>
            <a:r>
              <a:rPr lang="ru-RU" sz="4400" b="1" dirty="0">
                <a:solidFill>
                  <a:srgbClr val="FF0000"/>
                </a:solidFill>
              </a:rPr>
              <a:t>н..  </a:t>
            </a:r>
            <a:r>
              <a:rPr lang="ru-RU" sz="4400" dirty="0"/>
              <a:t>заметить ст..</a:t>
            </a:r>
            <a:r>
              <a:rPr lang="ru-RU" sz="4400" dirty="0" err="1"/>
              <a:t>рания</a:t>
            </a:r>
            <a:r>
              <a:rPr lang="ru-RU" sz="4400" dirty="0"/>
              <a:t>  сына.</a:t>
            </a:r>
          </a:p>
          <a:p>
            <a:r>
              <a:rPr lang="ru-RU" sz="4400" dirty="0"/>
              <a:t>2. Каких  только  баб..чек  </a:t>
            </a:r>
            <a:r>
              <a:rPr lang="ru-RU" sz="4400" b="1" dirty="0">
                <a:solidFill>
                  <a:srgbClr val="FF0000"/>
                </a:solidFill>
              </a:rPr>
              <a:t>н.. </a:t>
            </a:r>
            <a:r>
              <a:rPr lang="ru-RU" sz="4400" dirty="0" err="1"/>
              <a:t>увид</a:t>
            </a:r>
            <a:r>
              <a:rPr lang="ru-RU" sz="4400" dirty="0"/>
              <a:t>..</a:t>
            </a:r>
            <a:r>
              <a:rPr lang="ru-RU" sz="4400" dirty="0" err="1"/>
              <a:t>шь</a:t>
            </a:r>
            <a:r>
              <a:rPr lang="ru-RU" sz="4400" dirty="0"/>
              <a:t> в зоол..</a:t>
            </a:r>
            <a:r>
              <a:rPr lang="ru-RU" sz="4400" dirty="0" err="1"/>
              <a:t>гическом</a:t>
            </a:r>
            <a:r>
              <a:rPr lang="ru-RU" sz="4400" dirty="0"/>
              <a:t> музе..!</a:t>
            </a:r>
          </a:p>
          <a:p>
            <a:r>
              <a:rPr lang="ru-RU" sz="4400" dirty="0"/>
              <a:t>3. </a:t>
            </a:r>
            <a:r>
              <a:rPr lang="ru-RU" sz="4400" b="1" dirty="0">
                <a:solidFill>
                  <a:srgbClr val="FF0000"/>
                </a:solidFill>
              </a:rPr>
              <a:t>Н..  </a:t>
            </a:r>
            <a:r>
              <a:rPr lang="ru-RU" sz="4400" dirty="0"/>
              <a:t>пугай  </a:t>
            </a:r>
            <a:r>
              <a:rPr lang="ru-RU" sz="4400" dirty="0" err="1"/>
              <a:t>з</a:t>
            </a:r>
            <a:r>
              <a:rPr lang="ru-RU" sz="4400" dirty="0"/>
              <a:t>..</a:t>
            </a:r>
            <a:r>
              <a:rPr lang="ru-RU" sz="4400" dirty="0" err="1"/>
              <a:t>ма</a:t>
            </a:r>
            <a:r>
              <a:rPr lang="ru-RU" sz="4400" dirty="0"/>
              <a:t>   в..</a:t>
            </a:r>
            <a:r>
              <a:rPr lang="ru-RU" sz="4400" dirty="0" err="1"/>
              <a:t>есна</a:t>
            </a:r>
            <a:r>
              <a:rPr lang="ru-RU" sz="4400" dirty="0"/>
              <a:t>  все равно  пр..дет.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/>
          <a:lstStyle/>
          <a:p>
            <a:pPr algn="ctr"/>
            <a:r>
              <a:rPr lang="ru-RU" dirty="0">
                <a:latin typeface="+mn-lt"/>
              </a:rPr>
              <a:t>Частицы НЕ и НИ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07504" y="2332037"/>
            <a:ext cx="4359692" cy="2825155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/>
              <a:t> </a:t>
            </a:r>
            <a:r>
              <a:rPr lang="ru-RU" sz="4000" dirty="0"/>
              <a:t>4. </a:t>
            </a:r>
            <a:r>
              <a:rPr lang="ru-RU" sz="4000" b="1" dirty="0">
                <a:solidFill>
                  <a:srgbClr val="FF0000"/>
                </a:solidFill>
              </a:rPr>
              <a:t>Ни</a:t>
            </a:r>
            <a:r>
              <a:rPr lang="ru-RU" sz="4000" dirty="0"/>
              <a:t> – выражает</a:t>
            </a:r>
          </a:p>
          <a:p>
            <a:pPr>
              <a:buNone/>
            </a:pPr>
            <a:r>
              <a:rPr lang="ru-RU" sz="4000" dirty="0"/>
              <a:t>   отрицание в предложении без подлежащего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2332037"/>
            <a:ext cx="4038600" cy="2168533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Ни</a:t>
            </a:r>
            <a:r>
              <a:rPr lang="ru-RU" sz="4000" dirty="0">
                <a:solidFill>
                  <a:srgbClr val="FF0000"/>
                </a:solidFill>
              </a:rPr>
              <a:t> </a:t>
            </a:r>
            <a:r>
              <a:rPr lang="ru-RU" sz="4000" dirty="0"/>
              <a:t>шагу назад!</a:t>
            </a:r>
          </a:p>
        </p:txBody>
      </p:sp>
    </p:spTree>
    <p:extLst>
      <p:ext uri="{BB962C8B-B14F-4D97-AF65-F5344CB8AC3E}">
        <p14:creationId xmlns:p14="http://schemas.microsoft.com/office/powerpoint/2010/main" val="1267317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/>
          <a:lstStyle/>
          <a:p>
            <a:pPr algn="ctr"/>
            <a:r>
              <a:rPr lang="ru-RU" dirty="0">
                <a:latin typeface="+mn-lt"/>
              </a:rPr>
              <a:t>Частицы НЕ и НИ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251520" y="2332037"/>
            <a:ext cx="4215676" cy="3617243"/>
          </a:xfrm>
          <a:ln w="3175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/>
              <a:t> 5</a:t>
            </a:r>
            <a:r>
              <a:rPr lang="ru-RU" sz="3600" b="1" dirty="0"/>
              <a:t>. </a:t>
            </a:r>
            <a:r>
              <a:rPr lang="ru-RU" sz="3600" b="1" dirty="0">
                <a:solidFill>
                  <a:srgbClr val="FF0000"/>
                </a:solidFill>
              </a:rPr>
              <a:t>Ни</a:t>
            </a:r>
            <a:r>
              <a:rPr lang="ru-RU" sz="3600" b="1" dirty="0"/>
              <a:t> </a:t>
            </a:r>
            <a:r>
              <a:rPr lang="ru-RU" sz="3600" dirty="0"/>
              <a:t>– усиливает отрицание в предложениях, в которых уже есть отрицание, выраженное </a:t>
            </a:r>
            <a:r>
              <a:rPr lang="ru-RU" sz="3600" dirty="0">
                <a:solidFill>
                  <a:srgbClr val="FF0000"/>
                </a:solidFill>
              </a:rPr>
              <a:t>не</a:t>
            </a:r>
            <a:r>
              <a:rPr lang="ru-RU" sz="3600" dirty="0"/>
              <a:t> или </a:t>
            </a:r>
            <a:r>
              <a:rPr lang="ru-RU" sz="3600" dirty="0">
                <a:solidFill>
                  <a:srgbClr val="FF0000"/>
                </a:solidFill>
              </a:rPr>
              <a:t>нет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2332037"/>
            <a:ext cx="4038600" cy="2168533"/>
          </a:xfrm>
          <a:ln w="3175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ru-RU" sz="3600" dirty="0"/>
              <a:t>Мы </a:t>
            </a:r>
            <a:r>
              <a:rPr lang="ru-RU" sz="3600" u="sng" dirty="0"/>
              <a:t>не</a:t>
            </a:r>
            <a:r>
              <a:rPr lang="ru-RU" sz="3600" dirty="0"/>
              <a:t> слышали </a:t>
            </a:r>
            <a:r>
              <a:rPr lang="ru-RU" sz="4000" dirty="0">
                <a:solidFill>
                  <a:srgbClr val="FF0000"/>
                </a:solidFill>
              </a:rPr>
              <a:t>ни</a:t>
            </a:r>
            <a:r>
              <a:rPr lang="ru-RU" sz="3600" dirty="0"/>
              <a:t> звука.</a:t>
            </a:r>
          </a:p>
        </p:txBody>
      </p:sp>
    </p:spTree>
    <p:extLst>
      <p:ext uri="{BB962C8B-B14F-4D97-AF65-F5344CB8AC3E}">
        <p14:creationId xmlns:p14="http://schemas.microsoft.com/office/powerpoint/2010/main" val="3854343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/>
          <a:lstStyle/>
          <a:p>
            <a:pPr algn="ctr"/>
            <a:r>
              <a:rPr lang="ru-RU" dirty="0">
                <a:latin typeface="+mn-lt"/>
              </a:rPr>
              <a:t>Частицы НЕ и НИ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0" y="1844824"/>
            <a:ext cx="4467196" cy="4680519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/>
              <a:t> 6. </a:t>
            </a:r>
            <a:r>
              <a:rPr lang="ru-RU" sz="4000" dirty="0">
                <a:solidFill>
                  <a:srgbClr val="FF0000"/>
                </a:solidFill>
              </a:rPr>
              <a:t>Ни</a:t>
            </a:r>
            <a:r>
              <a:rPr lang="ru-RU" sz="4000" dirty="0"/>
              <a:t> – выражает утверждение  в придаточной части СПП после слов  </a:t>
            </a:r>
            <a:r>
              <a:rPr lang="ru-RU" sz="4000" i="1" dirty="0">
                <a:solidFill>
                  <a:srgbClr val="FF0000"/>
                </a:solidFill>
              </a:rPr>
              <a:t>что, кто, где, куда </a:t>
            </a:r>
            <a:r>
              <a:rPr lang="ru-RU" sz="4000" dirty="0"/>
              <a:t>и др.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2332037"/>
            <a:ext cx="4038600" cy="2168533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4000" i="1" dirty="0"/>
              <a:t>Куда </a:t>
            </a:r>
            <a:r>
              <a:rPr lang="ru-RU" sz="4000" b="1" i="1" dirty="0">
                <a:solidFill>
                  <a:srgbClr val="FF0000"/>
                </a:solidFill>
              </a:rPr>
              <a:t>ни</a:t>
            </a:r>
            <a:r>
              <a:rPr lang="ru-RU" sz="4000" i="1" dirty="0"/>
              <a:t> поеду</a:t>
            </a:r>
            <a:r>
              <a:rPr lang="ru-RU" sz="4000" dirty="0"/>
              <a:t>, везде встречаю друзей.</a:t>
            </a:r>
          </a:p>
        </p:txBody>
      </p:sp>
    </p:spTree>
    <p:extLst>
      <p:ext uri="{BB962C8B-B14F-4D97-AF65-F5344CB8AC3E}">
        <p14:creationId xmlns:p14="http://schemas.microsoft.com/office/powerpoint/2010/main" val="1611423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/>
          <a:lstStyle/>
          <a:p>
            <a:pPr algn="ctr"/>
            <a:r>
              <a:rPr lang="ru-RU" dirty="0">
                <a:latin typeface="+mn-lt"/>
              </a:rPr>
              <a:t>Частицы НЕ и НИ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28596" y="2332037"/>
            <a:ext cx="4038600" cy="3617243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/>
              <a:t> 7</a:t>
            </a:r>
            <a:r>
              <a:rPr lang="ru-RU" sz="4000" dirty="0"/>
              <a:t>. </a:t>
            </a:r>
            <a:r>
              <a:rPr lang="ru-RU" sz="4000" b="1" dirty="0">
                <a:solidFill>
                  <a:srgbClr val="FF0000"/>
                </a:solidFill>
              </a:rPr>
              <a:t>НИ</a:t>
            </a:r>
            <a:r>
              <a:rPr lang="ru-RU" sz="4000" dirty="0"/>
              <a:t> + </a:t>
            </a:r>
            <a:r>
              <a:rPr lang="ru-RU" sz="4000" b="1" dirty="0">
                <a:solidFill>
                  <a:srgbClr val="FF0000"/>
                </a:solidFill>
              </a:rPr>
              <a:t>НИ</a:t>
            </a:r>
            <a:r>
              <a:rPr lang="ru-RU" sz="4000" dirty="0"/>
              <a:t> = повторяющийся союз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2332037"/>
            <a:ext cx="4038600" cy="2168533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Ни</a:t>
            </a:r>
            <a:r>
              <a:rPr lang="ru-RU" sz="3600" dirty="0"/>
              <a:t> ты, </a:t>
            </a:r>
            <a:r>
              <a:rPr lang="ru-RU" sz="3600" b="1" dirty="0">
                <a:solidFill>
                  <a:srgbClr val="FF0000"/>
                </a:solidFill>
              </a:rPr>
              <a:t>ни</a:t>
            </a:r>
            <a:r>
              <a:rPr lang="ru-RU" sz="3600" dirty="0"/>
              <a:t> я этого не знали.</a:t>
            </a:r>
          </a:p>
        </p:txBody>
      </p:sp>
    </p:spTree>
    <p:extLst>
      <p:ext uri="{BB962C8B-B14F-4D97-AF65-F5344CB8AC3E}">
        <p14:creationId xmlns:p14="http://schemas.microsoft.com/office/powerpoint/2010/main" val="2286700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Закончи предложение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1. Кто </a:t>
            </a:r>
            <a:r>
              <a:rPr lang="ru-RU" sz="4400" b="1" dirty="0">
                <a:solidFill>
                  <a:srgbClr val="FF0000"/>
                </a:solidFill>
              </a:rPr>
              <a:t>не</a:t>
            </a:r>
            <a:r>
              <a:rPr lang="ru-RU" sz="4400" dirty="0"/>
              <a:t> прочитает эту книгу, …</a:t>
            </a:r>
          </a:p>
          <a:p>
            <a:r>
              <a:rPr lang="ru-RU" sz="4400" dirty="0"/>
              <a:t>2. Кто </a:t>
            </a:r>
            <a:r>
              <a:rPr lang="ru-RU" sz="4400" b="1" dirty="0">
                <a:solidFill>
                  <a:srgbClr val="FF0000"/>
                </a:solidFill>
              </a:rPr>
              <a:t>ни</a:t>
            </a:r>
            <a:r>
              <a:rPr lang="ru-RU" sz="4400" dirty="0"/>
              <a:t> прочитает эту книгу, …</a:t>
            </a:r>
          </a:p>
        </p:txBody>
      </p:sp>
    </p:spTree>
    <p:extLst>
      <p:ext uri="{BB962C8B-B14F-4D97-AF65-F5344CB8AC3E}">
        <p14:creationId xmlns:p14="http://schemas.microsoft.com/office/powerpoint/2010/main" val="3166794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u="sng" dirty="0"/>
              <a:t>Запиши в орфографический словарь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Не раз (много раз)</a:t>
            </a:r>
          </a:p>
          <a:p>
            <a:r>
              <a:rPr lang="ru-RU" sz="4800" dirty="0"/>
              <a:t>Ни разу ( никогда)</a:t>
            </a:r>
          </a:p>
          <a:p>
            <a:r>
              <a:rPr lang="ru-RU" sz="4800" dirty="0"/>
              <a:t>Не один (много)</a:t>
            </a:r>
          </a:p>
          <a:p>
            <a:r>
              <a:rPr lang="ru-RU" sz="4800" dirty="0"/>
              <a:t>Ни один (никто)</a:t>
            </a:r>
          </a:p>
          <a:p>
            <a:endParaRPr lang="ru-RU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u="sng" dirty="0"/>
              <a:t>Запиши в орфографический словарь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Немало (много)</a:t>
            </a:r>
          </a:p>
          <a:p>
            <a:r>
              <a:rPr lang="ru-RU" sz="4800" dirty="0"/>
              <a:t>Нимало (ничуть)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385953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/>
          <a:lstStyle/>
          <a:p>
            <a:pPr algn="ctr"/>
            <a:r>
              <a:rPr lang="ru-RU" dirty="0">
                <a:latin typeface="+mn-lt"/>
              </a:rPr>
              <a:t>Частицы НЕ и НИ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28596" y="2332037"/>
            <a:ext cx="4038600" cy="2168533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/>
              <a:t> 1. </a:t>
            </a:r>
            <a:r>
              <a:rPr lang="ru-RU" sz="3600" dirty="0">
                <a:solidFill>
                  <a:srgbClr val="FF0000"/>
                </a:solidFill>
              </a:rPr>
              <a:t>Не</a:t>
            </a:r>
            <a:r>
              <a:rPr lang="ru-RU" sz="3600" dirty="0"/>
              <a:t> – выражает</a:t>
            </a:r>
          </a:p>
          <a:p>
            <a:pPr>
              <a:buNone/>
            </a:pPr>
            <a:r>
              <a:rPr lang="ru-RU" sz="3600" dirty="0"/>
              <a:t>полное отрицание (отрицательная)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2332037"/>
            <a:ext cx="4038600" cy="2168533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Не </a:t>
            </a:r>
            <a:r>
              <a:rPr lang="ru-RU" sz="3200" dirty="0"/>
              <a:t>плачь, он все </a:t>
            </a:r>
          </a:p>
          <a:p>
            <a:pPr>
              <a:buNone/>
            </a:pPr>
            <a:r>
              <a:rPr lang="ru-RU" sz="3200" dirty="0"/>
              <a:t>равно  </a:t>
            </a:r>
            <a:r>
              <a:rPr lang="ru-RU" sz="3200" b="1" dirty="0">
                <a:solidFill>
                  <a:srgbClr val="FF0000"/>
                </a:solidFill>
              </a:rPr>
              <a:t>не</a:t>
            </a:r>
            <a:r>
              <a:rPr lang="ru-RU" sz="3200" dirty="0"/>
              <a:t> придет.</a:t>
            </a:r>
          </a:p>
        </p:txBody>
      </p:sp>
      <p:pic>
        <p:nvPicPr>
          <p:cNvPr id="16" name="Picture 3" descr="5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357562"/>
            <a:ext cx="1225399" cy="10493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/>
          <a:lstStyle/>
          <a:p>
            <a:pPr algn="ctr"/>
            <a:r>
              <a:rPr lang="ru-RU" dirty="0">
                <a:latin typeface="+mn-lt"/>
              </a:rPr>
              <a:t>Частицы НЕ и НИ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285720" y="2332037"/>
            <a:ext cx="4181476" cy="2897163"/>
          </a:xfrm>
          <a:ln w="3175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/>
              <a:t>2. </a:t>
            </a:r>
            <a:r>
              <a:rPr lang="ru-RU" sz="3600" dirty="0">
                <a:solidFill>
                  <a:srgbClr val="FF0000"/>
                </a:solidFill>
              </a:rPr>
              <a:t>Не</a:t>
            </a:r>
            <a:r>
              <a:rPr lang="ru-RU" sz="3600" dirty="0"/>
              <a:t> + </a:t>
            </a:r>
            <a:r>
              <a:rPr lang="ru-RU" sz="3600" dirty="0">
                <a:solidFill>
                  <a:srgbClr val="FF0000"/>
                </a:solidFill>
              </a:rPr>
              <a:t>Не</a:t>
            </a:r>
            <a:r>
              <a:rPr lang="ru-RU" sz="3600" dirty="0"/>
              <a:t> (двойное отрицание)  </a:t>
            </a:r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3600" b="1" dirty="0">
                <a:solidFill>
                  <a:srgbClr val="FF0000"/>
                </a:solidFill>
              </a:rPr>
              <a:t>=</a:t>
            </a:r>
          </a:p>
          <a:p>
            <a:pPr>
              <a:buNone/>
            </a:pPr>
            <a:r>
              <a:rPr lang="ru-RU" sz="3600" dirty="0"/>
              <a:t>положительный</a:t>
            </a:r>
          </a:p>
          <a:p>
            <a:pPr>
              <a:buNone/>
            </a:pPr>
            <a:r>
              <a:rPr lang="ru-RU" sz="3600" dirty="0"/>
              <a:t>смысл (утвердительная)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2332037"/>
            <a:ext cx="4038600" cy="2897163"/>
          </a:xfrm>
          <a:ln w="3175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Не</a:t>
            </a:r>
            <a:r>
              <a:rPr lang="ru-RU" sz="3200" dirty="0"/>
              <a:t> могу </a:t>
            </a:r>
            <a:r>
              <a:rPr lang="ru-RU" sz="3200" dirty="0">
                <a:solidFill>
                  <a:srgbClr val="FF0000"/>
                </a:solidFill>
              </a:rPr>
              <a:t>не</a:t>
            </a:r>
            <a:r>
              <a:rPr lang="ru-RU" sz="3200" dirty="0"/>
              <a:t> пойти</a:t>
            </a:r>
          </a:p>
          <a:p>
            <a:pPr>
              <a:buNone/>
            </a:pPr>
            <a:r>
              <a:rPr lang="ru-RU" sz="3200" dirty="0"/>
              <a:t>в школу. (= пойду)</a:t>
            </a:r>
          </a:p>
        </p:txBody>
      </p:sp>
      <p:pic>
        <p:nvPicPr>
          <p:cNvPr id="10" name="Picture 4" descr="J01953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286124"/>
            <a:ext cx="1720851" cy="1238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/>
          <a:lstStyle/>
          <a:p>
            <a:pPr algn="ctr"/>
            <a:r>
              <a:rPr lang="ru-RU" dirty="0">
                <a:latin typeface="+mn-lt"/>
              </a:rPr>
              <a:t>Частицы НЕ и НИ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28596" y="2332037"/>
            <a:ext cx="4038600" cy="2168533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/>
              <a:t> 3. </a:t>
            </a:r>
            <a:r>
              <a:rPr lang="ru-RU" sz="3600" dirty="0">
                <a:solidFill>
                  <a:srgbClr val="FF0000"/>
                </a:solidFill>
              </a:rPr>
              <a:t>Не</a:t>
            </a:r>
            <a:r>
              <a:rPr lang="ru-RU" sz="3600" dirty="0"/>
              <a:t> – утвердительная в </a:t>
            </a:r>
          </a:p>
          <a:p>
            <a:pPr>
              <a:buNone/>
            </a:pPr>
            <a:r>
              <a:rPr lang="ru-RU" sz="3600" dirty="0"/>
              <a:t>! и ? предложениях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2332037"/>
            <a:ext cx="4038600" cy="2168533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3200" dirty="0"/>
              <a:t>Кто </a:t>
            </a:r>
            <a:r>
              <a:rPr lang="ru-RU" sz="3200" b="1" dirty="0">
                <a:solidFill>
                  <a:srgbClr val="FF0000"/>
                </a:solidFill>
              </a:rPr>
              <a:t>не</a:t>
            </a:r>
            <a:r>
              <a:rPr lang="ru-RU" sz="3200" b="1" dirty="0"/>
              <a:t> </a:t>
            </a:r>
            <a:r>
              <a:rPr lang="ru-RU" sz="3200" dirty="0"/>
              <a:t>знает русского балета!</a:t>
            </a:r>
          </a:p>
          <a:p>
            <a:pPr>
              <a:buNone/>
            </a:pPr>
            <a:r>
              <a:rPr lang="ru-RU" sz="3200" dirty="0"/>
              <a:t>      ( все знают)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29600" cy="1066800"/>
          </a:xfrm>
        </p:spPr>
        <p:txBody>
          <a:bodyPr/>
          <a:lstStyle/>
          <a:p>
            <a:pPr algn="ctr"/>
            <a:r>
              <a:rPr lang="ru-RU" dirty="0"/>
              <a:t>Что обозначает частица?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8" cy="5017744"/>
          </a:xfrm>
        </p:spPr>
        <p:txBody>
          <a:bodyPr>
            <a:noAutofit/>
          </a:bodyPr>
          <a:lstStyle/>
          <a:p>
            <a:r>
              <a:rPr lang="ru-RU" sz="4000" dirty="0"/>
              <a:t>1. В каких только углах </a:t>
            </a:r>
            <a:r>
              <a:rPr lang="ru-RU" sz="4000" b="1" dirty="0">
                <a:solidFill>
                  <a:srgbClr val="FF0000"/>
                </a:solidFill>
              </a:rPr>
              <a:t>н.. </a:t>
            </a:r>
            <a:r>
              <a:rPr lang="ru-RU" sz="4000" dirty="0"/>
              <a:t>побывал я за эти годы!</a:t>
            </a:r>
          </a:p>
          <a:p>
            <a:r>
              <a:rPr lang="ru-RU" sz="4000" dirty="0"/>
              <a:t>2. Ш..р..та его </a:t>
            </a:r>
            <a:r>
              <a:rPr lang="ru-RU" sz="4000" dirty="0" err="1"/>
              <a:t>инт</a:t>
            </a:r>
            <a:r>
              <a:rPr lang="ru-RU" sz="4000" dirty="0"/>
              <a:t>..</a:t>
            </a:r>
            <a:r>
              <a:rPr lang="ru-RU" sz="4000" dirty="0" err="1"/>
              <a:t>ресов</a:t>
            </a:r>
            <a:r>
              <a:rPr lang="ru-RU" sz="4000" dirty="0"/>
              <a:t> </a:t>
            </a:r>
            <a:r>
              <a:rPr lang="ru-RU" sz="4000" b="1" dirty="0">
                <a:solidFill>
                  <a:srgbClr val="FF0000"/>
                </a:solidFill>
              </a:rPr>
              <a:t>н.. </a:t>
            </a:r>
            <a:r>
              <a:rPr lang="ru-RU" sz="4000" dirty="0"/>
              <a:t>могла </a:t>
            </a:r>
            <a:r>
              <a:rPr lang="ru-RU" sz="4000" b="1" dirty="0">
                <a:solidFill>
                  <a:srgbClr val="FF0000"/>
                </a:solidFill>
              </a:rPr>
              <a:t>н.. </a:t>
            </a:r>
            <a:r>
              <a:rPr lang="ru-RU" sz="4000" dirty="0"/>
              <a:t>изумлять меня.</a:t>
            </a:r>
          </a:p>
          <a:p>
            <a:r>
              <a:rPr lang="ru-RU" sz="4000" dirty="0"/>
              <a:t>3. С..б..</a:t>
            </a:r>
            <a:r>
              <a:rPr lang="ru-RU" sz="4000" dirty="0" err="1"/>
              <a:t>седник</a:t>
            </a:r>
            <a:r>
              <a:rPr lang="ru-RU" sz="4000" dirty="0"/>
              <a:t>  </a:t>
            </a:r>
            <a:r>
              <a:rPr lang="ru-RU" sz="4000" b="1" dirty="0">
                <a:solidFill>
                  <a:srgbClr val="FF0000"/>
                </a:solidFill>
              </a:rPr>
              <a:t>н..  </a:t>
            </a:r>
            <a:r>
              <a:rPr lang="ru-RU" sz="4000" dirty="0"/>
              <a:t>мог </a:t>
            </a:r>
            <a:r>
              <a:rPr lang="ru-RU" sz="4000" b="1" dirty="0">
                <a:solidFill>
                  <a:srgbClr val="FF0000"/>
                </a:solidFill>
              </a:rPr>
              <a:t>н..</a:t>
            </a:r>
            <a:r>
              <a:rPr lang="ru-RU" sz="4000" dirty="0"/>
              <a:t>  </a:t>
            </a:r>
            <a:r>
              <a:rPr lang="ru-RU" sz="4000" dirty="0" err="1"/>
              <a:t>согл</a:t>
            </a:r>
            <a:r>
              <a:rPr lang="ru-RU" sz="4000" dirty="0"/>
              <a:t>..</a:t>
            </a:r>
            <a:r>
              <a:rPr lang="ru-RU" sz="4000" dirty="0" err="1"/>
              <a:t>ситься</a:t>
            </a:r>
            <a:r>
              <a:rPr lang="ru-RU" sz="4000" dirty="0"/>
              <a:t> с моим мнением.</a:t>
            </a:r>
          </a:p>
          <a:p>
            <a:r>
              <a:rPr lang="ru-RU" sz="4000" dirty="0"/>
              <a:t>4. С кем только </a:t>
            </a:r>
            <a:r>
              <a:rPr lang="ru-RU" sz="4000" b="1" dirty="0">
                <a:solidFill>
                  <a:srgbClr val="FF0000"/>
                </a:solidFill>
              </a:rPr>
              <a:t>н..  </a:t>
            </a:r>
            <a:r>
              <a:rPr lang="ru-RU" sz="4000" dirty="0"/>
              <a:t>сост..</a:t>
            </a:r>
            <a:r>
              <a:rPr lang="ru-RU" sz="4000" dirty="0" err="1"/>
              <a:t>зались</a:t>
            </a:r>
            <a:r>
              <a:rPr lang="ru-RU" sz="4000" dirty="0"/>
              <a:t> наши спортсмены!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latin typeface="+mn-lt"/>
              </a:rPr>
              <a:t>Отрицательные частицы</a:t>
            </a: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Роль отрицательной частицы НИ</a:t>
            </a:r>
          </a:p>
          <a:p>
            <a:pPr algn="ctr"/>
            <a:r>
              <a:rPr lang="ru-RU" sz="3200" dirty="0"/>
              <a:t>Урок 2</a:t>
            </a:r>
          </a:p>
        </p:txBody>
      </p:sp>
      <p:pic>
        <p:nvPicPr>
          <p:cNvPr id="4" name="Picture 50" descr="baby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9" y="4818840"/>
            <a:ext cx="1000132" cy="14533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066800"/>
          </a:xfrm>
        </p:spPr>
        <p:txBody>
          <a:bodyPr/>
          <a:lstStyle/>
          <a:p>
            <a:pPr algn="ctr"/>
            <a:r>
              <a:rPr lang="ru-RU" dirty="0">
                <a:latin typeface="+mn-lt"/>
              </a:rPr>
              <a:t>В орфографический словарь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79512" y="1628800"/>
            <a:ext cx="4287684" cy="4968551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/>
              <a:t>ни рыба ни мясо</a:t>
            </a:r>
          </a:p>
          <a:p>
            <a:pPr>
              <a:buNone/>
            </a:pPr>
            <a:r>
              <a:rPr lang="ru-RU" sz="3600" dirty="0"/>
              <a:t>ни то ни сё</a:t>
            </a:r>
          </a:p>
          <a:p>
            <a:pPr>
              <a:buNone/>
            </a:pPr>
            <a:r>
              <a:rPr lang="ru-RU" sz="3600" dirty="0"/>
              <a:t>ни два ни полтора</a:t>
            </a:r>
          </a:p>
          <a:p>
            <a:pPr>
              <a:buNone/>
            </a:pPr>
            <a:r>
              <a:rPr lang="ru-RU" sz="3600" dirty="0"/>
              <a:t>ни жив ни мертв</a:t>
            </a:r>
          </a:p>
          <a:p>
            <a:pPr>
              <a:buNone/>
            </a:pPr>
            <a:r>
              <a:rPr lang="ru-RU" sz="3600" dirty="0"/>
              <a:t>ни свет ни заря</a:t>
            </a:r>
          </a:p>
          <a:p>
            <a:pPr>
              <a:buNone/>
            </a:pPr>
            <a:r>
              <a:rPr lang="ru-RU" sz="3600" dirty="0"/>
              <a:t>ни слуху ни духу</a:t>
            </a:r>
          </a:p>
          <a:p>
            <a:pPr>
              <a:buNone/>
            </a:pPr>
            <a:r>
              <a:rPr lang="ru-RU" sz="3600" dirty="0"/>
              <a:t>ни шатко ни валко</a:t>
            </a:r>
          </a:p>
          <a:p>
            <a:pPr>
              <a:buNone/>
            </a:pPr>
            <a:r>
              <a:rPr lang="ru-RU" sz="3600" dirty="0"/>
              <a:t>ни так ни сяк</a:t>
            </a:r>
          </a:p>
          <a:p>
            <a:pPr>
              <a:buNone/>
            </a:pPr>
            <a:endParaRPr lang="ru-RU" sz="36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1628801"/>
            <a:ext cx="4038600" cy="4536504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3200" i="1" dirty="0"/>
              <a:t>устойчивые сочетания не разделяются запятыми, т.к. равны по значению одному слову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91</TotalTime>
  <Words>453</Words>
  <Application>Microsoft Office PowerPoint</Application>
  <PresentationFormat>Экран (4:3)</PresentationFormat>
  <Paragraphs>69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Georgia</vt:lpstr>
      <vt:lpstr>Times New Roman</vt:lpstr>
      <vt:lpstr>Wingdings 2</vt:lpstr>
      <vt:lpstr>Городская</vt:lpstr>
      <vt:lpstr>Отрицательные частицы</vt:lpstr>
      <vt:lpstr>Запиши в орфографический словарь</vt:lpstr>
      <vt:lpstr>Запиши в орфографический словарь</vt:lpstr>
      <vt:lpstr>Частицы НЕ и НИ</vt:lpstr>
      <vt:lpstr>Частицы НЕ и НИ</vt:lpstr>
      <vt:lpstr>Частицы НЕ и НИ</vt:lpstr>
      <vt:lpstr>Что обозначает частица?</vt:lpstr>
      <vt:lpstr>Отрицательные частицы</vt:lpstr>
      <vt:lpstr>В орфографический словарь</vt:lpstr>
      <vt:lpstr>Запиши в орфографический словарь</vt:lpstr>
      <vt:lpstr>Что обозначает частица?</vt:lpstr>
      <vt:lpstr>Частицы НЕ и НИ</vt:lpstr>
      <vt:lpstr>Частицы НЕ и НИ</vt:lpstr>
      <vt:lpstr>Частицы НЕ и НИ</vt:lpstr>
      <vt:lpstr>Частицы НЕ и НИ</vt:lpstr>
      <vt:lpstr>Закончи предложение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Отрицательные частицы</dc:title>
  <dc:creator>Артем</dc:creator>
  <cp:lastModifiedBy>Admin</cp:lastModifiedBy>
  <cp:revision>18</cp:revision>
  <dcterms:created xsi:type="dcterms:W3CDTF">2010-03-28T11:50:41Z</dcterms:created>
  <dcterms:modified xsi:type="dcterms:W3CDTF">2023-06-05T14:27:35Z</dcterms:modified>
</cp:coreProperties>
</file>