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9" r:id="rId3"/>
    <p:sldId id="283" r:id="rId4"/>
    <p:sldId id="284" r:id="rId5"/>
    <p:sldId id="286" r:id="rId6"/>
    <p:sldId id="287" r:id="rId7"/>
    <p:sldId id="285" r:id="rId8"/>
    <p:sldId id="288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8" r:id="rId17"/>
    <p:sldId id="300" r:id="rId18"/>
    <p:sldId id="257" r:id="rId19"/>
    <p:sldId id="258" r:id="rId20"/>
    <p:sldId id="259" r:id="rId21"/>
    <p:sldId id="260" r:id="rId22"/>
    <p:sldId id="261" r:id="rId23"/>
    <p:sldId id="262" r:id="rId24"/>
    <p:sldId id="263" r:id="rId25"/>
    <p:sldId id="264" r:id="rId26"/>
    <p:sldId id="265" r:id="rId27"/>
    <p:sldId id="266" r:id="rId28"/>
    <p:sldId id="267" r:id="rId29"/>
    <p:sldId id="268" r:id="rId30"/>
    <p:sldId id="269" r:id="rId31"/>
    <p:sldId id="270" r:id="rId32"/>
    <p:sldId id="271" r:id="rId33"/>
    <p:sldId id="272" r:id="rId34"/>
    <p:sldId id="273" r:id="rId35"/>
    <p:sldId id="280" r:id="rId36"/>
    <p:sldId id="274" r:id="rId37"/>
    <p:sldId id="275" r:id="rId38"/>
    <p:sldId id="276" r:id="rId39"/>
    <p:sldId id="277" r:id="rId40"/>
    <p:sldId id="278" r:id="rId41"/>
    <p:sldId id="279" r:id="rId42"/>
    <p:sldId id="301" r:id="rId43"/>
    <p:sldId id="282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12" Type="http://schemas.openxmlformats.org/officeDocument/2006/relationships/image" Target="../media/image8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7.jpeg"/><Relationship Id="rId11" Type="http://schemas.openxmlformats.org/officeDocument/2006/relationships/image" Target="../media/image82.jpeg"/><Relationship Id="rId5" Type="http://schemas.openxmlformats.org/officeDocument/2006/relationships/image" Target="../media/image76.jpe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jpeg"/><Relationship Id="rId7" Type="http://schemas.openxmlformats.org/officeDocument/2006/relationships/image" Target="../media/image8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7.jpeg"/><Relationship Id="rId5" Type="http://schemas.openxmlformats.org/officeDocument/2006/relationships/image" Target="../media/image86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93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25114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Педагогический проект                      по правилам дорожного движения в МАДОУ д-с «Солнышко» </a:t>
            </a:r>
            <a:r>
              <a:rPr lang="ru-RU" b="1" dirty="0" err="1" smtClean="0">
                <a:solidFill>
                  <a:srgbClr val="0000FF"/>
                </a:solidFill>
              </a:rPr>
              <a:t>с.Янгельское</a:t>
            </a:r>
            <a:endParaRPr lang="ru-RU" b="1" dirty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Sun\Desktop\ПДД\1590468720_55469650.jpe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3143248"/>
            <a:ext cx="8143932" cy="34939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28596" y="5572140"/>
            <a:ext cx="2656689" cy="923330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Автор и куратор проекта</a:t>
            </a:r>
          </a:p>
          <a:p>
            <a:pPr algn="ctr"/>
            <a:r>
              <a:rPr lang="ru-RU" b="1" dirty="0" smtClean="0"/>
              <a:t>Ст.воспитатель.</a:t>
            </a:r>
          </a:p>
          <a:p>
            <a:pPr algn="ctr"/>
            <a:r>
              <a:rPr lang="ru-RU" b="1" dirty="0" err="1" smtClean="0"/>
              <a:t>Янбердина</a:t>
            </a:r>
            <a:r>
              <a:rPr lang="ru-RU" b="1" dirty="0" smtClean="0"/>
              <a:t> М.А.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5929354" cy="5857916"/>
          </a:xfrm>
        </p:spPr>
        <p:txBody>
          <a:bodyPr>
            <a:normAutofit/>
          </a:bodyPr>
          <a:lstStyle/>
          <a:p>
            <a:r>
              <a:rPr lang="ru-RU" sz="1500" b="1" dirty="0" smtClean="0">
                <a:solidFill>
                  <a:srgbClr val="0000FF"/>
                </a:solidFill>
              </a:rPr>
              <a:t>Задачи проекта: </a:t>
            </a:r>
            <a:r>
              <a:rPr lang="ru-RU" sz="1500" b="1" dirty="0" smtClean="0"/>
              <a:t/>
            </a:r>
            <a:br>
              <a:rPr lang="ru-RU" sz="1500" b="1" dirty="0" smtClean="0"/>
            </a:br>
            <a:r>
              <a:rPr lang="ru-RU" sz="1500" b="1" dirty="0" smtClean="0">
                <a:solidFill>
                  <a:srgbClr val="0000FF"/>
                </a:solidFill>
              </a:rPr>
              <a:t>Воспитательные</a:t>
            </a:r>
            <a:r>
              <a:rPr lang="ru-RU" sz="1500" b="1" dirty="0" smtClean="0"/>
              <a:t>: 1.Закреплять правила дорожного движения и практические навыки поведения в условиях игрового пространства.                                           2. Формировать у дошкольников определённые знания и представления об основах безопасного поведения на дорогах. 3. Продолжать знакомить с дорожными знаками и их обозначениями. 4.Учить применять полученные знания в практической деятельности.  5. Расширять словарный запас детей по дорожной лексике.                                                          </a:t>
            </a:r>
            <a:r>
              <a:rPr lang="ru-RU" sz="1500" b="1" dirty="0" smtClean="0"/>
              <a:t/>
            </a:r>
            <a:br>
              <a:rPr lang="ru-RU" sz="1500" b="1" dirty="0" smtClean="0"/>
            </a:br>
            <a:r>
              <a:rPr lang="ru-RU" sz="1500" b="1" dirty="0" smtClean="0">
                <a:solidFill>
                  <a:srgbClr val="0000FF"/>
                </a:solidFill>
              </a:rPr>
              <a:t>Развивающие</a:t>
            </a:r>
            <a:r>
              <a:rPr lang="ru-RU" sz="1500" b="1" dirty="0" smtClean="0">
                <a:solidFill>
                  <a:srgbClr val="0000FF"/>
                </a:solidFill>
              </a:rPr>
              <a:t>:</a:t>
            </a:r>
            <a:r>
              <a:rPr lang="ru-RU" sz="1500" b="1" dirty="0" smtClean="0"/>
              <a:t> 1. Развивать у детей интерес к изучению правил дорожного движения. 2. Развивать умение ориентироваться в </a:t>
            </a:r>
            <a:r>
              <a:rPr lang="ru-RU" sz="1500" b="1" dirty="0" err="1" smtClean="0"/>
              <a:t>дорожно</a:t>
            </a:r>
            <a:r>
              <a:rPr lang="ru-RU" sz="1500" b="1" dirty="0" smtClean="0"/>
              <a:t>- транспортной обстановке и прогнозировать дорожную ситуацию. 3. Развивать дорожную грамотность </a:t>
            </a:r>
            <a:r>
              <a:rPr lang="ru-RU" sz="1500" b="1" dirty="0" smtClean="0"/>
              <a:t>детей. 4.Развивать </a:t>
            </a:r>
            <a:r>
              <a:rPr lang="ru-RU" sz="1500" b="1" dirty="0" smtClean="0"/>
              <a:t>чувство ответственности за собственную безопасность.</a:t>
            </a:r>
            <a:r>
              <a:rPr lang="ru-RU" sz="1500" b="1" i="1" dirty="0" smtClean="0"/>
              <a:t/>
            </a:r>
            <a:br>
              <a:rPr lang="ru-RU" sz="1500" b="1" i="1" dirty="0" smtClean="0"/>
            </a:br>
            <a:r>
              <a:rPr lang="ru-RU" sz="1500" b="1" dirty="0" smtClean="0">
                <a:solidFill>
                  <a:srgbClr val="0000FF"/>
                </a:solidFill>
              </a:rPr>
              <a:t>Воспитательные: </a:t>
            </a:r>
            <a:r>
              <a:rPr lang="ru-RU" sz="1500" b="1" dirty="0" smtClean="0"/>
              <a:t>1. Воспитывать нравственные качества личности, необходимые для усвоения и выполнения правил дорожного движения: внимательность, наблюдательность, дисциплинированность. 2. Воспитывать привычку соблюдать правила дорожного движения. 3. Воспитывать культуру поведения у детей с целью предупреждения детского дорожно-транспортного травматизма. 4. Активизировать работу по пропаганде правил дорожного движения и безопасного образа жизни среди родителей. 5.</a:t>
            </a:r>
            <a:r>
              <a:rPr lang="ru-RU" sz="1500" b="1" i="1" dirty="0" smtClean="0"/>
              <a:t> </a:t>
            </a:r>
            <a:r>
              <a:rPr lang="ru-RU" sz="1500" b="1" dirty="0" smtClean="0"/>
              <a:t>Привлекать родителей к осуществлению взаимодействия с ДОУ</a:t>
            </a:r>
            <a:endParaRPr lang="ru-RU" sz="1500" b="1" i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00FF"/>
                </a:solidFill>
              </a:rPr>
              <a:t>Ожидаемые результаты: 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1. Осознанное отношение к вопросам личной безопасности и                                  безопасности окружающих;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2. Умение предвидеть возможную опасность, находить способы избегать ее;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3. Развитие способностей детей действовать в экстремальных ситуациях в соответствии с усвоенными правилами на дороге.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4.В группе пополнилась развивающая предметно-пространственная среда по теме проекта, используется в совместной и самостоятельной деятельности детей.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5. Родители воспитанников владеют  знаниями  об особенностях обучения дошкольников правилам безопасного поведения на дороге, повысилась сознательность родителей в соблюдении правил дорожного движения.</a:t>
            </a:r>
            <a:br>
              <a:rPr lang="ru-RU" sz="1800" b="1" dirty="0" smtClean="0"/>
            </a:br>
            <a:r>
              <a:rPr lang="ru-RU" sz="1800" b="1" dirty="0" smtClean="0"/>
              <a:t>6. Активное участие родителей в плановых мероприятиях по правилам дорожного движения.</a:t>
            </a:r>
            <a:br>
              <a:rPr lang="ru-RU" sz="1800" b="1" dirty="0" smtClean="0"/>
            </a:br>
            <a:r>
              <a:rPr lang="ru-RU" sz="1800" b="1" dirty="0" smtClean="0"/>
              <a:t>7. Используются современные методы и технологии по изучению правил дорожного движения с детьми дошкольного возраста.</a:t>
            </a:r>
            <a:br>
              <a:rPr lang="ru-RU" sz="1800" b="1" dirty="0" smtClean="0"/>
            </a:br>
            <a:r>
              <a:rPr lang="ru-RU" sz="1800" b="1" dirty="0" smtClean="0"/>
              <a:t>8. Установление тесного сотрудничества с </a:t>
            </a:r>
            <a:r>
              <a:rPr lang="ru-RU" sz="1800" b="1" dirty="0" smtClean="0"/>
              <a:t>ГИБДД.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 </a:t>
            </a:r>
            <a:endParaRPr lang="ru-RU" sz="18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428604"/>
            <a:ext cx="6143668" cy="5857916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СОДЕРЖАТЕЛЬНАЯ ЧАСТЬ.</a:t>
            </a:r>
            <a:br>
              <a:rPr lang="ru-RU" sz="1600" b="1" dirty="0" smtClean="0">
                <a:solidFill>
                  <a:srgbClr val="0000FF"/>
                </a:solidFill>
              </a:rPr>
            </a:br>
            <a:r>
              <a:rPr lang="ru-RU" sz="1600" b="1" dirty="0" smtClean="0"/>
              <a:t>     Проект состоит из трех этапов: подготовительный, основной, заключительный. 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Работа </a:t>
            </a:r>
            <a:r>
              <a:rPr lang="ru-RU" sz="1600" b="1" dirty="0" smtClean="0"/>
              <a:t>с детьми будет построена на основе интеграции содержания пяти образовательных областей.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00FF"/>
                </a:solidFill>
              </a:rPr>
              <a:t>1этап</a:t>
            </a:r>
            <a:r>
              <a:rPr lang="ru-RU" sz="1600" b="1" dirty="0" smtClean="0"/>
              <a:t>. Подготовительный: подбор и изучение методической, справочной, энциклопедической и художественной литературы, иллюстративного материала в соответствии с темой проекта и с учётом возрастных особенностей детей; разработка проекта, методических рекомендаций для родителей по ознакомлению детей с правилами дорожного движения; анкетирование родителей (законных представителей) воспитанников с целью определения знаний по данной теме; привлечение внимания родителей к проблеме; изготовление картотек дидактических игр по ПДД.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00FF"/>
                </a:solidFill>
              </a:rPr>
              <a:t>2 этап</a:t>
            </a:r>
            <a:r>
              <a:rPr lang="ru-RU" sz="1600" b="1" dirty="0" smtClean="0"/>
              <a:t>. Практический (основной): Второй этап проекта -  организация разных видов деятельности с детьми в соответствии с тематикой проекта,   а также   совместную   деятельность   воспитанников  и родителей (законных представителей) по плану проекта.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00FF"/>
                </a:solidFill>
              </a:rPr>
              <a:t>Работа с родителями</a:t>
            </a:r>
            <a:r>
              <a:rPr lang="ru-RU" sz="1600" b="1" dirty="0" smtClean="0"/>
              <a:t>: привлечение родителей к участию в творческих конкурсах: конкурса  рисунков «Я соблюдаю ПДД»,  проведение родительских собраний, консультаций; наглядность для родителей: папки-передвижки, буклеты, плакаты, стенды с детскими рисунками; проведение с родителями совместных праздников и развлечений.</a:t>
            </a:r>
            <a:br>
              <a:rPr lang="ru-RU" sz="1600" b="1" dirty="0" smtClean="0"/>
            </a:br>
            <a:r>
              <a:rPr lang="ru-RU" sz="1600" b="1" dirty="0" smtClean="0">
                <a:solidFill>
                  <a:srgbClr val="0000FF"/>
                </a:solidFill>
              </a:rPr>
              <a:t>Совместная деятельность родителей и детей: </a:t>
            </a:r>
            <a:r>
              <a:rPr lang="ru-RU" sz="1600" b="1" dirty="0" smtClean="0"/>
              <a:t>изготовление маршрутных листов «Путь от детского сада до своего дома»; участие в выставке рисунков «Я соблюдаю ПДД»; семейное чтение художественной литературы по ПДД; закрепление дома полученных в детском саду знаний по ПДД</a:t>
            </a:r>
            <a:r>
              <a:rPr lang="ru-RU" sz="1800" dirty="0" smtClean="0"/>
              <a:t>.</a:t>
            </a:r>
            <a:endParaRPr lang="ru-RU" sz="1800" b="1" i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00FF"/>
                </a:solidFill>
              </a:rPr>
              <a:t>Ожидаемые результаты: 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1. Осознанное отношение к вопросам личной безопасности и                                  безопасности окружающих;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2. Умение предвидеть возможную опасность, находить способы избегать ее;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3. Развитие способностей детей действовать в экстремальных ситуациях в соответствии с усвоенными правилами на дороге.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4.В группе пополнилась развивающая предметно-пространственная среда по теме проекта, используется в совместной и самостоятельной деятельности детей.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5. Родители воспитанников владеют  знаниями  об особенностях обучения дошкольников правилам безопасного поведения на дороге, повысилась сознательность родителей в соблюдении правил дорожного движения.</a:t>
            </a:r>
            <a:br>
              <a:rPr lang="ru-RU" sz="1800" b="1" dirty="0" smtClean="0"/>
            </a:br>
            <a:r>
              <a:rPr lang="ru-RU" sz="1800" b="1" dirty="0" smtClean="0"/>
              <a:t>6. Активное участие родителей в плановых мероприятиях по правилам дорожного движения.</a:t>
            </a:r>
            <a:br>
              <a:rPr lang="ru-RU" sz="1800" b="1" dirty="0" smtClean="0"/>
            </a:br>
            <a:r>
              <a:rPr lang="ru-RU" sz="1800" b="1" dirty="0" smtClean="0"/>
              <a:t>7. Используются современные методы и технологии по изучению правил дорожного движения с детьми дошкольного возраста.</a:t>
            </a:r>
            <a:br>
              <a:rPr lang="ru-RU" sz="1800" b="1" dirty="0" smtClean="0"/>
            </a:br>
            <a:r>
              <a:rPr lang="ru-RU" sz="1800" b="1" dirty="0" smtClean="0"/>
              <a:t>8. Установление тесного сотрудничества с </a:t>
            </a:r>
            <a:r>
              <a:rPr lang="ru-RU" sz="1800" b="1" dirty="0" smtClean="0"/>
              <a:t>ГИБДД.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 </a:t>
            </a:r>
            <a:endParaRPr lang="ru-RU" sz="18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714356"/>
            <a:ext cx="5929354" cy="5572164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200" b="1" dirty="0" smtClean="0">
                <a:solidFill>
                  <a:srgbClr val="0000FF"/>
                </a:solidFill>
              </a:rPr>
              <a:t>3 </a:t>
            </a:r>
            <a:r>
              <a:rPr lang="ru-RU" sz="2200" b="1" dirty="0" smtClean="0">
                <a:solidFill>
                  <a:srgbClr val="0000FF"/>
                </a:solidFill>
              </a:rPr>
              <a:t>этап. Заключительный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2200" b="1" dirty="0" smtClean="0"/>
              <a:t>Обработка результатов. Презентация результатов работы с детьми и родителями на </a:t>
            </a:r>
            <a:r>
              <a:rPr lang="ru-RU" sz="2200" b="1" dirty="0" err="1" smtClean="0"/>
              <a:t>интернет-ресурсах</a:t>
            </a:r>
            <a:r>
              <a:rPr lang="ru-RU" sz="2200" b="1" dirty="0" smtClean="0"/>
              <a:t>, </a:t>
            </a:r>
            <a:r>
              <a:rPr lang="ru-RU" sz="2200" b="1" dirty="0" err="1" smtClean="0"/>
              <a:t>на</a:t>
            </a:r>
            <a:r>
              <a:rPr lang="ru-RU" sz="2200" b="1" dirty="0" smtClean="0"/>
              <a:t> общем родительском собрании.</a:t>
            </a:r>
            <a:br>
              <a:rPr lang="ru-RU" sz="2200" b="1" dirty="0" smtClean="0"/>
            </a:br>
            <a:r>
              <a:rPr lang="ru-RU" sz="2200" b="1" dirty="0" smtClean="0">
                <a:solidFill>
                  <a:srgbClr val="0000FF"/>
                </a:solidFill>
              </a:rPr>
              <a:t>Итоги проекта. </a:t>
            </a:r>
            <a:r>
              <a:rPr lang="ru-RU" sz="2200" b="1" dirty="0" smtClean="0"/>
              <a:t>Проект «Вместе за безопасность дорожного движения» </a:t>
            </a:r>
            <a:r>
              <a:rPr lang="ru-RU" sz="2200" b="1" dirty="0" smtClean="0"/>
              <a:t>поможет привлечь внимание родителей к проблеме предупреждения детского дорожно-транспортного травматизма. Благодаря просветительской   работе,   которую   проведут   педагоги в рамках проекта, родители станут осознанно относиться к вопросам личной безопасности и безопасности своих детей. В результате реализации задач проекта мы ждем положительной динамики в расширении знаний детей по теме «Безопасность дорожного движения».</a:t>
            </a:r>
            <a:br>
              <a:rPr lang="ru-RU" sz="2200" b="1" dirty="0" smtClean="0"/>
            </a:b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endParaRPr lang="ru-RU" sz="18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-1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653143">
                <a:tc>
                  <a:txBody>
                    <a:bodyPr/>
                    <a:lstStyle/>
                    <a:p>
                      <a:pPr marL="908050" algn="l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 dirty="0">
                          <a:latin typeface="Times New Roman"/>
                          <a:ea typeface="Times New Roman"/>
                        </a:rPr>
                        <a:t>Образовательная область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>
                          <a:latin typeface="Times New Roman"/>
                          <a:ea typeface="Times New Roman"/>
                        </a:rPr>
                        <a:t>Вид деятельности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1" i="0">
                          <a:latin typeface="Times New Roman"/>
                          <a:ea typeface="Times New Roman"/>
                        </a:rPr>
                        <a:t>Содержание деятельности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204857">
                <a:tc>
                  <a:txBody>
                    <a:bodyPr/>
                    <a:lstStyle/>
                    <a:p>
                      <a:pPr marL="908050" algn="l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Познавательное развитие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Игровая, коммуникативная, познавательно-исследовательская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проведение</a:t>
                      </a:r>
                      <a:r>
                        <a:rPr lang="ru-RU" sz="1200" spc="6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spc="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детьми</a:t>
                      </a:r>
                      <a:r>
                        <a:rPr lang="ru-RU" sz="1200" spc="4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целевых</a:t>
                      </a:r>
                      <a:r>
                        <a:rPr lang="ru-RU" sz="1200" spc="3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прогулок</a:t>
                      </a:r>
                      <a:r>
                        <a:rPr lang="ru-RU" sz="1200" spc="4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экскурсий	по</a:t>
                      </a:r>
                      <a:r>
                        <a:rPr lang="ru-RU" sz="1200" spc="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улицам	села, 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наблюдение </a:t>
                      </a:r>
                      <a:r>
                        <a:rPr lang="ru-RU" sz="1200" spc="-335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за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действиями</a:t>
                      </a:r>
                      <a:r>
                        <a:rPr lang="ru-RU" sz="12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пешеходов</a:t>
                      </a:r>
                      <a:r>
                        <a:rPr lang="ru-RU" sz="12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условиях</a:t>
                      </a:r>
                      <a:r>
                        <a:rPr lang="ru-RU" sz="1200" spc="-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улицы;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рассмотрение</a:t>
                      </a:r>
                      <a:r>
                        <a:rPr lang="ru-RU" sz="12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иллюстраций</a:t>
                      </a:r>
                      <a:r>
                        <a:rPr lang="ru-RU" sz="1200" spc="-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тему</a:t>
                      </a:r>
                      <a:r>
                        <a:rPr lang="ru-RU" sz="1200" spc="-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ПДД;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проведение	дидактических игр: «Светофор»,  </a:t>
                      </a:r>
                      <a:r>
                        <a:rPr lang="ru-RU" sz="1200" spc="1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«Угадай-ка»,  </a:t>
                      </a:r>
                      <a:r>
                        <a:rPr lang="ru-RU" sz="1200" spc="1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«Наша  </a:t>
                      </a:r>
                      <a:r>
                        <a:rPr lang="ru-RU" sz="1200" spc="1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улица»,</a:t>
                      </a:r>
                      <a:r>
                        <a:rPr lang="ru-RU" sz="1200" spc="35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«Логическая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дорожка», «Поставь дорожный знак», «Это я,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это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я,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это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мои друзья!»,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«Будь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внимательным», «Правильно разложи», «Собери картинку».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47650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«Доскажи</a:t>
                      </a:r>
                      <a:r>
                        <a:rPr lang="ru-RU" sz="1200" spc="-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словечко»,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«Узнай</a:t>
                      </a:r>
                      <a:r>
                        <a:rPr lang="ru-RU" sz="1200" spc="-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описанию».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99"/>
                <a:gridCol w="1911927"/>
                <a:gridCol w="5403273"/>
              </a:tblGrid>
              <a:tr h="2887579"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Социально-коммуникативное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Игровая 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6223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5654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обсуждение  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 детьми  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ситуаций:    «Чего</a:t>
                      </a:r>
                      <a:r>
                        <a:rPr lang="ru-RU" sz="1200" spc="-33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не должно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быть»,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«Как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правильно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перейти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через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дорогу»,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«Какие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знаки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помогают</a:t>
                      </a:r>
                      <a:r>
                        <a:rPr lang="ru-RU" sz="1200" spc="-33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пешеходу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в пути»,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«Что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нужно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знать,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если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находишься</a:t>
                      </a:r>
                      <a:r>
                        <a:rPr lang="ru-RU" sz="1200" spc="1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2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улице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один»;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342900" marR="6223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5654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организация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проведение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сюжетно-</a:t>
                      </a:r>
                      <a:r>
                        <a:rPr lang="ru-RU" sz="1200" spc="-33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ролевых</a:t>
                      </a:r>
                      <a:r>
                        <a:rPr lang="ru-RU" sz="1200" spc="24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игр:</a:t>
                      </a:r>
                      <a:r>
                        <a:rPr lang="ru-RU" sz="1200" spc="26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«Поездка в город», «Поход в школу», «Путешествие      по городу»,       «У бабушки</a:t>
                      </a:r>
                      <a:r>
                        <a:rPr lang="ru-RU" sz="1200" spc="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200" spc="-5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деревне»;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  <a:p>
                      <a:pPr marL="342900" marR="6223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56540" algn="l"/>
                        </a:tabLs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проведение	</a:t>
                      </a:r>
                      <a:r>
                        <a:rPr lang="ru-RU" sz="1200" spc="-5">
                          <a:latin typeface="Times New Roman"/>
                          <a:ea typeface="Times New Roman"/>
                        </a:rPr>
                        <a:t>занятий по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ПДД.</a:t>
                      </a:r>
                      <a:endParaRPr lang="ru-RU" sz="11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70421"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Речевое развитие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Коммуникативная, игровая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6606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составление</a:t>
                      </a:r>
                      <a:r>
                        <a:rPr lang="ru-RU" sz="1200" spc="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творческих</a:t>
                      </a:r>
                      <a:r>
                        <a:rPr lang="ru-RU" sz="1200" spc="2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рассказов</a:t>
                      </a:r>
                      <a:r>
                        <a:rPr lang="ru-RU" sz="1200" spc="7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</a:t>
                      </a:r>
                      <a:r>
                        <a:rPr lang="ru-RU" sz="1200" spc="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темы: «Что случилось бы,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если бы не было правил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дорожного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движения?»,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«Если бы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все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знаки</a:t>
                      </a:r>
                      <a:r>
                        <a:rPr lang="ru-RU" sz="1200" spc="-3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перепутались?», «Истории</a:t>
                      </a:r>
                      <a:r>
                        <a:rPr lang="ru-RU" sz="1200" spc="-1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200" spc="2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транспорте»,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"/>
                        <a:tabLst>
                          <a:tab pos="266065" algn="l"/>
                        </a:tabLs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чтение</a:t>
                      </a:r>
                      <a:r>
                        <a:rPr lang="ru-RU" sz="1200" spc="58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художественной  литературы: Б. Житков «Светофор», С. Волков </a:t>
                      </a:r>
                      <a:r>
                        <a:rPr lang="ru-RU" sz="1200" spc="-5" dirty="0">
                          <a:latin typeface="Times New Roman"/>
                          <a:ea typeface="Times New Roman"/>
                        </a:rPr>
                        <a:t>«Про</a:t>
                      </a:r>
                      <a:r>
                        <a:rPr lang="ru-RU" sz="1200" spc="-335" dirty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правила</a:t>
                      </a:r>
                      <a:r>
                        <a:rPr lang="ru-RU" sz="1200" spc="49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дорожного</a:t>
                      </a:r>
                      <a:r>
                        <a:rPr lang="ru-RU" sz="1200" spc="50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движения»,</a:t>
                      </a:r>
                      <a:r>
                        <a:rPr lang="ru-RU" sz="1200" spc="51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О.Бедарев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«Азбука безопасности», В.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Клименко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«Происшествия</a:t>
                      </a:r>
                      <a:r>
                        <a:rPr lang="ru-RU" sz="1200" spc="35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игрушками»,</a:t>
                      </a:r>
                      <a:r>
                        <a:rPr lang="ru-RU" sz="1200" spc="37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С.Михалков «Три чудесных цвета», «Моя улица», «Скверная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история»,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И.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Мигунова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«Друг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светофор»,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В.Иришин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«Прогулка</a:t>
                      </a:r>
                      <a:r>
                        <a:rPr lang="ru-RU" sz="1200" spc="-3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по городу»,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А.Дмоховский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«Чудесный</a:t>
                      </a:r>
                      <a:r>
                        <a:rPr lang="ru-RU" sz="1200" spc="-335" dirty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островок»,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Н.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Кончаловская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«Самокат»,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В.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Кожевников «Светофор»,                           Д.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Хурманек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«Перекресток»</a:t>
                      </a:r>
                      <a:r>
                        <a:rPr lang="ru-RU" sz="1200" spc="-3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и</a:t>
                      </a:r>
                      <a:r>
                        <a:rPr lang="ru-RU" sz="1200" spc="5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др.</a:t>
                      </a:r>
                      <a:endParaRPr lang="ru-RU" sz="11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endParaRPr lang="ru-RU" sz="18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3999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799"/>
                <a:gridCol w="3100391"/>
                <a:gridCol w="4214809"/>
              </a:tblGrid>
              <a:tr h="2887579"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Художественно-эстетическое развитие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Восприятие художественной литературы, изобразительная деятельность, коммуникативная, конструирование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Проведение занятий по изобразительной деятельности (рисование, лепка, аппликация, конструирование, нетрадиционной техники изобразительной деятельности) на темы ПДД;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970421"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Физическое развитие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908050" algn="ctr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</a:pPr>
                      <a:r>
                        <a:rPr lang="ru-RU" sz="1200" b="0" i="0">
                          <a:latin typeface="Times New Roman"/>
                          <a:ea typeface="Times New Roman"/>
                        </a:rPr>
                        <a:t>Двигательная, коммуникативная, игровая</a:t>
                      </a:r>
                      <a:endParaRPr lang="ru-RU" sz="1400" b="1" i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подвижные игры «Пешеходы и автомобили», «Воробышки и автомобиль», «Светофор», «Дорожные знаки» и т.д.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Проведение спортивных развлечений;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b="0" i="0" dirty="0">
                          <a:latin typeface="Times New Roman"/>
                          <a:ea typeface="Times New Roman"/>
                        </a:rPr>
                        <a:t>Проведение спортивного досуга с приглашением сотрудника ГИБДД.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Bef>
                          <a:spcPts val="810"/>
                        </a:spcBef>
                        <a:spcAft>
                          <a:spcPts val="0"/>
                        </a:spcAft>
                        <a:buFont typeface="Wingdings"/>
                        <a:buChar char=""/>
                      </a:pPr>
                      <a:r>
                        <a:rPr lang="ru-RU" sz="1200" b="0" i="0" dirty="0" err="1">
                          <a:latin typeface="Times New Roman"/>
                          <a:ea typeface="Times New Roman"/>
                        </a:rPr>
                        <a:t>Квест-игры</a:t>
                      </a:r>
                      <a:endParaRPr lang="ru-RU" sz="1400" b="1" i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6500858" cy="92869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Инструктаж по проведению прогулок и экскурсий</a:t>
            </a:r>
            <a:endParaRPr lang="ru-RU" b="1" dirty="0"/>
          </a:p>
        </p:txBody>
      </p:sp>
      <p:pic>
        <p:nvPicPr>
          <p:cNvPr id="6" name="Содержимое 5" descr="C:\Users\Sun\Desktop\r6Yti7dvQQM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00100" y="1714488"/>
            <a:ext cx="428628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IRNqHYUSpNk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72132" y="1571612"/>
            <a:ext cx="2349082" cy="2868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aqLpAlExKB0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72066" y="4214818"/>
            <a:ext cx="2286016" cy="2007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500042"/>
            <a:ext cx="6286544" cy="857256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Дидактические игры и картотеки для методического кабинета</a:t>
            </a:r>
            <a:endParaRPr lang="ru-RU" sz="3200" b="1" dirty="0"/>
          </a:p>
        </p:txBody>
      </p:sp>
      <p:pic>
        <p:nvPicPr>
          <p:cNvPr id="6" name="Содержимое 5" descr="C:\Users\Sun\Desktop\IvZ41wBK_qg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868" y="3071810"/>
            <a:ext cx="4724982" cy="3331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дид игры\hJ6r0yxKTUs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428736"/>
            <a:ext cx="450059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78647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600" b="1" dirty="0" smtClean="0">
                <a:solidFill>
                  <a:srgbClr val="0000FF"/>
                </a:solidFill>
              </a:rPr>
              <a:t>Педагогический </a:t>
            </a:r>
            <a:r>
              <a:rPr lang="ru-RU" sz="3600" b="1" dirty="0" smtClean="0">
                <a:solidFill>
                  <a:srgbClr val="0000FF"/>
                </a:solidFill>
              </a:rPr>
              <a:t>краткосрочный </a:t>
            </a:r>
            <a:r>
              <a:rPr lang="ru-RU" sz="3600" b="1" dirty="0" smtClean="0">
                <a:solidFill>
                  <a:srgbClr val="0000FF"/>
                </a:solidFill>
              </a:rPr>
              <a:t>   проект </a:t>
            </a:r>
            <a:r>
              <a:rPr lang="ru-RU" sz="3600" b="1" dirty="0" smtClean="0">
                <a:solidFill>
                  <a:srgbClr val="0000FF"/>
                </a:solidFill>
              </a:rPr>
              <a:t>в ДОУ</a:t>
            </a:r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с 1 апреля по 31 мая </a:t>
            </a:r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«ВМЕСТЕ – ЗА БЕЗОПАСНОСТЬ ДОРОЖНОГО ДВИЖЕНИЯ</a:t>
            </a:r>
            <a:r>
              <a:rPr lang="ru-RU" sz="3600" b="1" dirty="0" smtClean="0">
                <a:solidFill>
                  <a:srgbClr val="0000FF"/>
                </a:solidFill>
              </a:rPr>
              <a:t>».</a:t>
            </a:r>
            <a:br>
              <a:rPr lang="ru-RU" sz="3600" b="1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Направление:</a:t>
            </a:r>
            <a:r>
              <a:rPr lang="ru-RU" sz="3600" dirty="0" smtClean="0">
                <a:solidFill>
                  <a:srgbClr val="0000FF"/>
                </a:solidFill>
              </a:rPr>
              <a:t/>
            </a:r>
            <a:br>
              <a:rPr lang="ru-RU" sz="3600" dirty="0" smtClean="0">
                <a:solidFill>
                  <a:srgbClr val="0000FF"/>
                </a:solidFill>
              </a:rPr>
            </a:br>
            <a:r>
              <a:rPr lang="ru-RU" sz="3600" b="1" dirty="0" smtClean="0">
                <a:solidFill>
                  <a:srgbClr val="0000FF"/>
                </a:solidFill>
              </a:rPr>
              <a:t>«Организация совместной деятельности детей ,  родителей,                                                       и педагогов ДОУ по изучению, закреплению правил </a:t>
            </a:r>
            <a:r>
              <a:rPr lang="ru-RU" b="1" dirty="0" smtClean="0">
                <a:solidFill>
                  <a:srgbClr val="0000FF"/>
                </a:solidFill>
              </a:rPr>
              <a:t>дорожного движения»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500042"/>
            <a:ext cx="6500858" cy="631844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Младший средний возраст</a:t>
            </a:r>
            <a:endParaRPr lang="ru-RU" dirty="0"/>
          </a:p>
        </p:txBody>
      </p:sp>
      <p:pic>
        <p:nvPicPr>
          <p:cNvPr id="6" name="Содержимое 5" descr="C:\Users\Sun\Desktop\дид игры\27aa0p0Ttqo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2"/>
            <a:ext cx="30718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дид игры\_-LEKznxCDs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57950" y="1142984"/>
            <a:ext cx="264320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дид игры\2VsAdY8enJ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1142984"/>
            <a:ext cx="292895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Sun\Desktop\дид игры\2N7crZNUy5c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714480" y="4214818"/>
            <a:ext cx="285752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Sun\Desktop\дид игры\_xdQTdS2zFY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714876" y="4214818"/>
            <a:ext cx="321471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 descr="C:\Users\Sun\Desktop\дид игры\8zowA0IiEB0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500042"/>
            <a:ext cx="385765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дид игры\HwAdnHEFNvw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3357562"/>
            <a:ext cx="3409960" cy="292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дид игры\PrNktwO9no8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6314" y="500042"/>
            <a:ext cx="350046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Sun\Desktop\дид игры\QMJ7Ml_EZUE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3357562"/>
            <a:ext cx="4000528" cy="301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57166"/>
            <a:ext cx="5572164" cy="72547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Старший возраст</a:t>
            </a:r>
            <a:endParaRPr lang="ru-RU" b="1" dirty="0"/>
          </a:p>
        </p:txBody>
      </p:sp>
      <p:pic>
        <p:nvPicPr>
          <p:cNvPr id="6" name="Содержимое 5" descr="C:\Users\Sun\Desktop\дид игры\uySFeRT15bs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142984"/>
            <a:ext cx="392909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дид игры\t6vKzgROnpg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4876" y="1071546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дид игры\pNn_1dF1I4I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643438" y="3786190"/>
            <a:ext cx="3653947" cy="2486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Sun\Desktop\дид игры\gSJrW595jq0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2910" y="3857628"/>
            <a:ext cx="3929090" cy="252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6858048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Занятие по ПДД в младшей группе</a:t>
            </a:r>
            <a:br>
              <a:rPr lang="ru-RU" sz="2700" b="1" dirty="0" smtClean="0"/>
            </a:br>
            <a:r>
              <a:rPr lang="ru-RU" sz="2700" b="1" dirty="0" smtClean="0"/>
              <a:t> «Наш друг Светофор» </a:t>
            </a:r>
            <a:br>
              <a:rPr lang="ru-RU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Содержимое 5" descr="C:\Users\Sun\Desktop\занятие Мл гр\Dig_ry7T1os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500174"/>
            <a:ext cx="38576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занятие Мл гр\GceiuKp72Dw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786190"/>
            <a:ext cx="392909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занятие Мл гр\MGz2iz5fa-A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714752"/>
            <a:ext cx="342902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Sun\Desktop\занятие Мл гр\7ojwNP8q0b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86314" y="1357298"/>
            <a:ext cx="3143271" cy="230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 descr="C:\Users\Sun\Desktop\занятие Мл гр\VQWYmPlpw8Y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500042"/>
            <a:ext cx="357190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занятие Мл гр\reQoLLsfj3Q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571480"/>
            <a:ext cx="357190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занятие Мл гр\M6hbO9QVGiY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8860" y="3429000"/>
            <a:ext cx="4786346" cy="2782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101122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Занятие по ПДД в средней группе «Прогулка по селу»</a:t>
            </a:r>
            <a:endParaRPr lang="ru-RU" sz="2800" dirty="0"/>
          </a:p>
        </p:txBody>
      </p:sp>
      <p:pic>
        <p:nvPicPr>
          <p:cNvPr id="6" name="Содержимое 5" descr="C:\Users\Sun\Desktop\занятие ср гр\mHhw9BXwIL4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285860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занятие ср гр\eIPnZZ61O3U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7686" y="3714752"/>
            <a:ext cx="3500462" cy="2615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занятие ср гр\3GV0WNZVTZQ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1357298"/>
            <a:ext cx="357190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Sun\Desktop\занятие ср гр\8lrWv97MlhM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000100" y="3857628"/>
            <a:ext cx="328614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 descr="C:\Users\Sun\Desktop\занятие ср гр\KaTDDUsmHtg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500042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занятие ср гр\yFqVfclYmZU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flipH="1">
            <a:off x="4786314" y="500042"/>
            <a:ext cx="357190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Sun\Desktop\занятие ср гр\XVbCGq5kLPQ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43108" y="3571876"/>
            <a:ext cx="507209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101122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Занятие по ПДД  в старшей группе «Починим светофор».</a:t>
            </a:r>
            <a:endParaRPr lang="ru-RU" sz="2800" dirty="0"/>
          </a:p>
        </p:txBody>
      </p:sp>
      <p:pic>
        <p:nvPicPr>
          <p:cNvPr id="12" name="Содержимое 11" descr="C:\Users\Sun\Desktop\занятие ст гр\P0TkBzgd0Ec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357298"/>
            <a:ext cx="364333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Sun\Desktop\занятие ст гр\H83zntPEUAI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357298"/>
            <a:ext cx="363950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Sun\Desktop\занятие ст гр\-rwixg1NqJ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72000" y="3714752"/>
            <a:ext cx="364515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Sun\Desktop\занятие ст гр\q1NQFMYl2hQ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62" y="3786190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" name="Содержимое 10" descr="C:\Users\Sun\Desktop\занятие ст гр\Clg8IUk1RmY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3500438"/>
            <a:ext cx="350046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Содержимое 15" descr="C:\Users\Sun\Desktop\занятие ст гр\RkXHnHS5qYs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3500438"/>
            <a:ext cx="37862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Sun\Desktop\занятие ст гр\Z7j482stlrM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500042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C:\Users\Sun\Desktop\занятие ст гр\iTxPHnp-jwE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1" y="571480"/>
            <a:ext cx="400052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101122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Занятие в подготовительной группе                                                          «Путешествие в страну правил дорожного движения»</a:t>
            </a:r>
            <a:endParaRPr lang="ru-RU" sz="2800" dirty="0"/>
          </a:p>
        </p:txBody>
      </p:sp>
      <p:pic>
        <p:nvPicPr>
          <p:cNvPr id="10" name="Содержимое 9" descr="C:\Users\Sun\Desktop\занятие подг гр\MFMCNUzCqDg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357298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C:\Users\Sun\Desktop\занятие подг гр\Yabj0pCkPKo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6248" y="3643314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Sun\Desktop\занятие подг гр\48IF-kvxbC4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4000504"/>
            <a:ext cx="3500462" cy="250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Sun\Desktop\занятие подг гр\2b9W56LQdFs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1428736"/>
            <a:ext cx="356736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715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0000FF"/>
                </a:solidFill>
              </a:rPr>
              <a:t>Делаем </a:t>
            </a:r>
            <a:r>
              <a:rPr lang="ru-RU" b="1" dirty="0" smtClean="0">
                <a:solidFill>
                  <a:srgbClr val="0000FF"/>
                </a:solidFill>
              </a:rPr>
              <a:t>ребятам Предостережение: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Выучите срочно ПРАВИЛА ДВИЖЕНИЯ,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Чтоб не волновались, Каждый день родители, </a:t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Чтоб спокойно мчались Улицей водители!  </a:t>
            </a:r>
            <a:r>
              <a:rPr lang="ru-RU" b="1" dirty="0" smtClean="0">
                <a:solidFill>
                  <a:srgbClr val="0000FF"/>
                </a:solidFill>
              </a:rPr>
              <a:t/>
            </a:r>
            <a:br>
              <a:rPr lang="ru-RU" b="1" dirty="0" smtClean="0">
                <a:solidFill>
                  <a:srgbClr val="0000FF"/>
                </a:solidFill>
              </a:rPr>
            </a:br>
            <a:r>
              <a:rPr lang="ru-RU" b="1" dirty="0" smtClean="0">
                <a:solidFill>
                  <a:srgbClr val="0000FF"/>
                </a:solidFill>
              </a:rPr>
              <a:t>С</a:t>
            </a:r>
            <a:r>
              <a:rPr lang="ru-RU" b="1" dirty="0" smtClean="0">
                <a:solidFill>
                  <a:srgbClr val="0000FF"/>
                </a:solidFill>
              </a:rPr>
              <a:t>. Михалков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Содержимое 5" descr="C:\Users\Sun\Desktop\занятие подг гр\cJaICU17LVo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286124"/>
            <a:ext cx="46434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Sun\Desktop\занятие подг гр\2i1gIEmcX1A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85786" y="571480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C:\Users\Sun\Desktop\занятие подг гр\ZOhaqlKnA-U.jpg"/>
          <p:cNvPicPr>
            <a:picLocks noGrp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571480"/>
            <a:ext cx="378621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Уголки ПДД в группах</a:t>
            </a:r>
            <a:endParaRPr lang="ru-RU" sz="2800" b="1" dirty="0"/>
          </a:p>
        </p:txBody>
      </p:sp>
      <p:pic>
        <p:nvPicPr>
          <p:cNvPr id="12" name="Содержимое 11" descr="C:\Users\Sun\Desktop\уголки по пдд\NgOp2tC8X4M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000108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Sun\Desktop\уголки по пдд\futkZbvNhQ8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000108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Sun\Desktop\уголки по пдд\9nACk71Ua1E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643314"/>
            <a:ext cx="378621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Sun\Desktop\уголки по пдд\b1tz-4RCIw4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3438" y="3643314"/>
            <a:ext cx="378621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Уголки ПДД в группах</a:t>
            </a:r>
            <a:endParaRPr lang="ru-RU" sz="2800" b="1" dirty="0"/>
          </a:p>
        </p:txBody>
      </p:sp>
      <p:pic>
        <p:nvPicPr>
          <p:cNvPr id="10" name="Содержимое 9" descr="C:\Users\Sun\Desktop\уголки по пдд\7oq_NcaJJHM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071546"/>
            <a:ext cx="364333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10" descr="C:\Users\Sun\Desktop\уголки по пдд\NlTmYBStiuY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000108"/>
            <a:ext cx="357190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Sun\Desktop\уголки по пдд\0STy9zsZkNc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57224" y="3714752"/>
            <a:ext cx="35719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Sun\Desktop\уголки по пдд\ZBfBhrvmdVE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429124" y="3643314"/>
            <a:ext cx="364730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Целевая прогулка старшая и подготовительная группа «Мое село»</a:t>
            </a:r>
            <a:endParaRPr lang="ru-RU" sz="2800" dirty="0"/>
          </a:p>
        </p:txBody>
      </p:sp>
      <p:pic>
        <p:nvPicPr>
          <p:cNvPr id="14" name="Рисунок 13" descr="C:\Users\Sun\Desktop\экскурсия\WrsbvgTc-7w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57422" y="3500438"/>
            <a:ext cx="5286412" cy="291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Содержимое 11" descr="C:\Users\Sun\Desktop\экскурсия\vw4TJ0vyWEg.jpg"/>
          <p:cNvPicPr>
            <a:picLocks noGrp="1"/>
          </p:cNvPicPr>
          <p:nvPr>
            <p:ph sz="half"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57224" y="1000108"/>
            <a:ext cx="385765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Содержимое 12" descr="C:\Users\Sun\Desktop\экскурсия\0PzUmU1ECFE.jpg"/>
          <p:cNvPicPr>
            <a:picLocks noGrp="1"/>
          </p:cNvPicPr>
          <p:nvPr>
            <p:ph sz="half" idx="2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14876" y="1000108"/>
            <a:ext cx="371477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57166"/>
            <a:ext cx="7286676" cy="64294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Целевая прогулка старшая и подготовительная группа «Пешеходный переход»</a:t>
            </a:r>
            <a:endParaRPr lang="ru-RU" sz="2800" b="1" dirty="0"/>
          </a:p>
        </p:txBody>
      </p:sp>
      <p:pic>
        <p:nvPicPr>
          <p:cNvPr id="6" name="Содержимое 5" descr="C:\Users\Sun\Desktop\экскурсия\TY_FyXVkzps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1000108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экскурсия\UBCJYB1KEF8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1071546"/>
            <a:ext cx="378621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экскурсия\_MZCOe_nI_Q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10" y="3643314"/>
            <a:ext cx="3786214" cy="2874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Sun\Desktop\экскурсия\FE555pFjroE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2" y="3643314"/>
            <a:ext cx="3933099" cy="280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Сюжетно-ролевые игры</a:t>
            </a:r>
            <a:endParaRPr lang="ru-RU" sz="2800" b="1" dirty="0"/>
          </a:p>
        </p:txBody>
      </p:sp>
      <p:pic>
        <p:nvPicPr>
          <p:cNvPr id="6" name="Содержимое 5" descr="C:\Users\Sun\Desktop\сюж ролевые\xEdCitfKx24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000108"/>
            <a:ext cx="3643338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сюж ролевые\QXVEY7p80zc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000108"/>
            <a:ext cx="356559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Sun\Desktop\сюж ролевые\rQ8CHY4CIIA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786190"/>
            <a:ext cx="3714776" cy="2676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сюж ролевые\NoWtH9kWXmU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4572000" y="3714752"/>
            <a:ext cx="3852876" cy="2699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Сюжетно-ролевые игры</a:t>
            </a:r>
            <a:endParaRPr lang="ru-RU" sz="2800" b="1" dirty="0"/>
          </a:p>
        </p:txBody>
      </p:sp>
      <p:pic>
        <p:nvPicPr>
          <p:cNvPr id="6" name="Содержимое 5" descr="C:\Users\Sun\Desktop\сюж ролевые\DzvUN7CWVkE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928670"/>
            <a:ext cx="371477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сюж ролевые\2B9WRcnfl8A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928670"/>
            <a:ext cx="373532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Sun\Desktop\сюж ролевые\NGfBAEVj_cA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500438"/>
            <a:ext cx="3929090" cy="3112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сюж ролевые\4zhCnyfGflM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3571876"/>
            <a:ext cx="3706701" cy="2819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6000792" cy="642942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2800" b="1" dirty="0" smtClean="0"/>
              <a:t>Сюжетно-ролевые игры</a:t>
            </a:r>
            <a:endParaRPr lang="ru-RU" sz="2800" b="1" dirty="0"/>
          </a:p>
        </p:txBody>
      </p:sp>
      <p:pic>
        <p:nvPicPr>
          <p:cNvPr id="6" name="Содержимое 5" descr="C:\Users\Sun\Desktop\Новая папка\сюж ролевые\5ysqsUtnyLM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071546"/>
            <a:ext cx="742955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357166"/>
            <a:ext cx="7143800" cy="78581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Конкурс рисунков на тему «Я соблюдаю ПДД»                                                 (старший дошкольный возраст)</a:t>
            </a:r>
            <a:endParaRPr lang="ru-RU" sz="2800" dirty="0"/>
          </a:p>
        </p:txBody>
      </p:sp>
      <p:pic>
        <p:nvPicPr>
          <p:cNvPr id="6" name="Содержимое 5" descr="C:\Users\Sun\Desktop\конкур рисунков\08KG--Se8Dw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1214422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конкур рисунков\9yDZv1ov0_g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3143248"/>
            <a:ext cx="250033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Sun\Desktop\конкур рисунков\EcluHK73QSI (1)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0" y="2928934"/>
            <a:ext cx="221457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конкур рисунков\hiezkXVHe2w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72000" y="5000612"/>
            <a:ext cx="2428892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Sun\Desktop\конкур рисунков\gFcH7yv_kWs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143768" y="3714752"/>
            <a:ext cx="200023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Sun\Desktop\конкур рисунков\wRzb6tOfv_4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43736" y="1285860"/>
            <a:ext cx="200026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Sun\Desktop\конкур рисунков\m-Dte900iaA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428860" y="1214422"/>
            <a:ext cx="221457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C:\Users\Sun\Desktop\конкур рисунков\oxL7orNTuTw.jpg"/>
          <p:cNvPicPr/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214546" y="3000372"/>
            <a:ext cx="228601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C:\Users\Sun\Desktop\конкур рисунков\V5mraN2gYwQ.jpg"/>
          <p:cNvPicPr/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4714876" y="1214422"/>
            <a:ext cx="2357454" cy="1895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C:\Users\Sun\Desktop\конкур рисунков\YGs41vggk_w.jpg"/>
          <p:cNvPicPr/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2285984" y="5000636"/>
            <a:ext cx="2214577" cy="185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786742" cy="642942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2000" b="1" dirty="0" smtClean="0"/>
              <a:t>План – схема безопасного маршрута от дома до детского сада. Совместная деятельность родителей с детьми.</a:t>
            </a:r>
            <a:endParaRPr lang="ru-RU" sz="2000" dirty="0"/>
          </a:p>
        </p:txBody>
      </p:sp>
      <p:pic>
        <p:nvPicPr>
          <p:cNvPr id="6" name="Содержимое 5" descr="C:\Users\Sun\Desktop\маршрут\9DVdPTmHWQo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071546"/>
            <a:ext cx="27146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6" descr="C:\Users\Sun\Desktop\маршрут\76duO0ku9Ts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29322" y="1071546"/>
            <a:ext cx="285752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Sun\Desktop\маршрут\N2J4of9-d0w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85918" y="4643446"/>
            <a:ext cx="278608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маршрут\NR-iy6eQSEk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714876" y="4643446"/>
            <a:ext cx="314327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Sun\Desktop\маршрут\SP09NaT5W_s.jpg"/>
          <p:cNvPicPr/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286116" y="1071546"/>
            <a:ext cx="257176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C:\Users\Sun\Desktop\маршрут\W1RipF7FQKs.jpg"/>
          <p:cNvPicPr/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714876" y="2928934"/>
            <a:ext cx="30003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C:\Users\Sun\Desktop\маршрут\ZI2yYa8W8BM.jpg"/>
          <p:cNvPicPr/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643042" y="2928934"/>
            <a:ext cx="3000396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28604"/>
            <a:ext cx="6858048" cy="5857916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00FF"/>
                </a:solidFill>
              </a:rPr>
              <a:t>ПОЯСНИТЕЛЬНАЯ ЗАПИСКА</a:t>
            </a:r>
            <a:br>
              <a:rPr lang="ru-RU" sz="1600" b="1" dirty="0" smtClean="0">
                <a:solidFill>
                  <a:srgbClr val="0000FF"/>
                </a:solidFill>
              </a:rPr>
            </a:br>
            <a:r>
              <a:rPr lang="ru-RU" sz="1600" b="1" dirty="0" smtClean="0">
                <a:solidFill>
                  <a:srgbClr val="0000FF"/>
                </a:solidFill>
              </a:rPr>
              <a:t>Обоснование проекта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>      Дети это самое дорогое и ценное в жизни у родителей. По статистике  последнее время в дорожно-транспортных происшествия попадают именно дети дошкольного возраста, т.к. они еще не могут предвидеть опасность, в силу своих психофизиологических особенностей. Негативно сказывается и пример взрослых. Избежать опасность можно лишь обучая детей правилам дорожного движения, воспитывая грамотных пешеходов. Этап, когда ребенок пойдет в школу связан с проблемами безопасности ребенка на дороге. Знакомить детей с правилами дорожного движения, формировать у них навыки правильного поведения на дороге необходимо с самого раннего возраста, так как знания, полученные в детстве, наиболее прочные; они становятся нормой поведения, а их соблюдение потребностью. Необходима повседневная тренировка движений, внимания ребенка в сочетании с постоянным личным примером родителей. Профилактика дорожно-транспортного травматизма остается актуальной и главной проблемой общества, требующей решения, самыми эффективными методами. Способствовать этому будет работа над данным   проектом.</a:t>
            </a:r>
            <a:br>
              <a:rPr lang="ru-RU" sz="1600" b="1" dirty="0" smtClean="0"/>
            </a:br>
            <a:r>
              <a:rPr lang="ru-RU" sz="1600" b="1" dirty="0" smtClean="0"/>
              <a:t>      Таким образом, задача педагогов и родителей состоит в том, чтобы подготовить ребенка к встрече с различными сложными и опасными ситуациями на дороге, привить ребёнку навыки правильного поведения на улице. </a:t>
            </a:r>
            <a:endParaRPr lang="ru-RU" sz="1600" b="1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572428" cy="1000132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Развлечение с воспитанниками старшей                                    и подготовительной группы                                       «Путешествие в страну дорожных знаков». </a:t>
            </a:r>
            <a:endParaRPr lang="ru-RU" sz="2800" b="1" dirty="0"/>
          </a:p>
        </p:txBody>
      </p:sp>
      <p:pic>
        <p:nvPicPr>
          <p:cNvPr id="6" name="Содержимое 5" descr="C:\Users\Sun\Desktop\rlj19ONDlqs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1571612"/>
            <a:ext cx="735811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Содержимое 6" descr="C:\Users\Sun\Desktop\JHbsDemP_sU.jpg"/>
          <p:cNvPicPr>
            <a:picLocks noGrp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3571876"/>
            <a:ext cx="3786214" cy="286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C:\Users\Sun\Desktop\Pjh8pAsBL-c.jpg"/>
          <p:cNvPicPr>
            <a:picLocks noGrp="1"/>
          </p:cNvPicPr>
          <p:nvPr>
            <p:ph sz="half" idx="2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3571876"/>
            <a:ext cx="3877444" cy="2868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Sun\Desktop\CPglLyyXDcs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428604"/>
            <a:ext cx="435771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Sun\Desktop\UxLEx8CzgBQ.jpg"/>
          <p:cNvPicPr/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143504" y="285728"/>
            <a:ext cx="297040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71538" y="642918"/>
            <a:ext cx="70988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Общее родительское собрание на тему </a:t>
            </a:r>
          </a:p>
          <a:p>
            <a:pPr algn="ctr"/>
            <a:r>
              <a:rPr lang="ru-RU" sz="2400" b="1" dirty="0" smtClean="0">
                <a:solidFill>
                  <a:srgbClr val="0000FF"/>
                </a:solidFill>
              </a:rPr>
              <a:t>«Вместе за безопасность дорожного движения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000100" y="1928802"/>
            <a:ext cx="7143800" cy="247174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</a:rPr>
              <a:t>СПАСИБО ЗА ВНИМАНИЕ</a:t>
            </a:r>
            <a:endParaRPr lang="ru-RU" sz="7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/>
              <a:t> </a:t>
            </a:r>
            <a:r>
              <a:rPr lang="ru-RU" sz="3600" b="1" dirty="0" smtClean="0"/>
              <a:t>Использование проекта:</a:t>
            </a:r>
            <a:r>
              <a:rPr lang="ru-RU" sz="3600" b="1" i="1" dirty="0" smtClean="0"/>
              <a:t> </a:t>
            </a:r>
            <a:r>
              <a:rPr lang="ru-RU" sz="3600" dirty="0" smtClean="0"/>
              <a:t>проект может быть рекомендован для реализации в дошкольных образовательных учреждениях.</a:t>
            </a:r>
            <a:br>
              <a:rPr lang="ru-RU" sz="3600" dirty="0" smtClean="0"/>
            </a:br>
            <a:r>
              <a:rPr lang="ru-RU" sz="3600" b="1" dirty="0" smtClean="0"/>
              <a:t>Целевая аудитория: </a:t>
            </a:r>
            <a:r>
              <a:rPr lang="ru-RU" sz="3600" dirty="0" smtClean="0"/>
              <a:t>воспитанники младшей, средней, старшей и подготовительной групп, родители воспитанников, заведующий ДОУ, старший воспитатель, музыкальный руководитель, инспектор </a:t>
            </a:r>
            <a:r>
              <a:rPr lang="ru-RU" dirty="0" smtClean="0"/>
              <a:t>ГИБДД.</a:t>
            </a:r>
            <a:endParaRPr lang="ru-RU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786478"/>
          </a:xfrm>
        </p:spPr>
        <p:txBody>
          <a:bodyPr>
            <a:normAutofit/>
          </a:bodyPr>
          <a:lstStyle/>
          <a:p>
            <a:r>
              <a:rPr lang="ru-RU" sz="1500" b="1" dirty="0" smtClean="0">
                <a:solidFill>
                  <a:srgbClr val="0000FF"/>
                </a:solidFill>
              </a:rPr>
              <a:t>Актуальность</a:t>
            </a:r>
            <a:r>
              <a:rPr lang="ru-RU" sz="1500" b="1" i="1" dirty="0" smtClean="0"/>
              <a:t/>
            </a:r>
            <a:br>
              <a:rPr lang="ru-RU" sz="1500" b="1" i="1" dirty="0" smtClean="0"/>
            </a:br>
            <a:r>
              <a:rPr lang="ru-RU" sz="1500" b="1" dirty="0" smtClean="0"/>
              <a:t>       Мы живем в обществе, где надо соблюдать определенные нормы и правила поведения, в том числе и в дорожно-транспортной обстановке. Статистика утверждает, что очень часто причиной дорожно-транспортных происшествий становятся именно дети дошкольного возраста, которые играют вблизи дорог, переходят улицу в неположенных местах. К этим нарушениям приводит элементарное незнание Правил дорожного движения и безучастное отношение взрослых к поведению детей на дороге. С каждым годом наше село растет и хорошеет. Увеличивается поток транспорта на наших улицах. На сегодняшний день ДОО стремятся дать полноценное, качественное, всестороннее образование. Однако дети дошкольного возраста – это особая категория пешеходов и пассажиров. Подход к ним, должен быть особенным, ни как к взрослым. Ведь Правила дорожного движения трактуются им в недоступной дорожной лексике, требует от них обширного мышления. Поэтому важно с раннего возраста учить детей безопасному поведению на улицах, и правилам дорожного движения, в доступной для них игровой форме. И для этого необходимо, чтобы родители, педагоги, а в дальнейшем и учителя принимали в этом активное участие. ПДД детей дошкольного возраста, следует обучать через дидактические игры и упражнения, подвижные игры, сюжетно-ролевые игры на площадках по ПДД и с помощью других форм и методов работы. Привычки, закрепленные в детстве, остаются на всю жизнь, поэтому одной из важных проблем в обеспечении безопасности дорожного движения является профилактика детского дорожного травматизма в дошкольных учреждениях</a:t>
            </a:r>
            <a:r>
              <a:rPr lang="ru-RU" sz="1500" dirty="0" smtClean="0"/>
              <a:t>. </a:t>
            </a:r>
            <a:endParaRPr lang="ru-RU" sz="15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786478"/>
          </a:xfrm>
        </p:spPr>
        <p:txBody>
          <a:bodyPr>
            <a:normAutofit/>
          </a:bodyPr>
          <a:lstStyle/>
          <a:p>
            <a:r>
              <a:rPr lang="ru-RU" b="1" dirty="0" smtClean="0"/>
              <a:t> </a:t>
            </a:r>
            <a:r>
              <a:rPr lang="ru-RU" sz="1800" b="1" dirty="0" smtClean="0">
                <a:solidFill>
                  <a:srgbClr val="0000FF"/>
                </a:solidFill>
              </a:rPr>
              <a:t>Продолжительность реализации (внедрения) проекта:                                     </a:t>
            </a:r>
            <a:r>
              <a:rPr lang="ru-RU" sz="1800" b="1" i="1" dirty="0" smtClean="0">
                <a:solidFill>
                  <a:srgbClr val="0000FF"/>
                </a:solidFill>
              </a:rPr>
              <a:t/>
            </a:r>
            <a:br>
              <a:rPr lang="ru-RU" sz="1800" b="1" i="1" dirty="0" smtClean="0">
                <a:solidFill>
                  <a:srgbClr val="0000FF"/>
                </a:solidFill>
              </a:rPr>
            </a:br>
            <a:r>
              <a:rPr lang="ru-RU" sz="1800" b="1" dirty="0" smtClean="0">
                <a:solidFill>
                  <a:srgbClr val="0000FF"/>
                </a:solidFill>
              </a:rPr>
              <a:t>С  1 марта по 31 мая 2023 года.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>
                <a:solidFill>
                  <a:srgbClr val="0000FF"/>
                </a:solidFill>
              </a:rPr>
              <a:t>Финансирование:</a:t>
            </a:r>
            <a:r>
              <a:rPr lang="ru-RU" sz="1800" b="1" dirty="0" smtClean="0"/>
              <a:t> Проект не требует финансовых средств, он реализуется силами педагогов</a:t>
            </a:r>
            <a:r>
              <a:rPr lang="ru-RU" sz="1800" b="1" dirty="0" smtClean="0"/>
              <a:t>.</a:t>
            </a:r>
            <a:r>
              <a:rPr lang="ru-RU" sz="1800" b="1" dirty="0" smtClean="0"/>
              <a:t> 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>
                <a:solidFill>
                  <a:srgbClr val="0000FF"/>
                </a:solidFill>
              </a:rPr>
              <a:t>Перспективы дальнейшего развития проекта: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Реализация проекта, публикация в СМИ и </a:t>
            </a:r>
            <a:r>
              <a:rPr lang="ru-RU" sz="1800" b="1" dirty="0" err="1" smtClean="0"/>
              <a:t>интернет-ресурсах</a:t>
            </a:r>
            <a:r>
              <a:rPr lang="ru-RU" sz="1800" b="1" dirty="0" smtClean="0"/>
              <a:t>.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>
                <a:solidFill>
                  <a:srgbClr val="0000FF"/>
                </a:solidFill>
              </a:rPr>
              <a:t>Материальные и информационные ресурсы:</a:t>
            </a: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dirty="0" smtClean="0"/>
              <a:t>компьютер, с подключением к сети Интернет; сканер; принтер; ксерокс; компьютерные игры по ПДД; проектор; видеофильмы по ПДД; музыкальный центр; магнитные доски; учебная и методическая литература: литературный материал для чтения и заучивания наизусть, иллюстративный материал, художественная литература; информационно-методические материалы; набор дорожных знаков; плоскостные изобразительные пособия (таблицы, плакаты); набор модулей автомобилей, средств регулирования; настольные игры по </a:t>
            </a:r>
            <a:r>
              <a:rPr lang="ru-RU" sz="1800" b="1" i="1" dirty="0" smtClean="0"/>
              <a:t>ПДД</a:t>
            </a:r>
            <a:r>
              <a:rPr lang="ru-RU" sz="1800" b="1" dirty="0" smtClean="0"/>
              <a:t> картотеки  игр, картотеки загадок и стихов по ПДД; уголки по ПДД в группах; информационные стенды для родителей; самокаты; велосипеды.</a:t>
            </a:r>
            <a:endParaRPr lang="ru-RU" sz="1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00FF"/>
                </a:solidFill>
              </a:rPr>
              <a:t>Кадровое обеспечение проекта: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Руководитель проекта: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заведующий </a:t>
            </a:r>
            <a:r>
              <a:rPr lang="ru-RU" sz="2400" b="1" dirty="0" smtClean="0"/>
              <a:t>ДОУ </a:t>
            </a:r>
            <a:r>
              <a:rPr lang="ru-RU" sz="2400" b="1" dirty="0" err="1" smtClean="0"/>
              <a:t>Баязитова</a:t>
            </a:r>
            <a:r>
              <a:rPr lang="ru-RU" sz="2400" b="1" dirty="0" smtClean="0"/>
              <a:t> Г.А.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Куратор проекта: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старший </a:t>
            </a:r>
            <a:r>
              <a:rPr lang="ru-RU" sz="2400" b="1" dirty="0" smtClean="0"/>
              <a:t>воспитатель </a:t>
            </a:r>
            <a:r>
              <a:rPr lang="ru-RU" sz="2400" b="1" dirty="0" err="1" smtClean="0"/>
              <a:t>Янбердина</a:t>
            </a:r>
            <a:r>
              <a:rPr lang="ru-RU" sz="2400" b="1" dirty="0" smtClean="0"/>
              <a:t> М.А.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Участники проекта: </a:t>
            </a:r>
            <a:r>
              <a:rPr lang="ru-RU" sz="2400" b="1" dirty="0" smtClean="0"/>
              <a:t>Музыкальный руководитель </a:t>
            </a:r>
            <a:r>
              <a:rPr lang="ru-RU" sz="2400" b="1" dirty="0" err="1" smtClean="0"/>
              <a:t>Мухаметшина</a:t>
            </a:r>
            <a:r>
              <a:rPr lang="ru-RU" sz="2400" b="1" dirty="0" smtClean="0"/>
              <a:t> А.И.                   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Воспитатели</a:t>
            </a:r>
            <a:r>
              <a:rPr lang="ru-RU" sz="2400" b="1" dirty="0" smtClean="0">
                <a:solidFill>
                  <a:srgbClr val="0000FF"/>
                </a:solidFill>
              </a:rPr>
              <a:t>: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Курмангалина</a:t>
            </a:r>
            <a:r>
              <a:rPr lang="ru-RU" sz="2400" b="1" dirty="0" smtClean="0"/>
              <a:t> Р.Ф., Юсупова Р.А., </a:t>
            </a:r>
            <a:r>
              <a:rPr lang="ru-RU" sz="2400" b="1" dirty="0" err="1" smtClean="0"/>
              <a:t>Апсалямова</a:t>
            </a:r>
            <a:r>
              <a:rPr lang="ru-RU" sz="2400" b="1" dirty="0" smtClean="0"/>
              <a:t> А.Б., </a:t>
            </a:r>
            <a:r>
              <a:rPr lang="ru-RU" sz="2400" b="1" dirty="0" err="1" smtClean="0"/>
              <a:t>Яхина</a:t>
            </a:r>
            <a:r>
              <a:rPr lang="ru-RU" sz="2400" b="1" dirty="0" smtClean="0"/>
              <a:t> С.Р., Засова В.К., </a:t>
            </a:r>
            <a:r>
              <a:rPr lang="ru-RU" sz="2400" b="1" dirty="0" err="1" smtClean="0"/>
              <a:t>Нургалина</a:t>
            </a:r>
            <a:r>
              <a:rPr lang="ru-RU" sz="2400" b="1" dirty="0" smtClean="0"/>
              <a:t> Д.А., Бикбаева М.У.</a:t>
            </a:r>
            <a:br>
              <a:rPr lang="ru-RU" sz="2400" b="1" dirty="0" smtClean="0"/>
            </a:br>
            <a:r>
              <a:rPr lang="ru-RU" sz="2400" b="1" dirty="0" smtClean="0">
                <a:solidFill>
                  <a:srgbClr val="0000FF"/>
                </a:solidFill>
              </a:rPr>
              <a:t>Воспитанники младшей, средней, старшей  и подготовительной групп, родители воспитанников, сотрудник ГИБДД</a:t>
            </a:r>
            <a:endParaRPr lang="ru-RU" sz="2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Sun\Desktop\1614798131_6-p-fon-dlya-pdd-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428604"/>
            <a:ext cx="7215238" cy="585791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</a:rPr>
              <a:t>Цель проекта:</a:t>
            </a:r>
            <a:r>
              <a:rPr lang="ru-RU" sz="3200" b="1" i="1" dirty="0" smtClean="0">
                <a:solidFill>
                  <a:srgbClr val="0000FF"/>
                </a:solidFill>
              </a:rPr>
              <a:t> </a:t>
            </a:r>
            <a:r>
              <a:rPr lang="ru-RU" sz="3200" b="1" i="1" dirty="0" smtClean="0"/>
              <a:t/>
            </a:r>
            <a:br>
              <a:rPr lang="ru-RU" sz="3200" b="1" i="1" dirty="0" smtClean="0"/>
            </a:br>
            <a:r>
              <a:rPr lang="ru-RU" sz="3200" dirty="0" smtClean="0"/>
              <a:t>Формирование </a:t>
            </a:r>
            <a:r>
              <a:rPr lang="ru-RU" sz="3200" dirty="0" smtClean="0"/>
              <a:t>практических навыков безопасного поведения на дорогах всех участников образовательных отношений, создание условий для практических навыков безопасного поведения на дорогах у всех участников педагогического процесса.</a:t>
            </a:r>
            <a:endParaRPr lang="ru-RU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497</Words>
  <PresentationFormat>Экран (4:3)</PresentationFormat>
  <Paragraphs>66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4" baseType="lpstr">
      <vt:lpstr>Тема Office</vt:lpstr>
      <vt:lpstr>Педагогический проект                      по правилам дорожного движения в МАДОУ д-с «Солнышко» с.Янгельское</vt:lpstr>
      <vt:lpstr> Педагогический краткосрочный    проект в ДОУ с 1 апреля по 31 мая  «ВМЕСТЕ – ЗА БЕЗОПАСНОСТЬ ДОРОЖНОГО ДВИЖЕНИЯ». Направление: «Организация совместной деятельности детей ,  родителей,                                                       и педагогов ДОУ по изучению, закреплению правил дорожного движения» </vt:lpstr>
      <vt:lpstr> Делаем ребятам Предостережение:  Выучите срочно ПРАВИЛА ДВИЖЕНИЯ,  Чтоб не волновались, Каждый день родители,  Чтоб спокойно мчались Улицей водители!   С. Михалков </vt:lpstr>
      <vt:lpstr>ПОЯСНИТЕЛЬНАЯ ЗАПИСКА Обоснование проекта       Дети это самое дорогое и ценное в жизни у родителей. По статистике  последнее время в дорожно-транспортных происшествия попадают именно дети дошкольного возраста, т.к. они еще не могут предвидеть опасность, в силу своих психофизиологических особенностей. Негативно сказывается и пример взрослых. Избежать опасность можно лишь обучая детей правилам дорожного движения, воспитывая грамотных пешеходов. Этап, когда ребенок пойдет в школу связан с проблемами безопасности ребенка на дороге. Знакомить детей с правилами дорожного движения, формировать у них навыки правильного поведения на дороге необходимо с самого раннего возраста, так как знания, полученные в детстве, наиболее прочные; они становятся нормой поведения, а их соблюдение потребностью. Необходима повседневная тренировка движений, внимания ребенка в сочетании с постоянным личным примером родителей. Профилактика дорожно-транспортного травматизма остается актуальной и главной проблемой общества, требующей решения, самыми эффективными методами. Способствовать этому будет работа над данным   проектом.       Таким образом, задача педагогов и родителей состоит в том, чтобы подготовить ребенка к встрече с различными сложными и опасными ситуациями на дороге, привить ребёнку навыки правильного поведения на улице. </vt:lpstr>
      <vt:lpstr> Использование проекта: проект может быть рекомендован для реализации в дошкольных образовательных учреждениях. Целевая аудитория: воспитанники младшей, средней, старшей и подготовительной групп, родители воспитанников, заведующий ДОУ, старший воспитатель, музыкальный руководитель, инспектор ГИБДД.</vt:lpstr>
      <vt:lpstr>Актуальность        Мы живем в обществе, где надо соблюдать определенные нормы и правила поведения, в том числе и в дорожно-транспортной обстановке. Статистика утверждает, что очень часто причиной дорожно-транспортных происшествий становятся именно дети дошкольного возраста, которые играют вблизи дорог, переходят улицу в неположенных местах. К этим нарушениям приводит элементарное незнание Правил дорожного движения и безучастное отношение взрослых к поведению детей на дороге. С каждым годом наше село растет и хорошеет. Увеличивается поток транспорта на наших улицах. На сегодняшний день ДОО стремятся дать полноценное, качественное, всестороннее образование. Однако дети дошкольного возраста – это особая категория пешеходов и пассажиров. Подход к ним, должен быть особенным, ни как к взрослым. Ведь Правила дорожного движения трактуются им в недоступной дорожной лексике, требует от них обширного мышления. Поэтому важно с раннего возраста учить детей безопасному поведению на улицах, и правилам дорожного движения, в доступной для них игровой форме. И для этого необходимо, чтобы родители, педагоги, а в дальнейшем и учителя принимали в этом активное участие. ПДД детей дошкольного возраста, следует обучать через дидактические игры и упражнения, подвижные игры, сюжетно-ролевые игры на площадках по ПДД и с помощью других форм и методов работы. Привычки, закрепленные в детстве, остаются на всю жизнь, поэтому одной из важных проблем в обеспечении безопасности дорожного движения является профилактика детского дорожного травматизма в дошкольных учреждениях. </vt:lpstr>
      <vt:lpstr> Продолжительность реализации (внедрения) проекта:                                      С  1 марта по 31 мая 2023 года. Финансирование: Проект не требует финансовых средств, он реализуется силами педагогов.  Перспективы дальнейшего развития проекта: Реализация проекта, публикация в СМИ и интернет-ресурсах. Материальные и информационные ресурсы: компьютер, с подключением к сети Интернет; сканер; принтер; ксерокс; компьютерные игры по ПДД; проектор; видеофильмы по ПДД; музыкальный центр; магнитные доски; учебная и методическая литература: литературный материал для чтения и заучивания наизусть, иллюстративный материал, художественная литература; информационно-методические материалы; набор дорожных знаков; плоскостные изобразительные пособия (таблицы, плакаты); набор модулей автомобилей, средств регулирования; настольные игры по ПДД картотеки  игр, картотеки загадок и стихов по ПДД; уголки по ПДД в группах; информационные стенды для родителей; самокаты; велосипеды.</vt:lpstr>
      <vt:lpstr>Кадровое обеспечение проекта: Руководитель проекта:  заведующий ДОУ Баязитова Г.А. Куратор проекта:  старший воспитатель Янбердина М.А. Участники проекта: Музыкальный руководитель Мухаметшина А.И.                     Воспитатели: Курмангалина Р.Ф., Юсупова Р.А., Апсалямова А.Б., Яхина С.Р., Засова В.К., Нургалина Д.А., Бикбаева М.У. Воспитанники младшей, средней, старшей  и подготовительной групп, родители воспитанников, сотрудник ГИБДД</vt:lpstr>
      <vt:lpstr>Цель проекта:  Формирование практических навыков безопасного поведения на дорогах всех участников образовательных отношений, создание условий для практических навыков безопасного поведения на дорогах у всех участников педагогического процесса.</vt:lpstr>
      <vt:lpstr>Задачи проекта:  Воспитательные: 1.Закреплять правила дорожного движения и практические навыки поведения в условиях игрового пространства.                                           2. Формировать у дошкольников определённые знания и представления об основах безопасного поведения на дорогах. 3. Продолжать знакомить с дорожными знаками и их обозначениями. 4.Учить применять полученные знания в практической деятельности.  5. Расширять словарный запас детей по дорожной лексике.                                                           Развивающие: 1. Развивать у детей интерес к изучению правил дорожного движения. 2. Развивать умение ориентироваться в дорожно- транспортной обстановке и прогнозировать дорожную ситуацию. 3. Развивать дорожную грамотность детей. 4.Развивать чувство ответственности за собственную безопасность. Воспитательные: 1. Воспитывать нравственные качества личности, необходимые для усвоения и выполнения правил дорожного движения: внимательность, наблюдательность, дисциплинированность. 2. Воспитывать привычку соблюдать правила дорожного движения. 3. Воспитывать культуру поведения у детей с целью предупреждения детского дорожно-транспортного травматизма. 4. Активизировать работу по пропаганде правил дорожного движения и безопасного образа жизни среди родителей. 5. Привлекать родителей к осуществлению взаимодействия с ДОУ</vt:lpstr>
      <vt:lpstr>Ожидаемые результаты:  1. Осознанное отношение к вопросам личной безопасности и                                  безопасности окружающих; 2. Умение предвидеть возможную опасность, находить способы избегать ее; 3. Развитие способностей детей действовать в экстремальных ситуациях в соответствии с усвоенными правилами на дороге. 4.В группе пополнилась развивающая предметно-пространственная среда по теме проекта, используется в совместной и самостоятельной деятельности детей. 5. Родители воспитанников владеют  знаниями  об особенностях обучения дошкольников правилам безопасного поведения на дороге, повысилась сознательность родителей в соблюдении правил дорожного движения. 6. Активное участие родителей в плановых мероприятиях по правилам дорожного движения. 7. Используются современные методы и технологии по изучению правил дорожного движения с детьми дошкольного возраста. 8. Установление тесного сотрудничества с ГИБДД.  </vt:lpstr>
      <vt:lpstr>СОДЕРЖАТЕЛЬНАЯ ЧАСТЬ.      Проект состоит из трех этапов: подготовительный, основной, заключительный.  Работа с детьми будет построена на основе интеграции содержания пяти образовательных областей. 1этап. Подготовительный: подбор и изучение методической, справочной, энциклопедической и художественной литературы, иллюстративного материала в соответствии с темой проекта и с учётом возрастных особенностей детей; разработка проекта, методических рекомендаций для родителей по ознакомлению детей с правилами дорожного движения; анкетирование родителей (законных представителей) воспитанников с целью определения знаний по данной теме; привлечение внимания родителей к проблеме; изготовление картотек дидактических игр по ПДД. 2 этап. Практический (основной): Второй этап проекта -  организация разных видов деятельности с детьми в соответствии с тематикой проекта,   а также   совместную   деятельность   воспитанников  и родителей (законных представителей) по плану проекта. Работа с родителями: привлечение родителей к участию в творческих конкурсах: конкурса  рисунков «Я соблюдаю ПДД»,  проведение родительских собраний, консультаций; наглядность для родителей: папки-передвижки, буклеты, плакаты, стенды с детскими рисунками; проведение с родителями совместных праздников и развлечений. Совместная деятельность родителей и детей: изготовление маршрутных листов «Путь от детского сада до своего дома»; участие в выставке рисунков «Я соблюдаю ПДД»; семейное чтение художественной литературы по ПДД; закрепление дома полученных в детском саду знаний по ПДД.</vt:lpstr>
      <vt:lpstr>Ожидаемые результаты:  1. Осознанное отношение к вопросам личной безопасности и                                  безопасности окружающих; 2. Умение предвидеть возможную опасность, находить способы избегать ее; 3. Развитие способностей детей действовать в экстремальных ситуациях в соответствии с усвоенными правилами на дороге. 4.В группе пополнилась развивающая предметно-пространственная среда по теме проекта, используется в совместной и самостоятельной деятельности детей. 5. Родители воспитанников владеют  знаниями  об особенностях обучения дошкольников правилам безопасного поведения на дороге, повысилась сознательность родителей в соблюдении правил дорожного движения. 6. Активное участие родителей в плановых мероприятиях по правилам дорожного движения. 7. Используются современные методы и технологии по изучению правил дорожного движения с детьми дошкольного возраста. 8. Установление тесного сотрудничества с ГИБДД.  </vt:lpstr>
      <vt:lpstr>       3 этап. Заключительный Обработка результатов. Презентация результатов работы с детьми и родителями на интернет-ресурсах, на общем родительском собрании. Итоги проекта. Проект «Вместе за безопасность дорожного движения» поможет привлечь внимание родителей к проблеме предупреждения детского дорожно-транспортного травматизма. Благодаря просветительской   работе,   которую   проведут   педагоги в рамках проекта, родители станут осознанно относиться к вопросам личной безопасности и безопасности своих детей. В результате реализации задач проекта мы ждем положительной динамики в расширении знаний детей по теме «Безопасность дорожного движения».         </vt:lpstr>
      <vt:lpstr>Слайд 15</vt:lpstr>
      <vt:lpstr>Слайд 16</vt:lpstr>
      <vt:lpstr>Слайд 17</vt:lpstr>
      <vt:lpstr>Инструктаж по проведению прогулок и экскурсий</vt:lpstr>
      <vt:lpstr>Дидактические игры и картотеки для методического кабинета</vt:lpstr>
      <vt:lpstr>Младший средний возраст</vt:lpstr>
      <vt:lpstr>Слайд 21</vt:lpstr>
      <vt:lpstr>Старший возраст</vt:lpstr>
      <vt:lpstr>    Занятие по ПДД в младшей группе  «Наш друг Светофор»   </vt:lpstr>
      <vt:lpstr>Слайд 24</vt:lpstr>
      <vt:lpstr>Занятие по ПДД в средней группе «Прогулка по селу»</vt:lpstr>
      <vt:lpstr>Слайд 26</vt:lpstr>
      <vt:lpstr>Занятие по ПДД  в старшей группе «Починим светофор».</vt:lpstr>
      <vt:lpstr>Слайд 28</vt:lpstr>
      <vt:lpstr>Занятие в подготовительной группе                                                          «Путешествие в страну правил дорожного движения»</vt:lpstr>
      <vt:lpstr>Слайд 30</vt:lpstr>
      <vt:lpstr>Уголки ПДД в группах</vt:lpstr>
      <vt:lpstr>Уголки ПДД в группах</vt:lpstr>
      <vt:lpstr>Целевая прогулка старшая и подготовительная группа «Мое село»</vt:lpstr>
      <vt:lpstr>Целевая прогулка старшая и подготовительная группа «Пешеходный переход»</vt:lpstr>
      <vt:lpstr>Сюжетно-ролевые игры</vt:lpstr>
      <vt:lpstr>Сюжетно-ролевые игры</vt:lpstr>
      <vt:lpstr>Сюжетно-ролевые игры</vt:lpstr>
      <vt:lpstr>Конкурс рисунков на тему «Я соблюдаю ПДД»                                                 (старший дошкольный возраст)</vt:lpstr>
      <vt:lpstr>План – схема безопасного маршрута от дома до детского сада. Совместная деятельность родителей с детьми.</vt:lpstr>
      <vt:lpstr>Развлечение с воспитанниками старшей                                    и подготовительной группы                                       «Путешествие в страну дорожных знаков». </vt:lpstr>
      <vt:lpstr>Слайд 41</vt:lpstr>
      <vt:lpstr>Слайд 42</vt:lpstr>
      <vt:lpstr>Слайд 43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проект                      по правилам дорожного движения в МАДОУ д-с «Солнышко» с.Янгельское</dc:title>
  <dc:creator>Sun</dc:creator>
  <cp:lastModifiedBy>Sun</cp:lastModifiedBy>
  <cp:revision>17</cp:revision>
  <dcterms:created xsi:type="dcterms:W3CDTF">2023-05-23T10:02:20Z</dcterms:created>
  <dcterms:modified xsi:type="dcterms:W3CDTF">2023-05-29T05:38:06Z</dcterms:modified>
</cp:coreProperties>
</file>