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90" r:id="rId6"/>
    <p:sldId id="302" r:id="rId7"/>
    <p:sldId id="260" r:id="rId8"/>
    <p:sldId id="265" r:id="rId9"/>
    <p:sldId id="266" r:id="rId10"/>
    <p:sldId id="268" r:id="rId11"/>
    <p:sldId id="269" r:id="rId12"/>
    <p:sldId id="270" r:id="rId13"/>
    <p:sldId id="292" r:id="rId14"/>
    <p:sldId id="298" r:id="rId15"/>
    <p:sldId id="304" r:id="rId16"/>
    <p:sldId id="271" r:id="rId17"/>
    <p:sldId id="297" r:id="rId18"/>
    <p:sldId id="306" r:id="rId19"/>
    <p:sldId id="272" r:id="rId20"/>
    <p:sldId id="294" r:id="rId21"/>
    <p:sldId id="274" r:id="rId22"/>
    <p:sldId id="300" r:id="rId23"/>
    <p:sldId id="305" r:id="rId24"/>
    <p:sldId id="275" r:id="rId25"/>
    <p:sldId id="278" r:id="rId26"/>
    <p:sldId id="281" r:id="rId27"/>
    <p:sldId id="288" r:id="rId28"/>
    <p:sldId id="289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35" autoAdjust="0"/>
    <p:restoredTop sz="91935" autoAdjust="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2267744" y="4981135"/>
            <a:ext cx="5400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5" name="Рисунок 4" descr="74332835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72281" y="1236859"/>
            <a:ext cx="7920880" cy="5400600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552034" y="1988840"/>
            <a:ext cx="7772400" cy="2808312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 fontScale="25000" lnSpcReduction="2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5600" b="1" kern="120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107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07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роект в </a:t>
            </a:r>
            <a:r>
              <a:rPr lang="ru-RU" sz="107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средней</a:t>
            </a:r>
            <a:r>
              <a:rPr lang="ru-RU" sz="107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7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группе на тему:  </a:t>
            </a:r>
            <a:endParaRPr lang="ru-RU" sz="107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07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07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Волшебница вода»</a:t>
            </a:r>
          </a:p>
          <a:p>
            <a:endParaRPr lang="ru-RU" sz="75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sz="7500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sz="75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sz="7500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sz="75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sz="7500" dirty="0" smtClean="0">
                <a:solidFill>
                  <a:schemeClr val="accent1">
                    <a:lumMod val="50000"/>
                  </a:schemeClr>
                </a:solidFill>
              </a:rPr>
              <a:t>Авторы: </a:t>
            </a:r>
            <a:r>
              <a:rPr lang="ru-RU" sz="7500" dirty="0" smtClean="0">
                <a:solidFill>
                  <a:schemeClr val="accent1">
                    <a:lumMod val="50000"/>
                  </a:schemeClr>
                </a:solidFill>
              </a:rPr>
              <a:t>Нефедьева А.Ю</a:t>
            </a:r>
            <a:r>
              <a:rPr lang="ru-RU" sz="7500" dirty="0" smtClean="0">
                <a:solidFill>
                  <a:schemeClr val="accent1">
                    <a:lumMod val="50000"/>
                  </a:schemeClr>
                </a:solidFill>
              </a:rPr>
              <a:t>.,</a:t>
            </a:r>
          </a:p>
          <a:p>
            <a:r>
              <a:rPr lang="ru-RU" sz="7500" dirty="0" smtClean="0">
                <a:solidFill>
                  <a:schemeClr val="accent1">
                    <a:lumMod val="50000"/>
                  </a:schemeClr>
                </a:solidFill>
              </a:rPr>
              <a:t>Гаранина С.В.</a:t>
            </a:r>
            <a:r>
              <a:rPr lang="ru-RU" sz="75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sz="7500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sz="75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57911" y="332656"/>
            <a:ext cx="8229600" cy="720080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5600" b="1" kern="120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«Детский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сад общеразвивающего вида №6» г.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Слюдянки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84457" y="188640"/>
            <a:ext cx="82809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lang="ru-RU" sz="2800">
                <a:solidFill>
                  <a:schemeClr val="accent1"/>
                </a:solidFill>
              </a:rPr>
              <a:t>ООД </a:t>
            </a:r>
            <a:r>
              <a:rPr b="1" dirty="0" lang="ru-RU" smtClean="0" sz="2800">
                <a:solidFill>
                  <a:schemeClr val="accent1"/>
                </a:solidFill>
              </a:rPr>
              <a:t>«Путешествие капельки»</a:t>
            </a:r>
          </a:p>
          <a:p>
            <a:pPr algn="ctr"/>
            <a:r>
              <a:rPr b="1" dirty="0" lang="ru-RU" smtClean="0" sz="2800">
                <a:solidFill>
                  <a:schemeClr val="accent1"/>
                </a:solidFill>
              </a:rPr>
              <a:t> </a:t>
            </a:r>
            <a:r>
              <a:rPr b="1" dirty="0" lang="ru-RU" sz="2800">
                <a:solidFill>
                  <a:schemeClr val="accent1"/>
                </a:solidFill>
              </a:rPr>
              <a:t>(Круговорот воды в природе)</a:t>
            </a:r>
          </a:p>
        </p:txBody>
      </p:sp>
      <p:pic>
        <p:nvPicPr>
          <p:cNvPr descr="https://thumbs.dreamstime.com/b/%D0%B2%D0%BE%D0%B4%D0%B0-%D1%86%D0%B8%D0%BA%D0%BB%D0%B0-23688057.jpg" id="6" name="Picture 12"/>
          <p:cNvPicPr>
            <a:picLocks noChangeArrowheads="1"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8471" y="1152685"/>
            <a:ext cx="2315529" cy="1997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Sad\Desktop\Фото для проекта\IMG-bfe1fc562c3f8b64e8d496689a1a864c-V.jpg" id="12290" name="Picture 2"/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" l="76" r="28" t="93"/>
          <a:stretch/>
        </p:blipFill>
        <p:spPr bwMode="auto">
          <a:xfrm>
            <a:off x="484457" y="1772816"/>
            <a:ext cx="6208114" cy="3792287"/>
          </a:xfrm>
          <a:prstGeom prst="rect">
            <a:avLst/>
          </a:prstGeom>
          <a:noFill/>
          <a:ln w="5715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12799" y="188640"/>
            <a:ext cx="84249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1"/>
                </a:solidFill>
              </a:rPr>
              <a:t>ООД "Разная вода" </a:t>
            </a:r>
            <a:endParaRPr lang="ru-RU" sz="2800" b="1" dirty="0" smtClean="0">
              <a:solidFill>
                <a:schemeClr val="accent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accent1"/>
                </a:solidFill>
              </a:rPr>
              <a:t>(</a:t>
            </a:r>
            <a:r>
              <a:rPr lang="ru-RU" sz="2800" b="1" dirty="0">
                <a:solidFill>
                  <a:schemeClr val="accent1"/>
                </a:solidFill>
              </a:rPr>
              <a:t>три состояния воды, ее свойства) </a:t>
            </a:r>
          </a:p>
        </p:txBody>
      </p:sp>
      <p:pic>
        <p:nvPicPr>
          <p:cNvPr id="5122" name="Picture 2" descr="C:\Users\any\Desktop\опыты\экперименты\IMG-20200122-WA00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251" y="1287945"/>
            <a:ext cx="3251089" cy="2438317"/>
          </a:xfrm>
          <a:prstGeom prst="rect">
            <a:avLst/>
          </a:prstGeom>
          <a:ln w="57150"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67944" y="3573016"/>
            <a:ext cx="3816424" cy="2861973"/>
          </a:xfrm>
          <a:prstGeom prst="rect">
            <a:avLst/>
          </a:prstGeom>
          <a:ln w="57150"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9" name="Picture 4" descr="http://3.bp.blogspot.com/-uyE3runnYFg/WCS2GaSv4lI/AAAAAAAAACM/sa5AwQ6uZi4xfIziUCOQ9z9UFZFE0cmTQCK4B/s1600/%25D0%25BA%25D0%25B0%25D0%25BF%25D0%25B5%25D0%25BB%25D1%258C%25D0%25BA%25D0%25B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8088" y="4659715"/>
            <a:ext cx="1758631" cy="1775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Sad\Desktop\Фото для проекта\IMG-8f2161b89641d90135b28080333ff0a7-V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160" y="1287945"/>
            <a:ext cx="2366797" cy="5259548"/>
          </a:xfrm>
          <a:prstGeom prst="rect">
            <a:avLst/>
          </a:prstGeom>
          <a:noFill/>
          <a:ln w="57150">
            <a:solidFill>
              <a:schemeClr val="bg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67544" y="116632"/>
            <a:ext cx="84249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lang="ru-RU" sz="2800">
                <a:solidFill>
                  <a:schemeClr val="accent1"/>
                </a:solidFill>
              </a:rPr>
              <a:t>Опытно-экспериментальная деятельность: </a:t>
            </a:r>
            <a:endParaRPr b="1" dirty="0" lang="ru-RU" smtClean="0" sz="2800">
              <a:solidFill>
                <a:schemeClr val="accent1"/>
              </a:solidFill>
            </a:endParaRPr>
          </a:p>
          <a:p>
            <a:pPr algn="ctr"/>
            <a:r>
              <a:rPr b="1" dirty="0" lang="ru-RU" smtClean="0" sz="2800">
                <a:solidFill>
                  <a:schemeClr val="accent1"/>
                </a:solidFill>
              </a:rPr>
              <a:t>"</a:t>
            </a:r>
            <a:r>
              <a:rPr b="1" dirty="0" lang="ru-RU" sz="2800">
                <a:solidFill>
                  <a:schemeClr val="accent1"/>
                </a:solidFill>
              </a:rPr>
              <a:t>Свойства льда"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425729" y="6480482"/>
            <a:ext cx="34537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lang="ru-RU" smtClean="0" sz="2000">
                <a:solidFill>
                  <a:schemeClr val="accent1"/>
                </a:solidFill>
              </a:rPr>
              <a:t>Не тонет в воде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6005319"/>
            <a:ext cx="34537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lang="ru-RU" smtClean="0" sz="2000">
                <a:solidFill>
                  <a:schemeClr val="accent1"/>
                </a:solidFill>
              </a:rPr>
              <a:t>Тает от тепла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580112" y="3768533"/>
            <a:ext cx="345372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lang="ru-RU" smtClean="0" sz="2000">
                <a:solidFill>
                  <a:schemeClr val="accent1"/>
                </a:solidFill>
              </a:rPr>
              <a:t>Твердый</a:t>
            </a:r>
          </a:p>
        </p:txBody>
      </p:sp>
      <p:pic>
        <p:nvPicPr>
          <p:cNvPr id="2" name="Picture 2"/>
          <p:cNvPicPr>
            <a:picLocks noChangeArrowheads="1"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" t="36"/>
          <a:stretch/>
        </p:blipFill>
        <p:spPr bwMode="auto">
          <a:xfrm>
            <a:off x="3832506" y="3895205"/>
            <a:ext cx="2640175" cy="2585277"/>
          </a:xfrm>
          <a:prstGeom prst="rect">
            <a:avLst/>
          </a:prstGeom>
          <a:ln w="57150">
            <a:solidFill>
              <a:srgbClr val="0070C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1027" name="Picture 3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176322"/>
            <a:ext cx="3312368" cy="2484276"/>
          </a:xfrm>
          <a:prstGeom prst="rect">
            <a:avLst/>
          </a:prstGeom>
          <a:ln w="57150">
            <a:solidFill>
              <a:srgbClr val="7030A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descr="C:\Users\Sad\Desktop\Фото для проекта\IMG-272abf4937e603f37830dfe0572eaa1b-V.jpg" id="3074" name="Picture 2"/>
          <p:cNvPicPr>
            <a:picLocks noChangeArrowheads="1"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"/>
          <a:stretch/>
        </p:blipFill>
        <p:spPr bwMode="auto">
          <a:xfrm>
            <a:off x="503555" y="912458"/>
            <a:ext cx="2780028" cy="4962921"/>
          </a:xfrm>
          <a:prstGeom prst="rect">
            <a:avLst/>
          </a:prstGeom>
          <a:noFill/>
          <a:ln w="57150"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04664"/>
            <a:ext cx="81369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lang="ru-RU" sz="2800">
                <a:solidFill>
                  <a:schemeClr val="accent1"/>
                </a:solidFill>
              </a:rPr>
              <a:t>ООД "Жизнь под водой"</a:t>
            </a:r>
          </a:p>
        </p:txBody>
      </p:sp>
      <p:pic>
        <p:nvPicPr>
          <p:cNvPr descr="C:\Users\any\Desktop\вода аю\IMG-7121b37c95167515ebad1a4cd3ffe231-V.jpg" id="6147" name="Picture 3"/>
          <p:cNvPicPr>
            <a:picLocks noChangeArrowheads="1"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" l="70" r="69" t="35"/>
          <a:stretch/>
        </p:blipFill>
        <p:spPr bwMode="auto">
          <a:xfrm>
            <a:off x="1691680" y="1004519"/>
            <a:ext cx="5832648" cy="5324350"/>
          </a:xfrm>
          <a:prstGeom prst="rect">
            <a:avLst/>
          </a:prstGeom>
          <a:ln w="57150"/>
          <a:extLst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707361634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313620"/>
            <a:ext cx="682414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1"/>
                </a:solidFill>
              </a:rPr>
              <a:t>Художественное творчество: </a:t>
            </a:r>
            <a:endParaRPr lang="ru-RU" sz="2800" b="1" dirty="0" smtClean="0">
              <a:solidFill>
                <a:schemeClr val="accent1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accent1"/>
                </a:solidFill>
              </a:rPr>
              <a:t>лепка </a:t>
            </a:r>
            <a:r>
              <a:rPr lang="ru-RU" sz="2800" b="1" dirty="0" smtClean="0">
                <a:solidFill>
                  <a:schemeClr val="accent1"/>
                </a:solidFill>
              </a:rPr>
              <a:t>коллективная «Аквариум</a:t>
            </a:r>
            <a:r>
              <a:rPr lang="ru-RU" sz="2800" b="1" dirty="0" smtClean="0">
                <a:solidFill>
                  <a:schemeClr val="accent1"/>
                </a:solidFill>
              </a:rPr>
              <a:t>»</a:t>
            </a:r>
            <a:endParaRPr lang="ru-RU" sz="2800" b="1" dirty="0">
              <a:solidFill>
                <a:schemeClr val="accent1"/>
              </a:solidFill>
            </a:endParaRPr>
          </a:p>
        </p:txBody>
      </p:sp>
      <p:pic>
        <p:nvPicPr>
          <p:cNvPr id="4099" name="Picture 3" descr="C:\Users\Sad\Desktop\Фото для проекта\IMG-41ebb32639c6d3c749dcd0e019b4e972-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896" y="1412776"/>
            <a:ext cx="6425615" cy="4819211"/>
          </a:xfrm>
          <a:prstGeom prst="rect">
            <a:avLst/>
          </a:prstGeom>
          <a:noFill/>
          <a:ln w="762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9055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Sad\Desktop\Фото для проекта\IMG-a2df1abc128d33a654687c18449172af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150" y="332655"/>
            <a:ext cx="8194306" cy="6145729"/>
          </a:xfrm>
          <a:prstGeom prst="rect">
            <a:avLst/>
          </a:prstGeom>
          <a:noFill/>
          <a:ln w="76200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3362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67544" y="116632"/>
            <a:ext cx="828092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1"/>
                </a:solidFill>
              </a:rPr>
              <a:t>Опытно-экспериментальная деятельность: </a:t>
            </a:r>
            <a:endParaRPr lang="ru-RU" sz="2400" b="1" dirty="0" smtClean="0">
              <a:solidFill>
                <a:schemeClr val="accent1"/>
              </a:solidFill>
            </a:endParaRPr>
          </a:p>
          <a:p>
            <a:pPr algn="ctr"/>
            <a:r>
              <a:rPr lang="ru-RU" sz="2400" b="1" dirty="0" smtClean="0">
                <a:solidFill>
                  <a:schemeClr val="accent1"/>
                </a:solidFill>
              </a:rPr>
              <a:t>«Свойства воды»</a:t>
            </a:r>
          </a:p>
          <a:p>
            <a:pPr algn="ctr"/>
            <a:endParaRPr lang="ru-RU" b="1" dirty="0" smtClean="0">
              <a:solidFill>
                <a:schemeClr val="accent1"/>
              </a:solidFill>
            </a:endParaRPr>
          </a:p>
          <a:p>
            <a:pPr algn="ctr"/>
            <a:r>
              <a:rPr lang="ru-RU" b="1" dirty="0" smtClean="0">
                <a:solidFill>
                  <a:schemeClr val="accent1"/>
                </a:solidFill>
              </a:rPr>
              <a:t>Одни </a:t>
            </a:r>
            <a:r>
              <a:rPr lang="ru-RU" b="1" dirty="0" smtClean="0">
                <a:solidFill>
                  <a:schemeClr val="accent1"/>
                </a:solidFill>
              </a:rPr>
              <a:t>вещества растворяет, другие нет</a:t>
            </a:r>
            <a:endParaRPr lang="ru-RU" b="1" dirty="0">
              <a:solidFill>
                <a:schemeClr val="accent1"/>
              </a:solidFill>
            </a:endParaRPr>
          </a:p>
        </p:txBody>
      </p:sp>
      <p:pic>
        <p:nvPicPr>
          <p:cNvPr id="5" name="Picture 4" descr="https://pickimage.ru/wp-content/uploads/images/detskie/droplet/kapelki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5" y="849746"/>
            <a:ext cx="2377612" cy="178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Sad\Desktop\Фото для проекта\IMG-54fc77060e1a4e856aded5f7bf444d0f-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171" y="2667235"/>
            <a:ext cx="7849665" cy="3532349"/>
          </a:xfrm>
          <a:prstGeom prst="rect">
            <a:avLst/>
          </a:prstGeom>
          <a:noFill/>
          <a:ln w="76200"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1009" y="197205"/>
            <a:ext cx="81369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lang="ru-RU" smtClean="0" sz="2000">
                <a:solidFill>
                  <a:schemeClr val="accent1"/>
                </a:solidFill>
              </a:rPr>
              <a:t>Воду можно очистить с помощью фильтра</a:t>
            </a:r>
            <a:endParaRPr b="1" dirty="0" lang="ru-RU" sz="2000">
              <a:solidFill>
                <a:schemeClr val="accent1"/>
              </a:solidFill>
            </a:endParaRPr>
          </a:p>
        </p:txBody>
      </p:sp>
      <p:pic>
        <p:nvPicPr>
          <p:cNvPr descr="C:\Users\Sad\Desktop\Фото для проекта\IMG-71c3c3113c6d983435e55c676614168b-V.jpg" id="6146" name="Picture 2"/>
          <p:cNvPicPr>
            <a:picLocks noChangeArrowheads="1"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721242"/>
            <a:ext cx="2604277" cy="5787282"/>
          </a:xfrm>
          <a:prstGeom prst="rect">
            <a:avLst/>
          </a:prstGeom>
          <a:noFill/>
          <a:ln w="762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Sad\Desktop\Фото для проекта\IMG-18683912b6ecd6fca30d4c63f6f91b41-V.jpg" id="6147" name="Picture 3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"/>
          <a:stretch/>
        </p:blipFill>
        <p:spPr bwMode="auto">
          <a:xfrm>
            <a:off x="4932040" y="763584"/>
            <a:ext cx="2849788" cy="5787282"/>
          </a:xfrm>
          <a:prstGeom prst="rect">
            <a:avLst/>
          </a:prstGeom>
          <a:noFill/>
          <a:ln w="76200"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5334170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Sad\Desktop\Фото для проекта\IMG-4a2667538f5b2d143377c8a999c0db0f-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8640"/>
            <a:ext cx="2839953" cy="6311008"/>
          </a:xfrm>
          <a:prstGeom prst="rect">
            <a:avLst/>
          </a:prstGeom>
          <a:noFill/>
          <a:ln w="762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Sad\Desktop\Фото для проекта\IMG-96c79f466be79452eb3469a8cadcbac0-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692696"/>
            <a:ext cx="4960551" cy="2232248"/>
          </a:xfrm>
          <a:prstGeom prst="rect">
            <a:avLst/>
          </a:prstGeom>
          <a:noFill/>
          <a:ln w="76200"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C:\Users\Sad\Desktop\Фото для проекта\IMG-a2c8597d0b48cd359830f31c8eedb434-V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0329" y="3645024"/>
            <a:ext cx="5059716" cy="2276872"/>
          </a:xfrm>
          <a:prstGeom prst="rect">
            <a:avLst/>
          </a:prstGeom>
          <a:noFill/>
          <a:ln w="57150">
            <a:solidFill>
              <a:schemeClr val="accent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113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63390" y="225750"/>
            <a:ext cx="81369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lang="ru-RU" smtClean="0" sz="2000">
                <a:solidFill>
                  <a:schemeClr val="tx2"/>
                </a:solidFill>
              </a:rPr>
              <a:t>Вода </a:t>
            </a:r>
            <a:r>
              <a:rPr b="1" dirty="0" lang="ru-RU" smtClean="0" sz="2000">
                <a:solidFill>
                  <a:schemeClr val="tx2"/>
                </a:solidFill>
              </a:rPr>
              <a:t>прозрачная</a:t>
            </a:r>
            <a:endParaRPr b="1" dirty="0" lang="ru-RU" sz="2000">
              <a:solidFill>
                <a:schemeClr val="tx2"/>
              </a:solidFill>
            </a:endParaRPr>
          </a:p>
        </p:txBody>
      </p:sp>
      <p:pic>
        <p:nvPicPr>
          <p:cNvPr descr="C:\Users\Sad\Desktop\Фото для проекта\IMG-d0230962d2eaf3060a02e5c34982ad25-V.jpg" id="7170" name="Picture 2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" l="41" t="144"/>
          <a:stretch/>
        </p:blipFill>
        <p:spPr bwMode="auto">
          <a:xfrm>
            <a:off x="1285181" y="789659"/>
            <a:ext cx="6693321" cy="5590360"/>
          </a:xfrm>
          <a:prstGeom prst="rect">
            <a:avLst/>
          </a:prstGeom>
          <a:noFill/>
          <a:ln w="76200">
            <a:solidFill>
              <a:schemeClr val="bg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/>
          <a:lstStyle/>
          <a:p>
            <a:r>
              <a:rPr lang="ru-RU" b="1" dirty="0" smtClean="0"/>
              <a:t>Актуальность проекта: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389120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Вода — первый и любимый всеми детьми объект для исследования. С водой дети соприкасаются с первых дней жизни. И как только начинают хоть что-то понимать, принимаются за игры с водой.</a:t>
            </a:r>
          </a:p>
          <a:p>
            <a:r>
              <a:rPr lang="ru-RU" dirty="0"/>
              <a:t>Очень важно научить людей, и особенно детей, наше будущее поколение – бережному отношению к воде. Вода играет огромную роль в нашей жизни, она постоянная наша спутница.</a:t>
            </a:r>
          </a:p>
          <a:p>
            <a:r>
              <a:rPr lang="ru-RU" dirty="0"/>
              <a:t>Важно, чтобы ребенок мог оценить поведение человека в природе, высказать свое суждение по этой проблеме. И мы должны создать условия для общения ребенка с природой и для посильной деятельности.</a:t>
            </a:r>
          </a:p>
          <a:p>
            <a:r>
              <a:rPr lang="ru-RU" dirty="0"/>
              <a:t>Воспитание экологической культуры – долгий путь формирования правильных способов взаимодействия с природой. Детям необходимо прививать навыки экологически грамотного отношения в быту, научить бережно и экономно относиться к воде. Обратить внимание на то, что даже такой привычный объект, как вода, таит в себе много неизвестного. Все это подчеркивает актуальность данного проекта.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14" descr="http://www.dou38.ru/ustilimsk40/images/stories/gallery/news_2016/12.04.16/1/555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76256" y="4581128"/>
            <a:ext cx="1919287" cy="244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89603"/>
            <a:ext cx="81369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lang="ru-RU" smtClean="0" sz="2000">
                <a:solidFill>
                  <a:schemeClr val="accent1"/>
                </a:solidFill>
              </a:rPr>
              <a:t>Одни предметы в воде тонут, другие нет</a:t>
            </a:r>
            <a:endParaRPr b="1" dirty="0" lang="ru-RU" sz="2000">
              <a:solidFill>
                <a:schemeClr val="accent1"/>
              </a:solidFill>
            </a:endParaRPr>
          </a:p>
        </p:txBody>
      </p:sp>
      <p:pic>
        <p:nvPicPr>
          <p:cNvPr descr="C:\Users\any\Desktop\опыты\экперименты\IMG-20200122-WA0012.jpg" id="10243" name="Picture 3"/>
          <p:cNvPicPr>
            <a:picLocks noChangeArrowheads="1"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326976"/>
            <a:ext cx="3780420" cy="5040561"/>
          </a:xfrm>
          <a:prstGeom prst="rect">
            <a:avLst/>
          </a:prstGeom>
          <a:ln w="57150"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descr="C:\Users\Sad\Desktop\Фото для проекта\IMG-3ae9961d1c546e508c02f95c5acc7e0d-V.jpg" id="8194" name="Picture 2"/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"/>
          <a:stretch/>
        </p:blipFill>
        <p:spPr bwMode="auto">
          <a:xfrm>
            <a:off x="5190424" y="1326977"/>
            <a:ext cx="2996988" cy="5040560"/>
          </a:xfrm>
          <a:prstGeom prst="rect">
            <a:avLst/>
          </a:prstGeom>
          <a:noFill/>
          <a:ln w="762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9895712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4"/>
            <a:ext cx="82089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lang="ru-RU" sz="2800">
                <a:solidFill>
                  <a:schemeClr val="accent1"/>
                </a:solidFill>
              </a:rPr>
              <a:t>Изготовление макета "Аквариум"</a:t>
            </a:r>
          </a:p>
        </p:txBody>
      </p:sp>
      <p:pic>
        <p:nvPicPr>
          <p:cNvPr descr="C:\Users\any\Desktop\опыты\20200207_175716.jpg" id="14338" name="Picture 2"/>
          <p:cNvPicPr>
            <a:picLocks noChangeArrowheads="1"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53"/>
          <a:stretch/>
        </p:blipFill>
        <p:spPr bwMode="auto">
          <a:xfrm>
            <a:off x="1187624" y="958222"/>
            <a:ext cx="7416824" cy="5543200"/>
          </a:xfrm>
          <a:prstGeom prst="rect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246700"/>
            <a:ext cx="8280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/>
                </a:solidFill>
              </a:rPr>
              <a:t>Просмотр мультфильма «Беги, ручеек»</a:t>
            </a:r>
            <a:endParaRPr lang="ru-RU" sz="2800" b="1" dirty="0">
              <a:solidFill>
                <a:schemeClr val="accent1"/>
              </a:solidFill>
            </a:endParaRPr>
          </a:p>
        </p:txBody>
      </p:sp>
      <p:pic>
        <p:nvPicPr>
          <p:cNvPr id="9218" name="Picture 2" descr="C:\Users\Sad\Desktop\Фото для проекта\IMG-79628ff22aaea78850c598ed30281610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257" y="737263"/>
            <a:ext cx="7891808" cy="5918856"/>
          </a:xfrm>
          <a:prstGeom prst="rect">
            <a:avLst/>
          </a:prstGeom>
          <a:noFill/>
          <a:ln w="76200"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6258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246700"/>
            <a:ext cx="8280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Конструирование корабликов и игры с ними</a:t>
            </a:r>
            <a:endParaRPr lang="ru-RU" sz="2800" b="1" dirty="0">
              <a:solidFill>
                <a:schemeClr val="tx2"/>
              </a:solidFill>
            </a:endParaRPr>
          </a:p>
        </p:txBody>
      </p:sp>
      <p:pic>
        <p:nvPicPr>
          <p:cNvPr id="11266" name="Picture 2" descr="C:\Users\Sad\Desktop\Фото для проекта\IMG-24a6c3db132467e960ee2cc832da78ca-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80728"/>
            <a:ext cx="2382301" cy="5294003"/>
          </a:xfrm>
          <a:prstGeom prst="rect">
            <a:avLst/>
          </a:prstGeom>
          <a:noFill/>
          <a:ln w="57150"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Sad\Desktop\Фото для проекта\IMG-d2203af8506403e6b68002e70ac2370b-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1914" y="980728"/>
            <a:ext cx="2382301" cy="5294003"/>
          </a:xfrm>
          <a:prstGeom prst="rect">
            <a:avLst/>
          </a:prstGeom>
          <a:noFill/>
          <a:ln w="57150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Users\Sad\Desktop\Фото для проекта\IMG-d220173d2d597bcbc77200867ffcc1a3-V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980728"/>
            <a:ext cx="2382302" cy="5294003"/>
          </a:xfrm>
          <a:prstGeom prst="rect">
            <a:avLst/>
          </a:prstGeom>
          <a:noFill/>
          <a:ln w="57150">
            <a:solidFill>
              <a:schemeClr val="bg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870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76672"/>
            <a:ext cx="82809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b="1" dirty="0" lang="ru-RU" smtClean="0" sz="2800">
                <a:solidFill>
                  <a:schemeClr val="tx2"/>
                </a:solidFill>
              </a:rPr>
              <a:t>Эксперименты</a:t>
            </a:r>
            <a:r>
              <a:rPr b="1" dirty="0" lang="ru-RU" smtClean="0" sz="2800">
                <a:solidFill>
                  <a:schemeClr val="tx2"/>
                </a:solidFill>
              </a:rPr>
              <a:t> «</a:t>
            </a:r>
            <a:r>
              <a:rPr b="1" dirty="0" lang="ru-RU" smtClean="0" sz="2800">
                <a:solidFill>
                  <a:schemeClr val="tx2"/>
                </a:solidFill>
              </a:rPr>
              <a:t>Живые цветы</a:t>
            </a:r>
            <a:r>
              <a:rPr b="1" dirty="0" lang="ru-RU" smtClean="0" sz="2800">
                <a:solidFill>
                  <a:schemeClr val="tx2"/>
                </a:solidFill>
              </a:rPr>
              <a:t>», «Снег – это вода»</a:t>
            </a:r>
            <a:endParaRPr b="1" dirty="0" lang="ru-RU" sz="2800">
              <a:solidFill>
                <a:schemeClr val="tx2"/>
              </a:solidFill>
            </a:endParaRPr>
          </a:p>
        </p:txBody>
      </p:sp>
      <p:pic>
        <p:nvPicPr>
          <p:cNvPr descr="C:\Users\Sad\Desktop\Фото для проекта\IMG-935b2577690c249ab888fa3a205cba88-V.jpg" id="10242" name="Picture 2"/>
          <p:cNvPicPr>
            <a:picLocks noChangeArrowheads="1"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2060848"/>
            <a:ext cx="4320480" cy="3240360"/>
          </a:xfrm>
          <a:prstGeom prst="rect">
            <a:avLst/>
          </a:prstGeom>
          <a:noFill/>
          <a:ln w="57150"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Sad\Desktop\Фото для проекта\IMG-1455aaa6bfe6e11c237fdb01424a53b1-V.jpg" id="10243" name="Picture 3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"/>
          <a:stretch/>
        </p:blipFill>
        <p:spPr bwMode="auto">
          <a:xfrm>
            <a:off x="5508104" y="1430779"/>
            <a:ext cx="2821017" cy="5159950"/>
          </a:xfrm>
          <a:prstGeom prst="rect">
            <a:avLst/>
          </a:prstGeom>
          <a:noFill/>
          <a:ln w="57150">
            <a:solidFill>
              <a:schemeClr val="bg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99592" y="45782"/>
            <a:ext cx="739181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Выставка рисунков</a:t>
            </a:r>
            <a:endParaRPr lang="ru-RU" sz="2800" b="1" dirty="0" smtClean="0">
              <a:solidFill>
                <a:schemeClr val="tx2"/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«</a:t>
            </a:r>
            <a:r>
              <a:rPr lang="ru-RU" sz="2800" b="1" dirty="0" smtClean="0">
                <a:solidFill>
                  <a:schemeClr val="tx2"/>
                </a:solidFill>
              </a:rPr>
              <a:t>Берегите</a:t>
            </a:r>
            <a:r>
              <a:rPr lang="ru-RU" sz="2800" b="1" dirty="0" smtClean="0">
                <a:solidFill>
                  <a:schemeClr val="tx2"/>
                </a:solidFill>
              </a:rPr>
              <a:t> воду!»</a:t>
            </a:r>
            <a:endParaRPr lang="ru-RU" sz="2800" b="1" dirty="0">
              <a:solidFill>
                <a:schemeClr val="tx2"/>
              </a:solidFill>
            </a:endParaRPr>
          </a:p>
        </p:txBody>
      </p:sp>
      <p:pic>
        <p:nvPicPr>
          <p:cNvPr id="5" name="Picture 6" descr="https://i.pinimg.com/236x/d4/6f/64/d46f64df1a8de332464f6102df4dcec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3293" y="692497"/>
            <a:ext cx="1780356" cy="2368779"/>
          </a:xfrm>
          <a:prstGeom prst="rect">
            <a:avLst/>
          </a:prstGeom>
          <a:noFill/>
          <a:extLst/>
        </p:spPr>
      </p:pic>
      <p:pic>
        <p:nvPicPr>
          <p:cNvPr id="14338" name="Picture 2" descr="C:\Users\Sad\Desktop\Фото для проекта\IMG-cc752af12c0de2b3de91edc2c8f3d934-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75859"/>
            <a:ext cx="6681287" cy="5010965"/>
          </a:xfrm>
          <a:prstGeom prst="rect">
            <a:avLst/>
          </a:prstGeom>
          <a:noFill/>
          <a:ln w="76200">
            <a:solidFill>
              <a:schemeClr val="tx2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3 этап</a:t>
            </a:r>
            <a:endParaRPr lang="ru-RU" dirty="0"/>
          </a:p>
        </p:txBody>
      </p:sp>
      <p:pic>
        <p:nvPicPr>
          <p:cNvPr id="8" name="Picture 2" descr="http://www.eduportal44.ru/Kostroma_EDU/MDOU_DS_30/DocLib/%D1%80%D0%BE%D0%B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480762"/>
            <a:ext cx="333375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https://st.depositphotos.com/1764439/4885/i/950/depositphotos_48854085-stock-photo-rain-cloud-with-rai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692696"/>
            <a:ext cx="2123728" cy="1698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Содержимое 2"/>
          <p:cNvSpPr txBox="1">
            <a:spLocks/>
          </p:cNvSpPr>
          <p:nvPr/>
        </p:nvSpPr>
        <p:spPr>
          <a:xfrm>
            <a:off x="461113" y="1700808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/>
              <a:buNone/>
            </a:pPr>
            <a:endParaRPr lang="ru-RU" dirty="0" smtClean="0"/>
          </a:p>
          <a:p>
            <a:r>
              <a:rPr lang="ru-RU" dirty="0" smtClean="0"/>
              <a:t>Создание картотеки «Опыты и эксперименты с водой»;</a:t>
            </a:r>
          </a:p>
          <a:p>
            <a:r>
              <a:rPr lang="ru-RU" dirty="0" smtClean="0"/>
              <a:t>Презентация проекта «Волшебница вода».</a:t>
            </a:r>
          </a:p>
          <a:p>
            <a:pPr marL="0" indent="0">
              <a:buFont typeface="Wingdings 2"/>
              <a:buNone/>
            </a:pPr>
            <a:r>
              <a:rPr lang="ru-RU" dirty="0" smtClean="0"/>
              <a:t> </a:t>
            </a:r>
          </a:p>
          <a:p>
            <a:pPr marL="0" indent="0">
              <a:buFont typeface="Wingdings 2"/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Результаты проекта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Повысился уровень мотивации к занятиям;</a:t>
            </a:r>
          </a:p>
          <a:p>
            <a:r>
              <a:rPr lang="ru-RU" dirty="0" smtClean="0"/>
              <a:t>- Дети имеют представление о том, что вода — одно из самых главных богатств Земли; научились понимать, что вода несет жизнь и растениям, и животным, и людям.</a:t>
            </a:r>
          </a:p>
          <a:p>
            <a:r>
              <a:rPr lang="ru-RU" dirty="0" smtClean="0"/>
              <a:t>-Дети могут анализировать результаты наблюдений и делать выводы о некоторых закономерностях и взаимосвязях в природе;</a:t>
            </a:r>
          </a:p>
          <a:p>
            <a:r>
              <a:rPr lang="ru-RU" dirty="0" smtClean="0"/>
              <a:t>- Дети имеют представление о переходе веществ из твердого состояния в жидкое и парообразное, и наоборот; устанавливают связи между средой обитания и образом жизни.</a:t>
            </a:r>
          </a:p>
          <a:p>
            <a:r>
              <a:rPr lang="ru-RU" dirty="0" smtClean="0"/>
              <a:t>-У детей сформированы понятия о состоянии воды в зависимости от времени года.</a:t>
            </a:r>
          </a:p>
          <a:p>
            <a:r>
              <a:rPr lang="ru-RU" dirty="0" smtClean="0"/>
              <a:t>- Дети осознают необходимость бережного отношения к воде, как природному ресурсу.</a:t>
            </a:r>
          </a:p>
          <a:p>
            <a:r>
              <a:rPr lang="ru-RU" dirty="0" smtClean="0"/>
              <a:t>- Дети применяют на практике знания о бережном отношении к воде.</a:t>
            </a:r>
          </a:p>
        </p:txBody>
      </p:sp>
      <p:pic>
        <p:nvPicPr>
          <p:cNvPr id="4" name="Picture 14" descr="http://www.dou38.ru/ustilimsk40/images/stories/gallery/news_2016/12.04.16/1/555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05172" y="29162"/>
            <a:ext cx="1919287" cy="244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pPr algn="ctr"/>
            <a:r>
              <a:rPr dirty="0" lang="ru-RU" smtClean="0"/>
              <a:t>Спасибо за внимание</a:t>
            </a:r>
            <a:endParaRPr dirty="0" lang="ru-RU"/>
          </a:p>
        </p:txBody>
      </p:sp>
      <p:pic>
        <p:nvPicPr>
          <p:cNvPr descr="C:\Users\Наталья\Desktop\slide_17.jpg" id="5" name="Picture 2"/>
          <p:cNvPicPr>
            <a:picLocks noChangeArrowheads="1" noChangeAspect="1" noGrp="1"/>
          </p:cNvPicPr>
          <p:nvPr>
            <p:ph idx="1"/>
          </p:nvPr>
        </p:nvPicPr>
        <p:blipFill>
          <a:blip r:embed="rId2"/>
          <a:srcRect l="39" r="43" t="152"/>
          <a:stretch>
            <a:fillRect/>
          </a:stretch>
        </p:blipFill>
        <p:spPr bwMode="auto">
          <a:xfrm>
            <a:off x="827584" y="1300484"/>
            <a:ext cx="7632848" cy="5149801"/>
          </a:xfrm>
          <a:prstGeom prst="rect">
            <a:avLst/>
          </a:prstGeom>
          <a:ln w="76200"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проекта: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Обогащение у детей </a:t>
            </a:r>
            <a:r>
              <a:rPr lang="ru-RU" dirty="0" smtClean="0"/>
              <a:t>средней</a:t>
            </a:r>
            <a:r>
              <a:rPr lang="ru-RU" dirty="0" smtClean="0"/>
              <a:t> </a:t>
            </a:r>
            <a:r>
              <a:rPr lang="ru-RU" dirty="0"/>
              <a:t>группы представлений о значении воды и ее свойствах, состояниях. Воспитание бережного отношения к воде, как источнику жизни человека и всего живого на Земле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Picture 2" descr="https://img11.postila.ru/data/2e/93/aa/82/2e93aa82931cf25e4e4fa73cba59d1bea6b68616cb9c5102134d1cda61bc022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650097"/>
            <a:ext cx="8712968" cy="2655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Задачи проекта: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389120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- Продолжать знакомить детей с самым важным компонентом природы – водой.</a:t>
            </a:r>
          </a:p>
          <a:p>
            <a:r>
              <a:rPr lang="ru-RU" dirty="0"/>
              <a:t>- Развивать умение наблюдать, анализировать, сравнивать, выделять характерные, существенные признаки живой и неживой природы, явлений природы, определять основные свойства и состояния воды. </a:t>
            </a:r>
          </a:p>
          <a:p>
            <a:r>
              <a:rPr lang="ru-RU" dirty="0"/>
              <a:t>- Развивать познавательные способности, творческое воображение, коммуникативные навыки.</a:t>
            </a:r>
          </a:p>
          <a:p>
            <a:r>
              <a:rPr lang="ru-RU" dirty="0"/>
              <a:t>- Создать условия для развития навыков проведения лабораторных опытов, исследовательской деятельности.</a:t>
            </a:r>
          </a:p>
          <a:p>
            <a:r>
              <a:rPr lang="ru-RU" dirty="0"/>
              <a:t>- Формировать осознанное, бережное отношение к воде как важному природному ресурсу.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548680"/>
            <a:ext cx="7632848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chemeClr val="bg2">
                    <a:lumMod val="50000"/>
                  </a:schemeClr>
                </a:solidFill>
              </a:rPr>
              <a:t>Паспорт проекта</a:t>
            </a:r>
          </a:p>
          <a:p>
            <a:r>
              <a:rPr lang="ru-RU" dirty="0"/>
              <a:t> </a:t>
            </a:r>
          </a:p>
          <a:p>
            <a:r>
              <a:rPr lang="ru-RU" sz="2400" b="1" u="sng" dirty="0"/>
              <a:t>Вид проекта</a:t>
            </a:r>
            <a:r>
              <a:rPr lang="ru-RU" sz="2400" u="sng" dirty="0"/>
              <a:t>:</a:t>
            </a:r>
            <a:r>
              <a:rPr lang="ru-RU" sz="2400" dirty="0"/>
              <a:t> познавательно-исследовательский.</a:t>
            </a:r>
          </a:p>
          <a:p>
            <a:endParaRPr lang="ru-RU" sz="2400" b="1" u="sng" dirty="0" smtClean="0"/>
          </a:p>
          <a:p>
            <a:r>
              <a:rPr lang="ru-RU" sz="2400" b="1" u="sng" dirty="0" smtClean="0"/>
              <a:t>Продолжительность</a:t>
            </a:r>
            <a:r>
              <a:rPr lang="ru-RU" sz="2400" dirty="0"/>
              <a:t>: краткосрочный (одна неделя)  </a:t>
            </a:r>
            <a:endParaRPr lang="ru-RU" sz="2400" dirty="0" smtClean="0"/>
          </a:p>
          <a:p>
            <a:endParaRPr lang="ru-RU" sz="2400" b="1" u="sng" dirty="0"/>
          </a:p>
          <a:p>
            <a:r>
              <a:rPr lang="ru-RU" sz="2400" b="1" u="sng" dirty="0" smtClean="0"/>
              <a:t>Участники </a:t>
            </a:r>
            <a:r>
              <a:rPr lang="ru-RU" sz="2400" b="1" u="sng" dirty="0"/>
              <a:t>проекта</a:t>
            </a:r>
            <a:r>
              <a:rPr lang="ru-RU" sz="2400" u="sng" dirty="0"/>
              <a:t>:</a:t>
            </a:r>
            <a:r>
              <a:rPr lang="ru-RU" sz="2400" dirty="0"/>
              <a:t> дети, </a:t>
            </a:r>
            <a:r>
              <a:rPr lang="ru-RU" sz="2400" dirty="0" smtClean="0"/>
              <a:t>воспитатели, </a:t>
            </a:r>
            <a:r>
              <a:rPr lang="ru-RU" sz="2400" dirty="0"/>
              <a:t>родители.</a:t>
            </a:r>
          </a:p>
        </p:txBody>
      </p:sp>
      <p:pic>
        <p:nvPicPr>
          <p:cNvPr id="1026" name="Picture 2" descr="https://rosinka-n1.edusite.ru/images/18320204okopgiy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9" y="3212976"/>
            <a:ext cx="4320480" cy="3631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563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6" y="332656"/>
            <a:ext cx="8136904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u="sng" dirty="0">
                <a:solidFill>
                  <a:schemeClr val="accent2"/>
                </a:solidFill>
              </a:rPr>
              <a:t>Предполагаемый результат:</a:t>
            </a:r>
            <a:endParaRPr lang="ru-RU" sz="4400" dirty="0">
              <a:solidFill>
                <a:schemeClr val="accent2"/>
              </a:solidFill>
            </a:endParaRPr>
          </a:p>
          <a:p>
            <a:endParaRPr lang="ru-RU" dirty="0" smtClean="0"/>
          </a:p>
          <a:p>
            <a:r>
              <a:rPr lang="ru-RU" dirty="0" smtClean="0"/>
              <a:t>Расширить </a:t>
            </a:r>
            <a:r>
              <a:rPr lang="ru-RU" dirty="0"/>
              <a:t>и углубить знания и представления ребенка об окружающем мире, в том числе о воде и ее формах: снег, лед</a:t>
            </a:r>
          </a:p>
          <a:p>
            <a:r>
              <a:rPr lang="ru-RU" dirty="0"/>
              <a:t>Развить познавательные умения через экспериментальную деятельность</a:t>
            </a:r>
          </a:p>
          <a:p>
            <a:r>
              <a:rPr lang="ru-RU" dirty="0"/>
              <a:t>Развитие связной речи, умения выстраивать сложные предложения, делать выводы.</a:t>
            </a:r>
          </a:p>
          <a:p>
            <a:r>
              <a:rPr lang="ru-RU" dirty="0"/>
              <a:t>Воспитание экологической культуры.</a:t>
            </a:r>
          </a:p>
          <a:p>
            <a:r>
              <a:rPr lang="ru-RU" dirty="0"/>
              <a:t>Бережное отношение к водным ресурсам.</a:t>
            </a:r>
          </a:p>
        </p:txBody>
      </p:sp>
      <p:pic>
        <p:nvPicPr>
          <p:cNvPr id="3" name="Picture 14" descr="http://www.dou38.ru/ustilimsk40/images/stories/gallery/news_2016/12.04.16/1/555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13063" y="3958879"/>
            <a:ext cx="1919287" cy="244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https://drasler.ru/wp-content/uploads/2019/07/%D0%94%D0%B5%D1%82%D1%81%D0%BA%D0%B8%D0%B5-%D0%BA%D0%B0%D1%80%D1%82%D0%B8%D0%BD%D0%BA%D0%B8-%D0%BA%D0%B0%D0%BF%D0%B5%D0%BB%D1%8C%D0%BA%D0%B800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306214"/>
            <a:ext cx="2830438" cy="3262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4" descr="http://www.dou38.ru/ustilimsk40/images/stories/gallery/news_2016/12.04.16/1/555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8462" y="3958879"/>
            <a:ext cx="1919287" cy="244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4283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Этапы реализации проекта</a:t>
            </a:r>
            <a:br>
              <a:rPr lang="ru-RU" b="1" dirty="0" smtClean="0"/>
            </a:br>
            <a:r>
              <a:rPr lang="ru-RU" b="1" dirty="0" smtClean="0"/>
              <a:t>1 этап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 smtClean="0"/>
              <a:t>1  </a:t>
            </a:r>
            <a:r>
              <a:rPr lang="ru-RU" b="1" i="1" dirty="0"/>
              <a:t>Организационно-подготовительный:</a:t>
            </a:r>
            <a:endParaRPr lang="ru-RU" dirty="0"/>
          </a:p>
          <a:p>
            <a:r>
              <a:rPr lang="ru-RU" dirty="0"/>
              <a:t>• подобрать и изучить методическую литературу по теме проекта;</a:t>
            </a:r>
          </a:p>
          <a:p>
            <a:r>
              <a:rPr lang="ru-RU" dirty="0"/>
              <a:t>• пополнить развивающую среду;</a:t>
            </a:r>
          </a:p>
          <a:p>
            <a:r>
              <a:rPr lang="ru-RU" dirty="0"/>
              <a:t>• подбор художественной литературы по теме;</a:t>
            </a:r>
          </a:p>
          <a:p>
            <a:r>
              <a:rPr lang="ru-RU" dirty="0"/>
              <a:t>• подбор энциклопедий, карт;</a:t>
            </a:r>
          </a:p>
          <a:p>
            <a:r>
              <a:rPr lang="ru-RU" dirty="0"/>
              <a:t>• разработка плана реализации проекта</a:t>
            </a:r>
            <a:r>
              <a:rPr lang="ru-RU" dirty="0" smtClean="0"/>
              <a:t>;</a:t>
            </a:r>
            <a:endParaRPr lang="ru-RU" dirty="0"/>
          </a:p>
          <a:p>
            <a:r>
              <a:rPr lang="ru-RU" dirty="0"/>
              <a:t>• составление картотеки опытов с водой;</a:t>
            </a:r>
          </a:p>
          <a:p>
            <a:r>
              <a:rPr lang="ru-RU" dirty="0"/>
              <a:t>• подготовка оборудования для опытов с водой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 этап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 smtClean="0"/>
              <a:t>Познавательно - практический</a:t>
            </a:r>
            <a:r>
              <a:rPr lang="ru-RU" b="1" i="1" dirty="0"/>
              <a:t>:</a:t>
            </a:r>
            <a:endParaRPr lang="ru-RU" dirty="0"/>
          </a:p>
          <a:p>
            <a:r>
              <a:rPr lang="ru-RU" dirty="0"/>
              <a:t>НОД;</a:t>
            </a:r>
          </a:p>
          <a:p>
            <a:r>
              <a:rPr lang="ru-RU" dirty="0"/>
              <a:t>Опытно-экспериментальная деятельность</a:t>
            </a:r>
            <a:r>
              <a:rPr lang="ru-RU" dirty="0" smtClean="0"/>
              <a:t>;</a:t>
            </a:r>
            <a:endParaRPr lang="ru-RU" dirty="0"/>
          </a:p>
          <a:p>
            <a:r>
              <a:rPr lang="ru-RU" dirty="0"/>
              <a:t>Беседы;</a:t>
            </a:r>
          </a:p>
          <a:p>
            <a:r>
              <a:rPr lang="ru-RU" dirty="0"/>
              <a:t>Чтение художественной литературы;</a:t>
            </a:r>
          </a:p>
          <a:p>
            <a:r>
              <a:rPr lang="ru-RU" dirty="0"/>
              <a:t>Художественное творчество;</a:t>
            </a:r>
          </a:p>
          <a:p>
            <a:r>
              <a:rPr lang="ru-RU" dirty="0"/>
              <a:t>Дидактические игры;</a:t>
            </a:r>
          </a:p>
          <a:p>
            <a:r>
              <a:rPr lang="ru-RU" dirty="0" smtClean="0"/>
              <a:t>Игры-эксперименты;</a:t>
            </a:r>
          </a:p>
          <a:p>
            <a:pPr marL="0" indent="0">
              <a:buNone/>
            </a:pPr>
            <a:endParaRPr lang="ru-RU" dirty="0" smtClean="0"/>
          </a:p>
          <a:p>
            <a:endParaRPr lang="ru-RU" dirty="0" smtClean="0"/>
          </a:p>
        </p:txBody>
      </p:sp>
      <p:pic>
        <p:nvPicPr>
          <p:cNvPr id="4" name="Picture 14" descr="http://www.dou38.ru/ustilimsk40/images/stories/gallery/news_2016/12.04.16/1/555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11763" y="3717032"/>
            <a:ext cx="1919287" cy="244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127937"/>
            <a:ext cx="80648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accent1"/>
                </a:solidFill>
              </a:rPr>
              <a:t>Утренняя </a:t>
            </a:r>
            <a:r>
              <a:rPr lang="ru-RU" sz="2800" b="1" dirty="0" smtClean="0">
                <a:solidFill>
                  <a:schemeClr val="accent1"/>
                </a:solidFill>
              </a:rPr>
              <a:t>беседа</a:t>
            </a:r>
          </a:p>
          <a:p>
            <a:pPr algn="ctr"/>
            <a:r>
              <a:rPr lang="ru-RU" sz="2800" b="1" dirty="0" smtClean="0">
                <a:solidFill>
                  <a:schemeClr val="accent1"/>
                </a:solidFill>
              </a:rPr>
              <a:t>"Возможна </a:t>
            </a:r>
            <a:r>
              <a:rPr lang="ru-RU" sz="2800" b="1" dirty="0">
                <a:solidFill>
                  <a:schemeClr val="accent1"/>
                </a:solidFill>
              </a:rPr>
              <a:t>ли жизнь без воды?"</a:t>
            </a:r>
          </a:p>
        </p:txBody>
      </p:sp>
      <p:pic>
        <p:nvPicPr>
          <p:cNvPr id="2" name="Picture 2" descr="C:\Users\Sad\Desktop\Фото для проекта\IMG-821656fa8e53e8353aa556a206499e1b-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6231" y="1414024"/>
            <a:ext cx="5311537" cy="3983653"/>
          </a:xfrm>
          <a:prstGeom prst="rect">
            <a:avLst/>
          </a:prstGeom>
          <a:noFill/>
          <a:ln w="57150"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https://st.depositphotos.com/1764439/4885/i/950/depositphotos_48854085-stock-photo-rain-cloud-with-rai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82990"/>
            <a:ext cx="2123728" cy="1698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https://webcomicms.net/sites/default/files/clipart/139461/rain-cartoon-139461-878566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4524" y="4160787"/>
            <a:ext cx="2059476" cy="2697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1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706</TotalTime>
  <Words>633</Words>
  <Application>Microsoft Office PowerPoint</Application>
  <PresentationFormat>Экран (4:3)</PresentationFormat>
  <Paragraphs>96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Поток</vt:lpstr>
      <vt:lpstr>Презентация PowerPoint</vt:lpstr>
      <vt:lpstr>Актуальность проекта: </vt:lpstr>
      <vt:lpstr>Цель проекта:</vt:lpstr>
      <vt:lpstr>Задачи проекта: </vt:lpstr>
      <vt:lpstr>Презентация PowerPoint</vt:lpstr>
      <vt:lpstr>Презентация PowerPoint</vt:lpstr>
      <vt:lpstr>Этапы реализации проекта 1 этап</vt:lpstr>
      <vt:lpstr>2 этап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3 этап</vt:lpstr>
      <vt:lpstr>Результаты проекта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Краткосрочный проект в подготовительной группе «Б» №5 на тему:  «Волшебница вода»</dc:title>
  <dc:creator>User</dc:creator>
  <cp:lastModifiedBy>Sad</cp:lastModifiedBy>
  <cp:revision>62</cp:revision>
  <dcterms:created xsi:type="dcterms:W3CDTF">2016-02-08T16:56:00Z</dcterms:created>
  <dcterms:modified xsi:type="dcterms:W3CDTF">2023-05-02T15:04:41Z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1591779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S10.0.0</vt:lpwstr>
  </property>
</Properties>
</file>