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5"/>
  </p:notesMasterIdLst>
  <p:sldIdLst>
    <p:sldId id="336" r:id="rId2"/>
    <p:sldId id="310" r:id="rId3"/>
    <p:sldId id="341" r:id="rId4"/>
    <p:sldId id="342" r:id="rId5"/>
    <p:sldId id="328" r:id="rId6"/>
    <p:sldId id="343" r:id="rId7"/>
    <p:sldId id="327" r:id="rId8"/>
    <p:sldId id="337" r:id="rId9"/>
    <p:sldId id="345" r:id="rId10"/>
    <p:sldId id="344" r:id="rId11"/>
    <p:sldId id="339" r:id="rId12"/>
    <p:sldId id="284" r:id="rId13"/>
    <p:sldId id="285" r:id="rId14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5" d="100"/>
          <a:sy n="65" d="100"/>
        </p:scale>
        <p:origin x="88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9E830-AFB9-47BF-B610-2BE9E68BC01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A37E2-2A93-4063-8F91-7292A0C137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621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068960"/>
            <a:ext cx="7560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2656"/>
            <a:ext cx="6738327" cy="15841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2348880"/>
            <a:ext cx="756084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Составить </a:t>
            </a:r>
            <a:r>
              <a:rPr lang="ru-RU" sz="2400" dirty="0" err="1" smtClean="0">
                <a:solidFill>
                  <a:srgbClr val="C00000"/>
                </a:solidFill>
              </a:rPr>
              <a:t>синквейн</a:t>
            </a:r>
            <a:r>
              <a:rPr lang="ru-RU" sz="2400" smtClean="0">
                <a:solidFill>
                  <a:srgbClr val="C00000"/>
                </a:solidFill>
              </a:rPr>
              <a:t>.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u="sng" dirty="0" smtClean="0">
                <a:solidFill>
                  <a:srgbClr val="002060"/>
                </a:solidFill>
              </a:rPr>
              <a:t>Тема на выбор</a:t>
            </a:r>
            <a:r>
              <a:rPr lang="ru-RU" sz="2400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Серая шейка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Лиса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Заяц</a:t>
            </a:r>
            <a:endParaRPr lang="ru-RU" sz="2400" dirty="0">
              <a:solidFill>
                <a:srgbClr val="002060"/>
              </a:solidFill>
            </a:endParaRP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3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115616" y="31768"/>
            <a:ext cx="67687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Чтение с остановками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3FE0AA5-2F45-4143-92E3-36F93E50A4BF}"/>
              </a:ext>
            </a:extLst>
          </p:cNvPr>
          <p:cNvSpPr txBox="1"/>
          <p:nvPr/>
        </p:nvSpPr>
        <p:spPr>
          <a:xfrm>
            <a:off x="779944" y="836712"/>
            <a:ext cx="74400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7 ч- до </a:t>
            </a:r>
            <a:r>
              <a:rPr lang="ru-RU" sz="2000" dirty="0">
                <a:solidFill>
                  <a:srgbClr val="002060"/>
                </a:solidFill>
              </a:rPr>
              <a:t>слов </a:t>
            </a:r>
            <a:r>
              <a:rPr lang="ru-RU" sz="2400" dirty="0">
                <a:solidFill>
                  <a:srgbClr val="002060"/>
                </a:solidFill>
              </a:rPr>
              <a:t>«</a:t>
            </a:r>
            <a:r>
              <a:rPr lang="ru-RU" sz="2000" b="1" dirty="0">
                <a:solidFill>
                  <a:srgbClr val="002060"/>
                </a:solidFill>
              </a:rPr>
              <a:t>Мурзик выскочил из аквариума и давай отряхиваться. »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F728BCBC-1104-4F49-848C-812B36B37BBA}"/>
              </a:ext>
            </a:extLst>
          </p:cNvPr>
          <p:cNvSpPr/>
          <p:nvPr/>
        </p:nvSpPr>
        <p:spPr>
          <a:xfrm>
            <a:off x="796976" y="1772816"/>
            <a:ext cx="7663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-И все-таки он сознался. Почему?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-Легко ли было ему сделать это. Почему?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-Что изменилось после его признания?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-А можно ли было избежать неприятностей?</a:t>
            </a:r>
            <a:endParaRPr lang="ru-RU" sz="24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02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6">
            <a:extLst>
              <a:ext uri="{FF2B5EF4-FFF2-40B4-BE49-F238E27FC236}">
                <a16:creationId xmlns="" xmlns:a16="http://schemas.microsoft.com/office/drawing/2014/main" id="{C3DEAA0F-1649-4187-87A5-19FD6327DBB0}"/>
              </a:ext>
            </a:extLst>
          </p:cNvPr>
          <p:cNvSpPr txBox="1">
            <a:spLocks/>
          </p:cNvSpPr>
          <p:nvPr/>
        </p:nvSpPr>
        <p:spPr>
          <a:xfrm>
            <a:off x="605737" y="2322740"/>
            <a:ext cx="5832648" cy="1433320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ru-RU" sz="28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5C907B2E-D1E3-438E-988B-C5116C16E546}"/>
              </a:ext>
            </a:extLst>
          </p:cNvPr>
          <p:cNvSpPr/>
          <p:nvPr/>
        </p:nvSpPr>
        <p:spPr>
          <a:xfrm>
            <a:off x="634588" y="955531"/>
            <a:ext cx="824571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Перечислите героев рассказа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5616" y="31768"/>
            <a:ext cx="67687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Анализ рассказа. Характеристика героев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621697"/>
            <a:ext cx="3116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Работа в группах</a:t>
            </a:r>
          </a:p>
        </p:txBody>
      </p:sp>
      <p:pic>
        <p:nvPicPr>
          <p:cNvPr id="2050" name="Picture 2" descr="Читать сказку Карасик - Николай Носов, онлайн бесплатно с ...">
            <a:extLst>
              <a:ext uri="{FF2B5EF4-FFF2-40B4-BE49-F238E27FC236}">
                <a16:creationId xmlns="" xmlns:a16="http://schemas.microsoft.com/office/drawing/2014/main" id="{9E2F9C93-0157-41C3-8974-88B983897F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9"/>
          <a:stretch/>
        </p:blipFill>
        <p:spPr bwMode="auto">
          <a:xfrm>
            <a:off x="3381463" y="1590993"/>
            <a:ext cx="2461331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асик - рассказ Николая Носова, читать онлайн">
            <a:extLst>
              <a:ext uri="{FF2B5EF4-FFF2-40B4-BE49-F238E27FC236}">
                <a16:creationId xmlns="" xmlns:a16="http://schemas.microsoft.com/office/drawing/2014/main" id="{5D842113-F4E7-46EE-A5F7-80EE228F65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6" r="25507"/>
          <a:stretch/>
        </p:blipFill>
        <p:spPr bwMode="auto">
          <a:xfrm>
            <a:off x="5920992" y="1543500"/>
            <a:ext cx="2307771" cy="19847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://im8-tub-ru.yandex.net/i?id=174028991-20-72&amp;n=21">
            <a:extLst>
              <a:ext uri="{FF2B5EF4-FFF2-40B4-BE49-F238E27FC236}">
                <a16:creationId xmlns="" xmlns:a16="http://schemas.microsoft.com/office/drawing/2014/main" id="{123EE4B5-C19B-43F9-869A-3250DB9366A0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650" y="1543500"/>
            <a:ext cx="2307771" cy="19847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F8CB444C-6B5B-4EDC-893E-A0F5CE976C3E}"/>
              </a:ext>
            </a:extLst>
          </p:cNvPr>
          <p:cNvSpPr/>
          <p:nvPr/>
        </p:nvSpPr>
        <p:spPr>
          <a:xfrm>
            <a:off x="568203" y="3553608"/>
            <a:ext cx="808784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</a:pP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 – 2 </a:t>
            </a:r>
            <a:r>
              <a:rPr lang="ru-RU" sz="2000" b="1" dirty="0" err="1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.«</a:t>
            </a:r>
            <a:r>
              <a:rPr lang="ru-RU" sz="2000" b="1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Мурзики»  </a:t>
            </a: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3-4 </a:t>
            </a:r>
            <a:r>
              <a:rPr lang="ru-RU" sz="2000" b="1" dirty="0" err="1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2000" b="1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.«Виталики» </a:t>
            </a: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5-6</a:t>
            </a: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2000" b="1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.«Карасики»</a:t>
            </a:r>
          </a:p>
          <a:p>
            <a:pPr marL="228600">
              <a:lnSpc>
                <a:spcPct val="115000"/>
              </a:lnSpc>
            </a:pPr>
            <a:endParaRPr lang="ru-RU" sz="2000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  <a:tabLst>
                <a:tab pos="1495425" algn="l"/>
              </a:tabLst>
            </a:pPr>
            <a:r>
              <a:rPr lang="ru-RU" sz="20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1. Представьте </a:t>
            </a: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себе, что эта история произошла с </a:t>
            </a:r>
            <a:r>
              <a:rPr lang="ru-RU" sz="20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вами и вы стали героями этого рассказа.</a:t>
            </a:r>
          </a:p>
          <a:p>
            <a:pPr marL="228600" algn="just">
              <a:lnSpc>
                <a:spcPct val="115000"/>
              </a:lnSpc>
              <a:spcAft>
                <a:spcPts val="0"/>
              </a:spcAft>
              <a:tabLst>
                <a:tab pos="1495425" algn="l"/>
              </a:tabLst>
            </a:pPr>
            <a:r>
              <a:rPr lang="ru-RU" sz="20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2. Какие </a:t>
            </a: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чувства </a:t>
            </a:r>
            <a:r>
              <a:rPr lang="ru-RU" sz="20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вы бы  испытали, составьте </a:t>
            </a: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небольшой </a:t>
            </a:r>
            <a:r>
              <a:rPr lang="ru-RU" sz="20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рассказ, используя слова – помощники.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88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79712" y="0"/>
            <a:ext cx="5328592" cy="5264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Итог урока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91580" y="692696"/>
            <a:ext cx="7704856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Какова </a:t>
            </a:r>
            <a:r>
              <a:rPr lang="ru-RU" sz="2400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главная мыль рассказа?</a:t>
            </a:r>
            <a:endParaRPr lang="ru-RU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2400" dirty="0">
                <a:solidFill>
                  <a:srgbClr val="002060"/>
                </a:solidFill>
              </a:rPr>
              <a:t>Найдите в тексте предложение, которое может быть ответом на вопрос. </a:t>
            </a:r>
            <a:endParaRPr lang="ru-RU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</a:rPr>
              <a:t>«Это только трусы боятся говорить правду»</a:t>
            </a:r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33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067555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Нарисовать рисунок к рассказу Н. Н. Носова «Карасик» по </a:t>
            </a:r>
            <a:r>
              <a:rPr lang="ru-RU" sz="2400" dirty="0" smtClean="0">
                <a:solidFill>
                  <a:srgbClr val="002060"/>
                </a:solidFill>
              </a:rPr>
              <a:t>критериям: 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2656"/>
            <a:ext cx="6738327" cy="15841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0342" y="2252222"/>
            <a:ext cx="7560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167379"/>
              </p:ext>
            </p:extLst>
          </p:nvPr>
        </p:nvGraphicFramePr>
        <p:xfrm>
          <a:off x="863588" y="3049275"/>
          <a:ext cx="7488832" cy="27569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047325"/>
                <a:gridCol w="144150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>
                          <a:effectLst/>
                        </a:rPr>
                        <a:t>Критерии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>
                          <a:effectLst/>
                        </a:rPr>
                        <a:t>Кол - во баллов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 kern="1200">
                          <a:effectLst/>
                        </a:rPr>
                        <a:t>1. Указан автор и название произведения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>
                          <a:effectLst/>
                        </a:rPr>
                        <a:t>1 балл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 kern="1200">
                          <a:effectLst/>
                        </a:rPr>
                        <a:t>2. Записан отрывок из текста к рисунку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>
                          <a:effectLst/>
                        </a:rPr>
                        <a:t>2 балл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 kern="1200">
                          <a:effectLst/>
                        </a:rPr>
                        <a:t>3. Рисунок соответствует теме отрывка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>
                          <a:effectLst/>
                        </a:rPr>
                        <a:t>2 балл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 kern="1200">
                          <a:effectLst/>
                        </a:rPr>
                        <a:t>4. Работа выполнена самостоятельно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>
                          <a:effectLst/>
                        </a:rPr>
                        <a:t>1 балл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 kern="1200">
                          <a:effectLst/>
                        </a:rPr>
                        <a:t>5. Аккуратность работы. Рисунок выполнен на весь тетрадный лист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>
                          <a:effectLst/>
                        </a:rPr>
                        <a:t>1 балл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>
                          <a:effectLst/>
                        </a:rPr>
                        <a:t>Итого баллов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24350" algn="l"/>
                          <a:tab pos="4625975" algn="ctr"/>
                        </a:tabLst>
                      </a:pPr>
                      <a:r>
                        <a:rPr lang="ru-RU" sz="1800" dirty="0">
                          <a:effectLst/>
                        </a:rPr>
                        <a:t>7 баллов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386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115616" y="31768"/>
            <a:ext cx="67687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Организационный момент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51112" y="788761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</a:rPr>
              <a:t>Начинаем урок чтения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И скажу я без сомнения: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Ждет сегодня вас рассказ- это раз!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Работа будет нелегка –это два!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Ну, а в-третьих, все садитесь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И друг другу улыбнитесь.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И с хорошим настроеньем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Примемся мы все за чтение!</a:t>
            </a:r>
          </a:p>
        </p:txBody>
      </p:sp>
      <p:pic>
        <p:nvPicPr>
          <p:cNvPr id="1026" name="Picture 2" descr="Создать мем &quot;смайлик улыбка, символы смайлики, emoji gif&quot; - Картинки -  Meme-arsenal.com">
            <a:extLst>
              <a:ext uri="{FF2B5EF4-FFF2-40B4-BE49-F238E27FC236}">
                <a16:creationId xmlns="" xmlns:a16="http://schemas.microsoft.com/office/drawing/2014/main" id="{F6E20811-D5B1-44B4-8B15-5BBB3CF07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37112"/>
            <a:ext cx="2592288" cy="170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7874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115616" y="31768"/>
            <a:ext cx="67687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Введение в новую тему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761870"/>
            <a:ext cx="74877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	</a:t>
            </a:r>
            <a:r>
              <a:rPr lang="ru-RU" sz="2400" b="1" dirty="0">
                <a:solidFill>
                  <a:srgbClr val="FF0000"/>
                </a:solidFill>
              </a:rPr>
              <a:t>Игра «Собери пару»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    К словам первого столбика  подберите подходящее прилагательное из правого столбика.</a:t>
            </a:r>
          </a:p>
        </p:txBody>
      </p:sp>
      <p:sp>
        <p:nvSpPr>
          <p:cNvPr id="2" name="уважать родителей"/>
          <p:cNvSpPr/>
          <p:nvPr/>
        </p:nvSpPr>
        <p:spPr>
          <a:xfrm>
            <a:off x="782700" y="4193381"/>
            <a:ext cx="27703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стихотворение</a:t>
            </a:r>
          </a:p>
        </p:txBody>
      </p:sp>
      <p:sp>
        <p:nvSpPr>
          <p:cNvPr id="6" name="драться"/>
          <p:cNvSpPr/>
          <p:nvPr/>
        </p:nvSpPr>
        <p:spPr>
          <a:xfrm>
            <a:off x="827584" y="3638907"/>
            <a:ext cx="1447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рассказ</a:t>
            </a:r>
          </a:p>
        </p:txBody>
      </p:sp>
      <p:sp>
        <p:nvSpPr>
          <p:cNvPr id="8" name="обзываться"/>
          <p:cNvSpPr/>
          <p:nvPr/>
        </p:nvSpPr>
        <p:spPr>
          <a:xfrm>
            <a:off x="5084048" y="3664634"/>
            <a:ext cx="2226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лирическое</a:t>
            </a:r>
          </a:p>
        </p:txBody>
      </p:sp>
      <p:sp>
        <p:nvSpPr>
          <p:cNvPr id="10" name="говорить правду"/>
          <p:cNvSpPr/>
          <p:nvPr/>
        </p:nvSpPr>
        <p:spPr>
          <a:xfrm>
            <a:off x="5084048" y="4228609"/>
            <a:ext cx="1752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народная</a:t>
            </a:r>
          </a:p>
        </p:txBody>
      </p:sp>
      <p:sp>
        <p:nvSpPr>
          <p:cNvPr id="11" name="мешать кому либо"/>
          <p:cNvSpPr/>
          <p:nvPr/>
        </p:nvSpPr>
        <p:spPr>
          <a:xfrm>
            <a:off x="5084048" y="310218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поучительный</a:t>
            </a:r>
          </a:p>
        </p:txBody>
      </p:sp>
      <p:sp>
        <p:nvSpPr>
          <p:cNvPr id="12" name="помогать друзьям"/>
          <p:cNvSpPr/>
          <p:nvPr/>
        </p:nvSpPr>
        <p:spPr>
          <a:xfrm>
            <a:off x="827584" y="3084433"/>
            <a:ext cx="12474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сказка</a:t>
            </a:r>
          </a:p>
        </p:txBody>
      </p:sp>
      <p:sp>
        <p:nvSpPr>
          <p:cNvPr id="14" name="учить уроки"/>
          <p:cNvSpPr/>
          <p:nvPr/>
        </p:nvSpPr>
        <p:spPr>
          <a:xfrm>
            <a:off x="5086961" y="2624070"/>
            <a:ext cx="2309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волшебная</a:t>
            </a:r>
          </a:p>
        </p:txBody>
      </p:sp>
      <p:sp>
        <p:nvSpPr>
          <p:cNvPr id="13" name="обижать малышей"/>
          <p:cNvSpPr/>
          <p:nvPr/>
        </p:nvSpPr>
        <p:spPr>
          <a:xfrm>
            <a:off x="827584" y="2562515"/>
            <a:ext cx="20746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пословица</a:t>
            </a: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="" xmlns:a16="http://schemas.microsoft.com/office/drawing/2014/main" id="{159A00C5-DF95-47FD-ADBF-AB1D4161F92B}"/>
              </a:ext>
            </a:extLst>
          </p:cNvPr>
          <p:cNvCxnSpPr>
            <a:endCxn id="10" idx="1"/>
          </p:cNvCxnSpPr>
          <p:nvPr/>
        </p:nvCxnSpPr>
        <p:spPr>
          <a:xfrm>
            <a:off x="2771800" y="2885680"/>
            <a:ext cx="2312248" cy="160453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="" xmlns:a16="http://schemas.microsoft.com/office/drawing/2014/main" id="{F87ADB7B-DD29-4A49-ACE8-219BF9EF70E8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2040070" y="2885680"/>
            <a:ext cx="3046891" cy="49990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="" xmlns:a16="http://schemas.microsoft.com/office/drawing/2014/main" id="{4224A254-4AE1-4650-8D0A-D7623269B000}"/>
              </a:ext>
            </a:extLst>
          </p:cNvPr>
          <p:cNvCxnSpPr>
            <a:cxnSpLocks/>
          </p:cNvCxnSpPr>
          <p:nvPr/>
        </p:nvCxnSpPr>
        <p:spPr>
          <a:xfrm flipV="1">
            <a:off x="2253326" y="3472417"/>
            <a:ext cx="3038112" cy="46885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="" xmlns:a16="http://schemas.microsoft.com/office/drawing/2014/main" id="{5504BCDA-3BA5-43BE-B6E4-00CB9A5FEFB8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3415876" y="3926244"/>
            <a:ext cx="1668172" cy="60924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EFBE3274-9794-46C0-A76E-BD1DC3219E72}"/>
              </a:ext>
            </a:extLst>
          </p:cNvPr>
          <p:cNvSpPr txBox="1"/>
          <p:nvPr/>
        </p:nvSpPr>
        <p:spPr>
          <a:xfrm>
            <a:off x="1115616" y="5013176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Какой рассказ мы называем поучительным?</a:t>
            </a:r>
          </a:p>
        </p:txBody>
      </p:sp>
    </p:spTree>
    <p:extLst>
      <p:ext uri="{BB962C8B-B14F-4D97-AF65-F5344CB8AC3E}">
        <p14:creationId xmlns:p14="http://schemas.microsoft.com/office/powerpoint/2010/main" val="280058588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115616" y="31768"/>
            <a:ext cx="67687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Введение в новую тему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761870"/>
            <a:ext cx="74877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	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 Рассказ </a:t>
            </a:r>
            <a:r>
              <a:rPr lang="ru-RU" sz="2400" dirty="0" err="1">
                <a:solidFill>
                  <a:srgbClr val="002060"/>
                </a:solidFill>
              </a:rPr>
              <a:t>Н.Носова</a:t>
            </a:r>
            <a:r>
              <a:rPr lang="ru-RU" sz="2400" dirty="0">
                <a:solidFill>
                  <a:srgbClr val="002060"/>
                </a:solidFill>
              </a:rPr>
              <a:t> действительно поучительный. Чтобы узнать название рассказа, отгадайте загадку.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="" xmlns:a16="http://schemas.microsoft.com/office/drawing/2014/main" id="{72E09A7E-9853-45B6-81C3-4AE8B41A4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2413560"/>
            <a:ext cx="4137671" cy="230832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</a:rPr>
              <a:t>Любит в тине он копаться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</a:rPr>
              <a:t>И личинками питаться,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</a:rPr>
              <a:t>Чмокать в ряске по ночам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</a:rPr>
              <a:t>И клевать по вечерам.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</a:rPr>
              <a:t>Нипочём рыбешке грязь,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</a:rPr>
              <a:t>А зовут его… </a:t>
            </a:r>
          </a:p>
        </p:txBody>
      </p:sp>
      <p:pic>
        <p:nvPicPr>
          <p:cNvPr id="1027" name="Picture 3" descr="Карась — Cправочник рыболова.">
            <a:extLst>
              <a:ext uri="{FF2B5EF4-FFF2-40B4-BE49-F238E27FC236}">
                <a16:creationId xmlns="" xmlns:a16="http://schemas.microsoft.com/office/drawing/2014/main" id="{DAC5F197-6E4E-449E-AEC0-F5761D51F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633" y="2924944"/>
            <a:ext cx="47625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68832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5616" y="31768"/>
            <a:ext cx="67687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Словарная работа 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196752"/>
            <a:ext cx="7632848" cy="5464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Юркнуть</a:t>
            </a: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–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Плюхнуться </a:t>
            </a:r>
            <a:r>
              <a:rPr lang="ru-RU" sz="24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Отдушина </a:t>
            </a: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Шмыгнуть –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Бранить -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222783"/>
            <a:ext cx="4831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быстро проскользнуть куда-л.,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незаметно уйти, скрыться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2284644"/>
            <a:ext cx="5989554" cy="91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</a:rPr>
              <a:t>с шумом упасть (обычно во что л. жидкое)  </a:t>
            </a:r>
            <a:endParaRPr lang="ru-RU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98870" y="2800519"/>
            <a:ext cx="276038" cy="4881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3422601"/>
            <a:ext cx="6277586" cy="12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отверстие для выхода воздуха</a:t>
            </a:r>
          </a:p>
          <a:p>
            <a:r>
              <a:rPr lang="ru-RU" sz="2400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23FB031-0C30-4A06-A192-09B911E358E5}"/>
              </a:ext>
            </a:extLst>
          </p:cNvPr>
          <p:cNvSpPr/>
          <p:nvPr/>
        </p:nvSpPr>
        <p:spPr>
          <a:xfrm>
            <a:off x="2709682" y="3947126"/>
            <a:ext cx="5678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быстро устремиться, пробежать, скрыться куда-либо </a:t>
            </a:r>
            <a:endParaRPr lang="ru-RU" sz="24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76953D51-CA0F-403A-9649-F3C112F76E96}"/>
              </a:ext>
            </a:extLst>
          </p:cNvPr>
          <p:cNvSpPr/>
          <p:nvPr/>
        </p:nvSpPr>
        <p:spPr>
          <a:xfrm>
            <a:off x="2399426" y="5111561"/>
            <a:ext cx="5678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ругаться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666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5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339752" y="83486"/>
            <a:ext cx="6034614" cy="7197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Открытие нового знания – 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чтение с остановками</a:t>
            </a:r>
            <a:endParaRPr lang="ru-RU" sz="2400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73" y="260648"/>
            <a:ext cx="2669904" cy="22768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6989" y="1086771"/>
            <a:ext cx="1425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стр. 130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38364" y="1844824"/>
            <a:ext cx="700134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rgbClr val="002060"/>
                </a:solidFill>
              </a:rPr>
              <a:t>- </a:t>
            </a:r>
            <a:r>
              <a:rPr lang="ru-RU" sz="2400" dirty="0">
                <a:solidFill>
                  <a:srgbClr val="002060"/>
                </a:solidFill>
              </a:rPr>
              <a:t>Откуда у Виталика появился карасик?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Найдите в тексте описание карасика.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-Как относился к рыбке Виталик сначала?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  Изменилось ли его отношение к рыбке потом? </a:t>
            </a:r>
            <a:r>
              <a:rPr lang="ru-RU" sz="2400" b="1" i="1" dirty="0">
                <a:solidFill>
                  <a:srgbClr val="002060"/>
                </a:solidFill>
              </a:rPr>
              <a:t> </a:t>
            </a:r>
            <a:r>
              <a:rPr lang="ru-RU" sz="2400" dirty="0">
                <a:solidFill>
                  <a:srgbClr val="002060"/>
                </a:solidFill>
              </a:rPr>
              <a:t>Почему? </a:t>
            </a:r>
            <a:r>
              <a:rPr lang="ru-RU" sz="2400" i="1" dirty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Как это характеризует Виталика?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 Какое животное ещё было в доме?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 Как Мурзик относился к рыбке?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 Что будет дальше?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A5FB9B1-7A54-476A-9E10-097E7F56BF9B}"/>
              </a:ext>
            </a:extLst>
          </p:cNvPr>
          <p:cNvSpPr txBox="1"/>
          <p:nvPr/>
        </p:nvSpPr>
        <p:spPr>
          <a:xfrm>
            <a:off x="3212097" y="102173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 ч- до слов «Я буду смотреть»</a:t>
            </a:r>
          </a:p>
        </p:txBody>
      </p:sp>
    </p:spTree>
    <p:extLst>
      <p:ext uri="{BB962C8B-B14F-4D97-AF65-F5344CB8AC3E}">
        <p14:creationId xmlns:p14="http://schemas.microsoft.com/office/powerpoint/2010/main" val="160289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1"/>
            <a:ext cx="7272808" cy="70788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Чтение с остановками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330" y="1628800"/>
            <a:ext cx="70013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   Кто пришёл к Виталику?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 - Сразу ли согласился Виталик на обмен?</a:t>
            </a:r>
            <a:r>
              <a:rPr lang="ru-RU" sz="2400" b="1" i="1" dirty="0">
                <a:solidFill>
                  <a:srgbClr val="002060"/>
                </a:solidFill>
              </a:rPr>
              <a:t> 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Найдите этот эпизод.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-Как характеризует это героя?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-Что будет дальше?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A5FB9B1-7A54-476A-9E10-097E7F56BF9B}"/>
              </a:ext>
            </a:extLst>
          </p:cNvPr>
          <p:cNvSpPr txBox="1"/>
          <p:nvPr/>
        </p:nvSpPr>
        <p:spPr>
          <a:xfrm>
            <a:off x="971600" y="869941"/>
            <a:ext cx="7440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2 ч- до слов «Виталику очень понравилось, как он свистит»</a:t>
            </a:r>
          </a:p>
        </p:txBody>
      </p:sp>
    </p:spTree>
    <p:extLst>
      <p:ext uri="{BB962C8B-B14F-4D97-AF65-F5344CB8AC3E}">
        <p14:creationId xmlns:p14="http://schemas.microsoft.com/office/powerpoint/2010/main" val="324739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8158" y="860796"/>
            <a:ext cx="763284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  Было ли Виталику жалко отдавать рыбку? Прочитайте эпизоды из рассказа.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 - Правильно ли он поступил? Почему?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-Куда посадил Серёжа рыбку?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 Было ли ей там хорошо?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15616" y="31768"/>
            <a:ext cx="6768752" cy="50239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Чтение с остановками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955EF44-4D06-4B0A-8BC2-88FBC9E865D8}"/>
              </a:ext>
            </a:extLst>
          </p:cNvPr>
          <p:cNvSpPr txBox="1"/>
          <p:nvPr/>
        </p:nvSpPr>
        <p:spPr>
          <a:xfrm>
            <a:off x="947110" y="572525"/>
            <a:ext cx="7440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3 ч- до слов «… подумал Виталик и пошел домой»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0D11920-D1CC-43B7-A44F-880AEB825799}"/>
              </a:ext>
            </a:extLst>
          </p:cNvPr>
          <p:cNvSpPr/>
          <p:nvPr/>
        </p:nvSpPr>
        <p:spPr>
          <a:xfrm>
            <a:off x="947110" y="4038706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 А почему Виталик боялся сразу признаться маме о поступке.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-За кого больше переживал Виталик?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-Почему мама подумала, что карасика съел Мурзик?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AF49373-EA74-49A5-86CB-EE8A5A1BAB58}"/>
              </a:ext>
            </a:extLst>
          </p:cNvPr>
          <p:cNvSpPr txBox="1"/>
          <p:nvPr/>
        </p:nvSpPr>
        <p:spPr>
          <a:xfrm>
            <a:off x="833469" y="3177599"/>
            <a:ext cx="74400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4 ч- до слов «Тогда Виталик спрятался от него за дверь.»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73046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1479" y="1196752"/>
            <a:ext cx="763284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/>
              <a:t>-</a:t>
            </a:r>
            <a:r>
              <a:rPr lang="ru-RU" sz="2400" dirty="0">
                <a:solidFill>
                  <a:srgbClr val="002060"/>
                </a:solidFill>
              </a:rPr>
              <a:t>Куда засовывал Виталик Мурзика? Зачем?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 Удалось ли Виталику удержать Мурзика?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</a:rPr>
              <a:t>- Что будет дальше?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15616" y="31768"/>
            <a:ext cx="67687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Чтение с остановками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955EF44-4D06-4B0A-8BC2-88FBC9E865D8}"/>
              </a:ext>
            </a:extLst>
          </p:cNvPr>
          <p:cNvSpPr txBox="1"/>
          <p:nvPr/>
        </p:nvSpPr>
        <p:spPr>
          <a:xfrm>
            <a:off x="817856" y="679840"/>
            <a:ext cx="74400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5 ч- до </a:t>
            </a:r>
            <a:r>
              <a:rPr lang="ru-RU" sz="2000" dirty="0">
                <a:solidFill>
                  <a:srgbClr val="002060"/>
                </a:solidFill>
              </a:rPr>
              <a:t>слов </a:t>
            </a:r>
            <a:r>
              <a:rPr lang="ru-RU" sz="2400" dirty="0">
                <a:solidFill>
                  <a:srgbClr val="002060"/>
                </a:solidFill>
              </a:rPr>
              <a:t>«Я все равно не прощу ему этого.»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7F61883-EDBB-4026-ACEF-FFA4A297CD40}"/>
              </a:ext>
            </a:extLst>
          </p:cNvPr>
          <p:cNvSpPr txBox="1"/>
          <p:nvPr/>
        </p:nvSpPr>
        <p:spPr>
          <a:xfrm>
            <a:off x="914232" y="2837048"/>
            <a:ext cx="74400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6 ч- до </a:t>
            </a:r>
            <a:r>
              <a:rPr lang="ru-RU" sz="2000" dirty="0">
                <a:solidFill>
                  <a:srgbClr val="002060"/>
                </a:solidFill>
              </a:rPr>
              <a:t>слов </a:t>
            </a:r>
            <a:r>
              <a:rPr lang="ru-RU" sz="2400" dirty="0">
                <a:solidFill>
                  <a:srgbClr val="002060"/>
                </a:solidFill>
              </a:rPr>
              <a:t>«</a:t>
            </a:r>
            <a:r>
              <a:rPr lang="ru-RU" sz="2000" b="1" dirty="0">
                <a:solidFill>
                  <a:srgbClr val="002060"/>
                </a:solidFill>
              </a:rPr>
              <a:t>Мурзик выскочил из аквариума и давай отряхиваться. »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B0C08B03-5CA9-4CCE-9C9A-E5FCE2E7AA4C}"/>
              </a:ext>
            </a:extLst>
          </p:cNvPr>
          <p:cNvSpPr/>
          <p:nvPr/>
        </p:nvSpPr>
        <p:spPr>
          <a:xfrm>
            <a:off x="937048" y="3789040"/>
            <a:ext cx="77394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Почему Виталику не хотелось есть за обедом?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-Опишите. Какие чувства испытывал Виталик за обедом. Почему?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Чем он хотел угостить Мурзика?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Как Мурзик выбрался из отдушины? </a:t>
            </a:r>
            <a:endParaRPr lang="ru-RU" sz="24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15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596</Words>
  <Application>Microsoft Office PowerPoint</Application>
  <PresentationFormat>Экран (4:3)</PresentationFormat>
  <Paragraphs>130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Comic Sans MS</vt:lpstr>
      <vt:lpstr>Arial</vt:lpstr>
      <vt:lpstr>Calibri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Natali</cp:lastModifiedBy>
  <cp:revision>165</cp:revision>
  <dcterms:created xsi:type="dcterms:W3CDTF">2014-07-06T18:18:01Z</dcterms:created>
  <dcterms:modified xsi:type="dcterms:W3CDTF">2022-12-13T14:46:30Z</dcterms:modified>
</cp:coreProperties>
</file>