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5" r:id="rId2"/>
    <p:sldId id="295" r:id="rId3"/>
    <p:sldId id="306" r:id="rId4"/>
    <p:sldId id="299" r:id="rId5"/>
    <p:sldId id="283" r:id="rId6"/>
    <p:sldId id="307" r:id="rId7"/>
    <p:sldId id="312" r:id="rId8"/>
    <p:sldId id="300" r:id="rId9"/>
    <p:sldId id="308" r:id="rId10"/>
    <p:sldId id="286" r:id="rId11"/>
    <p:sldId id="287" r:id="rId12"/>
    <p:sldId id="309" r:id="rId13"/>
    <p:sldId id="303" r:id="rId14"/>
    <p:sldId id="297" r:id="rId15"/>
    <p:sldId id="290" r:id="rId16"/>
    <p:sldId id="313" r:id="rId17"/>
    <p:sldId id="310" r:id="rId18"/>
    <p:sldId id="291" r:id="rId19"/>
    <p:sldId id="311" r:id="rId20"/>
    <p:sldId id="314" r:id="rId21"/>
    <p:sldId id="298" r:id="rId22"/>
    <p:sldId id="30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114" d="100"/>
          <a:sy n="114" d="100"/>
        </p:scale>
        <p:origin x="127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66979-51D7-433D-AE4D-E25560109095}" type="datetimeFigureOut">
              <a:rPr lang="ru-RU" smtClean="0"/>
              <a:pPr/>
              <a:t>06.06.2023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5E1A4-CCC2-4E5D-ABE3-864B31F94B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64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77EAA-7D3F-4DBE-93A4-218DA5A2EB0C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16685-E9D8-436C-8CBE-9B5B79064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102A7-FD48-4B23-B2B2-BD6B47268658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2105-302D-4632-B324-E3117934E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41F2F-18A9-46F2-BB00-05C9E0BD2A3A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2CF80-79C0-4780-B10D-3CA1EFBDF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44C95-004D-44CB-85AF-A1470B9AC202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B86B-BFEC-4F97-8CC6-E344FA761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53A31-15C6-4817-A79C-C2020A22AD31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FC6B5-865D-415D-A51F-D43D389E9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BE066-6CD6-431D-BCC3-A44E31C462D7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9C99-FE54-4716-B8D5-A68314A4A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F0D58-4643-4DF6-BAFF-7B634D19B555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18DC0-FCB7-40F5-AD13-EBFFEF7E1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FE711-28C6-44B4-BE60-389C018CFE35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C1F6-E932-47D6-B301-815C214CA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F6891-21AB-4E62-AA40-428C738F0595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24FE5-7088-4F3F-A0F0-C927E243A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AFE5-5855-4F4E-A811-0F590F2F8592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C0131-CE2E-4ED5-995D-74CC9FE4C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2D33D-7004-4733-971A-CC85D888A8BD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0A860-9F04-4628-ACB8-F989D6708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CF44C6-2F6E-4443-8AF5-20FC0AA23D45}" type="datetimeFigureOut">
              <a:rPr lang="ru-RU"/>
              <a:pPr>
                <a:defRPr/>
              </a:pPr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E3CEF5-E530-4132-8E05-1A84E3DA0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1%83%D1%80%D0%BC%D0%B0%D0%BD%D1%81%D0%BA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ru.wikipedia.org/w/index.php?title=%D0%9A%D0%BD%D0%B8%D0%B3%D0%BE%D0%BF%D0%B5%D1%87%D0%B0%D1%82%D0%BD%D0%B8%D0%BA&amp;action=edit&amp;redlink=1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pc="300" dirty="0">
                <a:solidFill>
                  <a:srgbClr val="FF0000"/>
                </a:solidFill>
                <a:latin typeface="Mistral" pitchFamily="66" charset="0"/>
              </a:rPr>
            </a:br>
            <a:br>
              <a:rPr lang="ru-RU" spc="300" dirty="0">
                <a:solidFill>
                  <a:srgbClr val="FF0000"/>
                </a:solidFill>
                <a:latin typeface="Mistral" pitchFamily="66" charset="0"/>
              </a:rPr>
            </a:br>
            <a:br>
              <a:rPr lang="ru-RU" spc="300" dirty="0">
                <a:solidFill>
                  <a:srgbClr val="FF0000"/>
                </a:solidFill>
                <a:latin typeface="Mistral" pitchFamily="66" charset="0"/>
              </a:rPr>
            </a:br>
            <a:br>
              <a:rPr lang="ru-RU" spc="300" dirty="0">
                <a:solidFill>
                  <a:srgbClr val="FF0000"/>
                </a:solidFill>
                <a:latin typeface="Mistral" pitchFamily="66" charset="0"/>
              </a:rPr>
            </a:br>
            <a:br>
              <a:rPr lang="ru-RU" spc="300" dirty="0">
                <a:solidFill>
                  <a:srgbClr val="FF0000"/>
                </a:solidFill>
                <a:latin typeface="Mistral" pitchFamily="66" charset="0"/>
              </a:rPr>
            </a:br>
            <a:br>
              <a:rPr lang="ru-RU" spc="300" dirty="0">
                <a:solidFill>
                  <a:srgbClr val="FF0000"/>
                </a:solidFill>
                <a:latin typeface="Mistral" pitchFamily="66" charset="0"/>
              </a:rPr>
            </a:br>
            <a:br>
              <a:rPr lang="ru-RU" sz="4000" dirty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967" y="1785926"/>
            <a:ext cx="2952328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297079" y="2132856"/>
            <a:ext cx="4330248" cy="4525963"/>
          </a:xfrm>
        </p:spPr>
        <p:txBody>
          <a:bodyPr/>
          <a:lstStyle/>
          <a:p>
            <a:pPr indent="0" algn="ctr" eaLnBrk="0" hangingPunct="0">
              <a:buNone/>
              <a:defRPr/>
            </a:pPr>
            <a:endParaRPr lang="ru-RU" sz="5400" b="1" dirty="0">
              <a:latin typeface="Monotype Corsiva" pitchFamily="66" charset="0"/>
              <a:cs typeface="Aharoni" pitchFamily="2" charset="-79"/>
            </a:endParaRPr>
          </a:p>
          <a:p>
            <a:endParaRPr lang="ru-RU" dirty="0"/>
          </a:p>
        </p:txBody>
      </p:sp>
      <p:pic>
        <p:nvPicPr>
          <p:cNvPr id="9" name="Рисунок 8" descr="12068.jpg"/>
          <p:cNvPicPr>
            <a:picLocks noChangeAspect="1"/>
          </p:cNvPicPr>
          <p:nvPr/>
        </p:nvPicPr>
        <p:blipFill>
          <a:blip r:embed="rId3"/>
          <a:srcRect b="29554"/>
          <a:stretch>
            <a:fillRect/>
          </a:stretch>
        </p:blipFill>
        <p:spPr>
          <a:xfrm>
            <a:off x="362192" y="260648"/>
            <a:ext cx="8265135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190504" y="270432"/>
            <a:ext cx="2304256" cy="61555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itchFamily="82" charset="0"/>
              </a:rPr>
              <a:t>24</a:t>
            </a:r>
            <a:r>
              <a:rPr lang="en-US" sz="34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itchFamily="82" charset="0"/>
              </a:rPr>
              <a:t> </a:t>
            </a:r>
            <a:r>
              <a:rPr lang="ru-RU" sz="3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</a:rPr>
              <a:t>МАЯ</a:t>
            </a:r>
            <a:r>
              <a:rPr lang="ru-RU" sz="34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ylfaen" pitchFamily="18" charset="0"/>
              </a:rPr>
              <a:t>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53626" y="1105918"/>
            <a:ext cx="55721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6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ИГРА-</a:t>
            </a:r>
            <a:r>
              <a:rPr lang="ru-RU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ВИКТОРИНА </a:t>
            </a:r>
            <a:endParaRPr lang="ru-RU" sz="6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23B4F0-D0D2-21CF-9712-9888779B0EAA}"/>
              </a:ext>
            </a:extLst>
          </p:cNvPr>
          <p:cNvSpPr txBox="1"/>
          <p:nvPr/>
        </p:nvSpPr>
        <p:spPr>
          <a:xfrm>
            <a:off x="5811273" y="4395837"/>
            <a:ext cx="287552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Подготовила : </a:t>
            </a:r>
          </a:p>
          <a:p>
            <a:r>
              <a:rPr lang="ru-RU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Годнева</a:t>
            </a:r>
            <a:r>
              <a:rPr lang="ru-RU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Ольга Сергеевна,      учитель первой категории</a:t>
            </a:r>
          </a:p>
          <a:p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</a:rPr>
              <a:t>МБОУ «Перспектива», </a:t>
            </a:r>
          </a:p>
          <a:p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</a:rPr>
              <a:t>ХМАО г. Сургут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0674C2-E1E0-74C6-B1FD-E1673D571C01}"/>
              </a:ext>
            </a:extLst>
          </p:cNvPr>
          <p:cNvSpPr txBox="1"/>
          <p:nvPr/>
        </p:nvSpPr>
        <p:spPr>
          <a:xfrm>
            <a:off x="2206662" y="6322281"/>
            <a:ext cx="45761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41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548680"/>
            <a:ext cx="10441160" cy="1354162"/>
          </a:xfrm>
        </p:spPr>
        <p:txBody>
          <a:bodyPr/>
          <a:lstStyle/>
          <a:p>
            <a:r>
              <a:rPr lang="ru-RU" sz="5200" b="1" dirty="0">
                <a:latin typeface="Monotype Corsiva" pitchFamily="66" charset="0"/>
              </a:rPr>
              <a:t>В каком городе России прошёл </a:t>
            </a:r>
            <a:br>
              <a:rPr lang="ru-RU" sz="5200" b="1" dirty="0">
                <a:latin typeface="Monotype Corsiva" pitchFamily="66" charset="0"/>
              </a:rPr>
            </a:br>
            <a:r>
              <a:rPr lang="ru-RU" sz="5200" b="1" dirty="0">
                <a:latin typeface="Monotype Corsiva" pitchFamily="66" charset="0"/>
              </a:rPr>
              <a:t>первый Праздник Письменности?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060849"/>
            <a:ext cx="4038600" cy="2808312"/>
          </a:xfrm>
        </p:spPr>
        <p:txBody>
          <a:bodyPr/>
          <a:lstStyle/>
          <a:p>
            <a:pPr marL="0" indent="0" algn="ctr">
              <a:buNone/>
            </a:pP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Users\A0188\Desktop\imagesCA5V5EB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039976"/>
            <a:ext cx="5256584" cy="349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" y="3127265"/>
            <a:ext cx="274466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В1986 году  </a:t>
            </a:r>
          </a:p>
          <a:p>
            <a:pPr marL="0" indent="0" algn="ctr"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hlinkClick r:id="rId3" tooltip="Мурманск"/>
              </a:rPr>
              <a:t>Мурманске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18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5200" b="1" dirty="0">
                <a:latin typeface="Monotype Corsiva" pitchFamily="66" charset="0"/>
              </a:rPr>
              <a:t>Кто изобрёл первый печатный станок на Руси?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060849"/>
            <a:ext cx="4038600" cy="25202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Ив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а́н Фёдоров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</a:t>
            </a:r>
          </a:p>
          <a:p>
            <a:pPr marL="0" indent="0" algn="ctr">
              <a:buNone/>
            </a:pP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первый известный русский </a:t>
            </a:r>
          </a:p>
          <a:p>
            <a:pPr marL="0" indent="0" algn="ctr">
              <a:buNone/>
            </a:pP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  <a:hlinkClick r:id="rId2" tooltip="Книгопечатник (страница отсутствует)"/>
              </a:rPr>
              <a:t>книгопечатник</a:t>
            </a:r>
            <a:endParaRPr lang="ru-RU" sz="3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  <a:p>
            <a:endParaRPr lang="ru-RU" sz="3500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4048" y="1853779"/>
            <a:ext cx="2808312" cy="46234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3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412776"/>
            <a:ext cx="8229600" cy="1143000"/>
          </a:xfrm>
        </p:spPr>
        <p:txBody>
          <a:bodyPr/>
          <a:lstStyle/>
          <a:p>
            <a:r>
              <a:rPr lang="ru-RU" b="1" dirty="0"/>
              <a:t>Как называется место, где печатают книги?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43808" y="3717032"/>
            <a:ext cx="6624736" cy="901824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Типография </a:t>
            </a:r>
          </a:p>
        </p:txBody>
      </p:sp>
      <p:pic>
        <p:nvPicPr>
          <p:cNvPr id="3078" name="Picture 6" descr="ÐÐ°ÑÑÐ¸Ð½ÐºÐ¸ Ð¿Ð¾ Ð·Ð°Ð¿ÑÐ¾ÑÑ ÑÐ¼Ð°Ð¹Ð»Ð¸ÐºÐ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2904884" cy="240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5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088232"/>
          </a:xfrm>
        </p:spPr>
        <p:txBody>
          <a:bodyPr/>
          <a:lstStyle/>
          <a:p>
            <a:r>
              <a:rPr lang="ru-RU" sz="6000" b="1" dirty="0">
                <a:latin typeface="Monotype Corsiva" pitchFamily="66" charset="0"/>
              </a:rPr>
              <a:t>Как называлась первая печатная газета в России? 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284984"/>
            <a:ext cx="4038600" cy="2841179"/>
          </a:xfrm>
        </p:spPr>
        <p:txBody>
          <a:bodyPr/>
          <a:lstStyle/>
          <a:p>
            <a:pPr marL="0" indent="0" algn="ctr">
              <a:buNone/>
            </a:pPr>
            <a:r>
              <a:rPr lang="ru-RU" sz="50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«Ведомости»</a:t>
            </a:r>
            <a:br>
              <a:rPr lang="ru-RU" sz="5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5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" name="Picture 2" descr="C:\Users\A0188\Desktop\imagesCANGVXD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524" y="2996952"/>
            <a:ext cx="379087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46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0188\Desktop\99719681b392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2304256" cy="298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ru-RU" sz="4800" b="1" dirty="0">
                <a:latin typeface="Monotype Corsiva" pitchFamily="66" charset="0"/>
              </a:rPr>
              <a:t>Какой русский царь ввёл новый гражданский шрифт и сделал буквы похожими на современные?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564904"/>
            <a:ext cx="4038600" cy="3240360"/>
          </a:xfrm>
        </p:spPr>
        <p:txBody>
          <a:bodyPr/>
          <a:lstStyle/>
          <a:p>
            <a:pPr marL="0" indent="0" algn="ctr">
              <a:buNone/>
            </a:pPr>
            <a:endParaRPr lang="ru-RU" sz="6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6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5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5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5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" name="Picture 2" descr="C:\Users\A0188\Desktop\0_663bb_1f59384a_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106" y="2564904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28346" y="6005572"/>
            <a:ext cx="20297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ПЕТР  </a:t>
            </a:r>
            <a:r>
              <a:rPr lang="en-US" sz="40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I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1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latin typeface="Monotype Corsiva" pitchFamily="66" charset="0"/>
              </a:rPr>
              <a:t>Какой материал использовали для письма на Руси в 9-11 веках?</a:t>
            </a: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45638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Объект 8" descr="9-10159175-Rus_alfavit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8749" r="5000" b="6876"/>
          <a:stretch>
            <a:fillRect/>
          </a:stretch>
        </p:blipFill>
        <p:spPr bwMode="auto">
          <a:xfrm>
            <a:off x="4788024" y="1745813"/>
            <a:ext cx="3384376" cy="4230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86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67304"/>
            <a:ext cx="8229600" cy="1143000"/>
          </a:xfrm>
        </p:spPr>
        <p:txBody>
          <a:bodyPr/>
          <a:lstStyle/>
          <a:p>
            <a:r>
              <a:rPr lang="ru-RU" sz="4800" b="1" dirty="0"/>
              <a:t>В какой стране изобрели бумагу?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7760" y="3573016"/>
            <a:ext cx="4038600" cy="936104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/>
              <a:t>В Китае</a:t>
            </a:r>
          </a:p>
        </p:txBody>
      </p:sp>
      <p:pic>
        <p:nvPicPr>
          <p:cNvPr id="6146" name="Picture 2" descr="ÐÐ°ÑÑÐ¸Ð½ÐºÐ¸ Ð¿Ð¾ Ð·Ð°Ð¿ÑÐ¾ÑÑ ÐºÐ¸ÑÐ°Ð¹ Ð² ÑÑÐµÐ´Ð½Ð¸Ðµ Ð²ÐµÐºÐ° Ð¸ Ð±ÑÐ¼Ð°Ð³Ð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0848"/>
            <a:ext cx="5741622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61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1143000"/>
          </a:xfrm>
        </p:spPr>
        <p:txBody>
          <a:bodyPr/>
          <a:lstStyle/>
          <a:p>
            <a:r>
              <a:rPr lang="ru-RU" sz="4800" b="1" dirty="0"/>
              <a:t>В старину так называли </a:t>
            </a:r>
            <a:br>
              <a:rPr lang="ru-RU" sz="4800" b="1" dirty="0"/>
            </a:br>
            <a:r>
              <a:rPr lang="ru-RU" sz="4800" b="1" dirty="0"/>
              <a:t>документ , письмо?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4005064"/>
            <a:ext cx="4038600" cy="2193107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/>
              <a:t>грамота</a:t>
            </a:r>
          </a:p>
        </p:txBody>
      </p:sp>
      <p:pic>
        <p:nvPicPr>
          <p:cNvPr id="7170" name="Picture 2" descr="ÐÐ°ÑÑÐ¸Ð½ÐºÐ¸ Ð¿Ð¾ Ð·Ð°Ð¿ÑÐ¾ÑÑ Ð³ÑÐ°Ð¼Ð¾ÑÐ° Ð² ÑÑÐµÐ´Ð½Ð¸Ðµ Ð²ÐµÐºÐ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11202"/>
            <a:ext cx="4038600" cy="193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07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2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Что являлось предшественником карандаша?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021778"/>
            <a:ext cx="52565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Monotype Corsiva" pitchFamily="66" charset="0"/>
              </a:rPr>
              <a:t>Перья — «орудия труда » —</a:t>
            </a:r>
          </a:p>
          <a:p>
            <a:pPr marL="0" indent="0" algn="ctr">
              <a:buNone/>
            </a:pPr>
            <a:r>
              <a:rPr lang="ru-RU" sz="3200" b="1" dirty="0">
                <a:latin typeface="Monotype Corsiva" pitchFamily="66" charset="0"/>
              </a:rPr>
              <a:t>ими пользовались вплоть </a:t>
            </a:r>
          </a:p>
          <a:p>
            <a:pPr marL="0" indent="0" algn="ctr">
              <a:buNone/>
            </a:pPr>
            <a:r>
              <a:rPr lang="ru-RU" sz="3200" b="1" dirty="0">
                <a:latin typeface="Monotype Corsiva" pitchFamily="66" charset="0"/>
              </a:rPr>
              <a:t>до начала XIX века.</a:t>
            </a:r>
          </a:p>
          <a:p>
            <a:pPr marL="0" indent="0" algn="ctr">
              <a:buNone/>
            </a:pPr>
            <a:r>
              <a:rPr lang="ru-RU" sz="3200" b="1" dirty="0">
                <a:latin typeface="Monotype Corsiva" pitchFamily="66" charset="0"/>
              </a:rPr>
              <a:t>Пером рисовались заставки, концовки на каждой странице в виде узора из цветов, листьев. </a:t>
            </a:r>
          </a:p>
          <a:p>
            <a:pPr marL="0" indent="0" algn="ctr">
              <a:buNone/>
            </a:pPr>
            <a:r>
              <a:rPr lang="ru-RU" sz="3200" b="1" dirty="0">
                <a:latin typeface="Monotype Corsiva" pitchFamily="66" charset="0"/>
              </a:rPr>
              <a:t>А еще разрисовывались заглавные буквы в виде дивных зверей, птиц и даже людей. </a:t>
            </a:r>
            <a:endParaRPr lang="ru-RU" sz="3200" dirty="0"/>
          </a:p>
        </p:txBody>
      </p:sp>
      <p:pic>
        <p:nvPicPr>
          <p:cNvPr id="1026" name="Picture 2" descr="ÐÐ°ÑÑÐ¸Ð½ÐºÐ¸ Ð¿Ð¾ Ð·Ð°Ð¿ÑÐ¾ÑÑ ÐºÐ°ÑÑÐ¸Ð½ÐºÐ° Ð¿ÐµÑÑ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72172"/>
            <a:ext cx="3238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07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484784"/>
            <a:ext cx="8229600" cy="1143000"/>
          </a:xfrm>
        </p:spPr>
        <p:txBody>
          <a:bodyPr/>
          <a:lstStyle/>
          <a:p>
            <a:r>
              <a:rPr lang="ru-RU" dirty="0"/>
              <a:t>Рукописные книги кроме искусных писцов и художников переписывали  … Кто?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91880" y="4077072"/>
            <a:ext cx="4038600" cy="936104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/>
              <a:t>монахи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80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5000" b="1" dirty="0">
                <a:latin typeface="Monotype Corsiva" pitchFamily="66" charset="0"/>
              </a:rPr>
              <a:t>Назови основоположников славянской письменности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468" y="2517415"/>
            <a:ext cx="4038600" cy="3135917"/>
          </a:xfrm>
        </p:spPr>
        <p:txBody>
          <a:bodyPr/>
          <a:lstStyle/>
          <a:p>
            <a:pPr marL="0" indent="0" algn="ctr">
              <a:buNone/>
            </a:pP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277" y="2531641"/>
            <a:ext cx="2774581" cy="401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92073"/>
            <a:ext cx="3325262" cy="3921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930916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Кирилл и Мефодий.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65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772816"/>
            <a:ext cx="8229600" cy="1143000"/>
          </a:xfrm>
        </p:spPr>
        <p:txBody>
          <a:bodyPr/>
          <a:lstStyle/>
          <a:p>
            <a:r>
              <a:rPr lang="ru-RU" dirty="0"/>
              <a:t>Какая азбука старше: кириллица или глаголица?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116632" y="2132856"/>
            <a:ext cx="8153400" cy="4525963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dirty="0"/>
              <a:t>глаголица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ÐÐ°ÑÑÐ¸Ð½ÐºÐ¸ Ð¿Ð¾ Ð·Ð°Ð¿ÑÐ¾ÑÑ Ð³Ð»Ð°Ð³Ð¾Ð»Ð¸Ñ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376" y="3501008"/>
            <a:ext cx="403860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57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0188\Desktop\4308542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77072"/>
            <a:ext cx="1944216" cy="234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80528" y="-16076"/>
            <a:ext cx="9577064" cy="2794322"/>
          </a:xfrm>
        </p:spPr>
        <p:txBody>
          <a:bodyPr/>
          <a:lstStyle/>
          <a:p>
            <a:b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b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>
                <a:latin typeface="Monotype Corsiva" pitchFamily="66" charset="0"/>
              </a:rPr>
              <a:t>Этого сказочного персонажа знают многие славянские народы. </a:t>
            </a:r>
            <a:br>
              <a:rPr lang="ru-RU" sz="4800" b="1" dirty="0">
                <a:latin typeface="Monotype Corsiva" pitchFamily="66" charset="0"/>
              </a:rPr>
            </a:br>
            <a:r>
              <a:rPr lang="ru-RU" sz="4800" b="1" dirty="0">
                <a:latin typeface="Monotype Corsiva" pitchFamily="66" charset="0"/>
              </a:rPr>
              <a:t>Чехи называют его "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змок"</a:t>
            </a:r>
            <a:r>
              <a:rPr lang="ru-RU" sz="4800" b="1" dirty="0">
                <a:latin typeface="Monotype Corsiva" pitchFamily="66" charset="0"/>
              </a:rPr>
              <a:t>, </a:t>
            </a:r>
            <a:br>
              <a:rPr lang="ru-RU" sz="4800" b="1" dirty="0">
                <a:latin typeface="Monotype Corsiva" pitchFamily="66" charset="0"/>
              </a:rPr>
            </a:br>
            <a:r>
              <a:rPr lang="ru-RU" sz="4800" b="1" dirty="0">
                <a:latin typeface="Monotype Corsiva" pitchFamily="66" charset="0"/>
              </a:rPr>
              <a:t>белорусы - "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цмок"</a:t>
            </a:r>
            <a:r>
              <a:rPr lang="ru-RU" sz="4800" b="1" dirty="0">
                <a:latin typeface="Monotype Corsiva" pitchFamily="66" charset="0"/>
              </a:rPr>
              <a:t>, поляки - "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смок"</a:t>
            </a:r>
            <a:r>
              <a:rPr lang="ru-RU" sz="4800" b="1" dirty="0">
                <a:latin typeface="Monotype Corsiva" pitchFamily="66" charset="0"/>
              </a:rPr>
              <a:t>. </a:t>
            </a:r>
            <a:br>
              <a:rPr lang="ru-RU" sz="4800" b="1" dirty="0">
                <a:latin typeface="Monotype Corsiva" pitchFamily="66" charset="0"/>
              </a:rPr>
            </a:br>
            <a:r>
              <a:rPr lang="ru-RU" sz="4800" b="1" dirty="0">
                <a:latin typeface="Monotype Corsiva" pitchFamily="66" charset="0"/>
              </a:rPr>
              <a:t>А как его называют в русских сказках?</a:t>
            </a:r>
            <a:endParaRPr lang="ru-RU" sz="4800" dirty="0">
              <a:latin typeface="Monotype Corsiva" pitchFamily="66" charset="0"/>
            </a:endParaRPr>
          </a:p>
        </p:txBody>
      </p:sp>
      <p:pic>
        <p:nvPicPr>
          <p:cNvPr id="9" name="Picture 2" descr="0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645024"/>
            <a:ext cx="3888432" cy="2620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4946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743947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Не страшно под пулями мертвыми лечь,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Не горько остаться без крова,-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И мы сохраним тебя, русская речь,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Великое русское слово.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Свободным и чистым тебя пронесем,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И внукам дадим, и от плена спасем </a:t>
            </a:r>
            <a:r>
              <a:rPr lang="ru-RU" sz="4000" b="1" u="sng" dirty="0">
                <a:solidFill>
                  <a:srgbClr val="C00000"/>
                </a:solidFill>
                <a:latin typeface="Monotype Corsiva" pitchFamily="66" charset="0"/>
              </a:rPr>
              <a:t>навеки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.</a:t>
            </a:r>
          </a:p>
          <a:p>
            <a:pPr algn="ctr"/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r>
              <a:rPr lang="ru-RU" sz="4000" b="1" dirty="0">
                <a:latin typeface="Monotype Corsiva" pitchFamily="66" charset="0"/>
              </a:rPr>
              <a:t>АННА АХМАТОВА,</a:t>
            </a:r>
          </a:p>
          <a:p>
            <a:pPr algn="r"/>
            <a:r>
              <a:rPr lang="ru-RU" sz="4000" b="1" dirty="0">
                <a:latin typeface="Monotype Corsiva" pitchFamily="66" charset="0"/>
              </a:rPr>
              <a:t>Февраль 1943г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75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71600"/>
            <a:ext cx="8229600" cy="1143000"/>
          </a:xfrm>
        </p:spPr>
        <p:txBody>
          <a:bodyPr/>
          <a:lstStyle/>
          <a:p>
            <a:r>
              <a:rPr lang="ru-RU" b="1" dirty="0"/>
              <a:t>С какого языка братья переводили церковные книги на славянский язык 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03848" y="3429000"/>
            <a:ext cx="4038600" cy="154076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С</a:t>
            </a:r>
            <a:r>
              <a:rPr lang="ru-RU" sz="3600" dirty="0"/>
              <a:t> </a:t>
            </a:r>
            <a:r>
              <a:rPr lang="ru-RU" sz="3600" b="1" dirty="0"/>
              <a:t>греческого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1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5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Кто из братьев был библиотекарем, а кто воином</a:t>
            </a:r>
            <a:r>
              <a:rPr lang="ru-RU" sz="52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/>
          <a:p>
            <a:pPr marL="0" indent="0" algn="ctr">
              <a:buNone/>
            </a:pPr>
            <a:r>
              <a:rPr lang="ru-RU" sz="5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Кирилл – библиотекарь, Мефодий – военачальник, как и его отец</a:t>
            </a:r>
          </a:p>
        </p:txBody>
      </p:sp>
      <p:pic>
        <p:nvPicPr>
          <p:cNvPr id="5" name="Содержимое 4" descr="27.kiril-i-mifodii_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4535" r="-1937" b="235"/>
          <a:stretch>
            <a:fillRect/>
          </a:stretch>
        </p:blipFill>
        <p:spPr>
          <a:xfrm>
            <a:off x="5076056" y="1844824"/>
            <a:ext cx="3312368" cy="436609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0598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5500" b="1" dirty="0">
                <a:latin typeface="Monotype Corsiva" pitchFamily="66" charset="0"/>
              </a:rPr>
              <a:t>Назовите дату рождения </a:t>
            </a:r>
            <a:br>
              <a:rPr lang="ru-RU" sz="5500" b="1" dirty="0">
                <a:latin typeface="Monotype Corsiva" pitchFamily="66" charset="0"/>
              </a:rPr>
            </a:br>
            <a:r>
              <a:rPr lang="ru-RU" sz="5500" b="1" dirty="0">
                <a:latin typeface="Monotype Corsiva" pitchFamily="66" charset="0"/>
              </a:rPr>
              <a:t>славянской азбуки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88840"/>
            <a:ext cx="4038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</a:t>
            </a:r>
            <a:r>
              <a:rPr lang="ru-RU" sz="38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Датой рождения славянской азбуки считают IX век, если быть точнее, то дату              862 –863 года..</a:t>
            </a:r>
          </a:p>
        </p:txBody>
      </p:sp>
      <p:pic>
        <p:nvPicPr>
          <p:cNvPr id="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012" y="2276872"/>
            <a:ext cx="4397535" cy="329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39243"/>
            <a:ext cx="8229600" cy="1143000"/>
          </a:xfrm>
        </p:spPr>
        <p:txBody>
          <a:bodyPr/>
          <a:lstStyle/>
          <a:p>
            <a:r>
              <a:rPr lang="ru-RU" b="1" dirty="0"/>
              <a:t>Почему возникла необходимость создать славянскую азбуку?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69869" y="2996952"/>
            <a:ext cx="7715200" cy="4525963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b="1" dirty="0"/>
              <a:t>Чтобы проповедовать христианство в славянских землях не на чужом, латинском, а родном языке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07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/>
          <a:lstStyle/>
          <a:p>
            <a:r>
              <a:rPr lang="ru-RU" b="1" dirty="0"/>
              <a:t>Как называется одна из славянских азбук, которая стала основой русского алфавита?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63688" y="3212976"/>
            <a:ext cx="4038600" cy="2193107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/>
              <a:t>кириллица</a:t>
            </a:r>
          </a:p>
        </p:txBody>
      </p:sp>
      <p:pic>
        <p:nvPicPr>
          <p:cNvPr id="4098" name="Picture 2" descr="ÐÐ°ÑÑÐ¸Ð½ÐºÐ¸ Ð¿Ð¾ Ð·Ð°Ð¿ÑÐ¾ÑÑ ÐºÐ¸ÑÐ¸Ð»Ð»Ð¸ÑÐ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4038600" cy="381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99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506290"/>
          </a:xfrm>
        </p:spPr>
        <p:txBody>
          <a:bodyPr/>
          <a:lstStyle/>
          <a:p>
            <a:r>
              <a:rPr lang="ru-RU" sz="5200" b="1" dirty="0">
                <a:latin typeface="Monotype Corsiva" pitchFamily="66" charset="0"/>
              </a:rPr>
              <a:t>Какие буквы придумали </a:t>
            </a:r>
            <a:br>
              <a:rPr lang="ru-RU" sz="5200" b="1" dirty="0">
                <a:latin typeface="Monotype Corsiva" pitchFamily="66" charset="0"/>
              </a:rPr>
            </a:br>
            <a:r>
              <a:rPr lang="ru-RU" sz="5200" b="1" dirty="0">
                <a:latin typeface="Monotype Corsiva" pitchFamily="66" charset="0"/>
              </a:rPr>
              <a:t>в 18 веке для звуков, </a:t>
            </a:r>
            <a:br>
              <a:rPr lang="ru-RU" sz="5200" b="1" dirty="0">
                <a:latin typeface="Monotype Corsiva" pitchFamily="66" charset="0"/>
              </a:rPr>
            </a:br>
            <a:r>
              <a:rPr lang="ru-RU" sz="5200" b="1" dirty="0">
                <a:latin typeface="Monotype Corsiva" pitchFamily="66" charset="0"/>
              </a:rPr>
              <a:t>не существовавших </a:t>
            </a:r>
            <a:br>
              <a:rPr lang="ru-RU" sz="5200" b="1" dirty="0">
                <a:latin typeface="Monotype Corsiva" pitchFamily="66" charset="0"/>
              </a:rPr>
            </a:br>
            <a:r>
              <a:rPr lang="ru-RU" sz="5200" b="1" dirty="0">
                <a:latin typeface="Monotype Corsiva" pitchFamily="66" charset="0"/>
              </a:rPr>
              <a:t>в старославянском языке?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140968"/>
            <a:ext cx="4038600" cy="2985195"/>
          </a:xfrm>
        </p:spPr>
        <p:txBody>
          <a:bodyPr/>
          <a:lstStyle/>
          <a:p>
            <a:pPr marL="0" indent="0" algn="ctr">
              <a:buNone/>
            </a:pPr>
            <a:r>
              <a:rPr lang="ru-RU" sz="15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ё, й</a:t>
            </a:r>
          </a:p>
        </p:txBody>
      </p:sp>
      <p:pic>
        <p:nvPicPr>
          <p:cNvPr id="5" name="Рисунок 10" descr="MB90043441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2419300" cy="220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77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1143000"/>
          </a:xfrm>
        </p:spPr>
        <p:txBody>
          <a:bodyPr/>
          <a:lstStyle/>
          <a:p>
            <a:r>
              <a:rPr lang="ru-RU" b="1" dirty="0"/>
              <a:t>Сколько букв стало в современной азбуке после революции?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47864" y="3573016"/>
            <a:ext cx="3528392" cy="2553147"/>
          </a:xfrm>
        </p:spPr>
        <p:txBody>
          <a:bodyPr/>
          <a:lstStyle/>
          <a:p>
            <a:pPr marL="0" indent="0">
              <a:buNone/>
            </a:pPr>
            <a:r>
              <a:rPr lang="ru-RU" sz="8000" dirty="0"/>
              <a:t>33</a:t>
            </a:r>
          </a:p>
        </p:txBody>
      </p:sp>
      <p:pic>
        <p:nvPicPr>
          <p:cNvPr id="5122" name="Picture 2" descr="ÐÐ°ÑÑÐ¸Ð½ÐºÐ¸ Ð¿Ð¾ Ð·Ð°Ð¿ÑÐ¾ÑÑ ÑÐ¼Ð°Ð¹Ð»Ð¸Ð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825861"/>
            <a:ext cx="2769133" cy="226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8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1283</TotalTime>
  <Words>417</Words>
  <Application>Microsoft Office PowerPoint</Application>
  <PresentationFormat>Экран (4:3)</PresentationFormat>
  <Paragraphs>72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Mistral</vt:lpstr>
      <vt:lpstr>Monotype Corsiva</vt:lpstr>
      <vt:lpstr>Stencil</vt:lpstr>
      <vt:lpstr>Sylfaen</vt:lpstr>
      <vt:lpstr>Times New Roman</vt:lpstr>
      <vt:lpstr>Тема Office</vt:lpstr>
      <vt:lpstr>       </vt:lpstr>
      <vt:lpstr>Назови основоположников славянской письменности</vt:lpstr>
      <vt:lpstr>С какого языка братья переводили церковные книги на славянский язык ?</vt:lpstr>
      <vt:lpstr>Кто из братьев был библиотекарем, а кто воином? </vt:lpstr>
      <vt:lpstr>Назовите дату рождения  славянской азбуки</vt:lpstr>
      <vt:lpstr>Почему возникла необходимость создать славянскую азбуку?</vt:lpstr>
      <vt:lpstr>Как называется одна из славянских азбук, которая стала основой русского алфавита?</vt:lpstr>
      <vt:lpstr>Какие буквы придумали  в 18 веке для звуков,  не существовавших  в старославянском языке? </vt:lpstr>
      <vt:lpstr>Сколько букв стало в современной азбуке после революции?</vt:lpstr>
      <vt:lpstr>В каком городе России прошёл  первый Праздник Письменности?</vt:lpstr>
      <vt:lpstr>Кто изобрёл первый печатный станок на Руси?</vt:lpstr>
      <vt:lpstr>Как называется место, где печатают книги?</vt:lpstr>
      <vt:lpstr>Как называлась первая печатная газета в России? </vt:lpstr>
      <vt:lpstr>Какой русский царь ввёл новый гражданский шрифт и сделал буквы похожими на современные?</vt:lpstr>
      <vt:lpstr>Какой материал использовали для письма на Руси в 9-11 веках?</vt:lpstr>
      <vt:lpstr>В какой стране изобрели бумагу?</vt:lpstr>
      <vt:lpstr>В старину так называли  документ , письмо?</vt:lpstr>
      <vt:lpstr>Что являлось предшественником карандаша?</vt:lpstr>
      <vt:lpstr>Рукописные книги кроме искусных писцов и художников переписывали  … Кто?</vt:lpstr>
      <vt:lpstr>Какая азбука старше: кириллица или глаголица?</vt:lpstr>
      <vt:lpstr>  Этого сказочного персонажа знают многие славянские народы.  Чехи называют его "змок",  белорусы - "цмок", поляки - "смок".  А как его называют в русских сказках?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славянской письменности и культуры</dc:title>
  <dc:creator>neo</dc:creator>
  <cp:lastModifiedBy>User</cp:lastModifiedBy>
  <cp:revision>107</cp:revision>
  <dcterms:created xsi:type="dcterms:W3CDTF">2008-05-23T01:28:37Z</dcterms:created>
  <dcterms:modified xsi:type="dcterms:W3CDTF">2023-06-06T06:21:43Z</dcterms:modified>
</cp:coreProperties>
</file>