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69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18E2"/>
    <a:srgbClr val="270C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8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5718F-610A-410F-8CB1-6043A306E2CF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5F004-BE91-43E5-9BD9-D67BB3BDB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3CEA3-B034-40D5-8B25-C76B1B2DCE84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9EBB6-1790-4AA9-97A6-A99AFC205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58998-386F-4313-85BA-4764EEE76122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E9A6E-971E-4205-B2AB-CAFC1A52E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24B36-BAA9-4F8C-B447-F369D8F51DCF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3BDCD-C627-491E-A99B-0E19A0229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7D173-324C-408D-9ACF-58A81E6D4858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BADE2-9DF1-4D07-9778-2739DA841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C3357-54A4-4304-9D62-7678C0CE57CD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9DF75-70C0-4F82-A7FA-69D877051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40F3A-26FA-4759-B509-30FE6AA43634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D1339-11C8-452E-B97B-F640803D6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21A49-681D-49A1-AD68-73F55C5033C2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B06D0-F974-4C0E-9277-47F195C49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93CA9-DB23-480A-BF05-DDDC2CCF0821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12895-D236-4215-9308-4520AB199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3B93D-4223-43B1-91ED-7C12E198D603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4911A-3F84-4414-A980-6F24774A9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E2E7-E654-46A2-B415-D938A859D7AA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E7B72-18E3-4374-888F-86223245A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82022F-F59C-448E-B73D-FEA63E042330}" type="datetimeFigureOut">
              <a:rPr lang="ru-RU"/>
              <a:pPr>
                <a:defRPr/>
              </a:pPr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FC91F5-02A4-45DD-B40C-4A20EA0CF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/>
          </p:cNvSpPr>
          <p:nvPr>
            <p:ph type="body" idx="4294967295"/>
          </p:nvPr>
        </p:nvSpPr>
        <p:spPr>
          <a:xfrm>
            <a:off x="-541338" y="1844675"/>
            <a:ext cx="6986588" cy="4897438"/>
          </a:xfrm>
        </p:spPr>
        <p:txBody>
          <a:bodyPr/>
          <a:lstStyle/>
          <a:p>
            <a:pPr lvl="4" algn="ctr" eaLnBrk="1" hangingPunct="1">
              <a:buFont typeface="Georgia" pitchFamily="18" charset="0"/>
              <a:buNone/>
            </a:pPr>
            <a:r>
              <a:rPr lang="ru-RU" sz="5400" b="1" smtClean="0">
                <a:solidFill>
                  <a:srgbClr val="4D18E2"/>
                </a:solidFill>
              </a:rPr>
              <a:t>История</a:t>
            </a:r>
          </a:p>
          <a:p>
            <a:pPr lvl="4" algn="ctr" eaLnBrk="1" hangingPunct="1">
              <a:buFont typeface="Georgia" pitchFamily="18" charset="0"/>
              <a:buNone/>
            </a:pPr>
            <a:r>
              <a:rPr lang="ru-RU" sz="5400" b="1" smtClean="0">
                <a:solidFill>
                  <a:srgbClr val="4D18E2"/>
                </a:solidFill>
              </a:rPr>
              <a:t>Архангельской области</a:t>
            </a:r>
          </a:p>
        </p:txBody>
      </p:sp>
      <p:pic>
        <p:nvPicPr>
          <p:cNvPr id="3" name="Рисунок 2" descr="http://s2.afisha-mir.ru/StaticContent/Photos/101220131712/111104021024/p_140x140.jpg?v=55458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53219" y="277481"/>
            <a:ext cx="2160141" cy="1728193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3315" name="Picture 4" descr="F:\Архангельск\фото\a17_jpg.jpg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04025" y="1989138"/>
            <a:ext cx="2089150" cy="4537075"/>
          </a:xfrm>
        </p:spPr>
      </p:pic>
      <p:sp>
        <p:nvSpPr>
          <p:cNvPr id="13316" name="Rectangle 10"/>
          <p:cNvSpPr>
            <a:spLocks noChangeArrowheads="1"/>
          </p:cNvSpPr>
          <p:nvPr/>
        </p:nvSpPr>
        <p:spPr bwMode="auto">
          <a:xfrm>
            <a:off x="684213" y="5445125"/>
            <a:ext cx="457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mtClean="0">
                <a:solidFill>
                  <a:srgbClr val="073C65"/>
                </a:solidFill>
              </a:rPr>
              <a:t> </a:t>
            </a:r>
            <a:endParaRPr lang="ru-RU" dirty="0">
              <a:solidFill>
                <a:srgbClr val="073C6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 descr="C:\Users\Sky\Desktop\порт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17488"/>
            <a:ext cx="3529012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611188" y="2276475"/>
            <a:ext cx="86153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rebuchet MS" pitchFamily="34" charset="0"/>
              </a:rPr>
              <a:t>Город Архангельск стал столицей поморского края. Поморы были умными,</a:t>
            </a:r>
          </a:p>
          <a:p>
            <a:r>
              <a:rPr lang="ru-RU" sz="1800">
                <a:latin typeface="Trebuchet MS" pitchFamily="34" charset="0"/>
              </a:rPr>
              <a:t>сильными, бесстрашными людьми. Они путешествовали по морю.</a:t>
            </a:r>
          </a:p>
          <a:p>
            <a:r>
              <a:rPr lang="ru-RU" sz="1800">
                <a:latin typeface="Trebuchet MS" pitchFamily="34" charset="0"/>
              </a:rPr>
              <a:t>Острова Новой Земли, Земля Франца-Иосифа, архипелаг Шпицберген поморы</a:t>
            </a:r>
          </a:p>
          <a:p>
            <a:r>
              <a:rPr lang="ru-RU" sz="1800">
                <a:latin typeface="Trebuchet MS" pitchFamily="34" charset="0"/>
              </a:rPr>
              <a:t>открыли в своих путешествиях. </a:t>
            </a:r>
          </a:p>
          <a:p>
            <a:endParaRPr lang="ru-RU" sz="1800">
              <a:latin typeface="Trebuchet MS" pitchFamily="34" charset="0"/>
            </a:endParaRPr>
          </a:p>
        </p:txBody>
      </p:sp>
      <p:pic>
        <p:nvPicPr>
          <p:cNvPr id="22531" name="Рисунок 5" descr="http://t0.gstatic.com/images?q=tbn:ANd9GcQx6RQGZ-Yu-i_Za9VYA-YmNTIPPhUvNY2437D06W3-9R9beDHBS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933825"/>
            <a:ext cx="4032250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6" descr="http://www.vokrugsveta.ru/img/cmn/2007/08/20/0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188913"/>
            <a:ext cx="3433763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 descr="C:\Users\Sky\Desktop\пор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87338"/>
            <a:ext cx="33845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5"/>
          <p:cNvSpPr txBox="1">
            <a:spLocks noChangeArrowheads="1"/>
          </p:cNvSpPr>
          <p:nvPr/>
        </p:nvSpPr>
        <p:spPr bwMode="auto">
          <a:xfrm>
            <a:off x="755650" y="2420938"/>
            <a:ext cx="79009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rebuchet MS" pitchFamily="34" charset="0"/>
              </a:rPr>
              <a:t>Молодой царь Пётр первый приехал к поморам в гости. В Архангельске</a:t>
            </a:r>
          </a:p>
          <a:p>
            <a:r>
              <a:rPr lang="ru-RU" sz="1800">
                <a:latin typeface="Trebuchet MS" pitchFamily="34" charset="0"/>
              </a:rPr>
              <a:t>Царь Пётр встречался с иностранными купцами и моряками.</a:t>
            </a:r>
          </a:p>
          <a:p>
            <a:r>
              <a:rPr lang="ru-RU" sz="1800">
                <a:latin typeface="Trebuchet MS" pitchFamily="34" charset="0"/>
              </a:rPr>
              <a:t>До конца 17 века Архангельск был единственным портом России.</a:t>
            </a:r>
          </a:p>
        </p:txBody>
      </p:sp>
      <p:pic>
        <p:nvPicPr>
          <p:cNvPr id="23555" name="Рисунок 4" descr="http://www.lukishopping.ru/uploads/attachments/9739bc4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644900"/>
            <a:ext cx="3762375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6" descr="http://www.inguide.ru/data/library/pic/petr/pet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9675" y="311150"/>
            <a:ext cx="1779588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4"/>
          <p:cNvSpPr txBox="1">
            <a:spLocks noChangeArrowheads="1"/>
          </p:cNvSpPr>
          <p:nvPr/>
        </p:nvSpPr>
        <p:spPr bwMode="auto">
          <a:xfrm>
            <a:off x="468313" y="5229225"/>
            <a:ext cx="76628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rebuchet MS" pitchFamily="34" charset="0"/>
              </a:rPr>
              <a:t>14 января 1929 года Архангельская, Вологодская и Северо-Двинская </a:t>
            </a:r>
          </a:p>
          <a:p>
            <a:r>
              <a:rPr lang="ru-RU" sz="1800">
                <a:latin typeface="Trebuchet MS" pitchFamily="34" charset="0"/>
              </a:rPr>
              <a:t>губернии образовали Северный край.</a:t>
            </a:r>
          </a:p>
        </p:txBody>
      </p:sp>
      <p:pic>
        <p:nvPicPr>
          <p:cNvPr id="24578" name="Рисунок 3" descr="http://s2.afisha-mir.ru/StaticContent/Photos/120419195010/120421210651/p_140x140.jpg?v=554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30241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5" descr="http://s2.afisha-mir.ru/StaticContent/Photos/101219144049/111104020848/p_140x140.jpg?v=554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643188"/>
            <a:ext cx="302577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1.afisha-mir.ru/StaticContent/Photos/101111113204/101112235258/p_140x140.jpg?v=554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2750" y="273050"/>
            <a:ext cx="2967038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3"/>
          <p:cNvSpPr txBox="1">
            <a:spLocks noChangeArrowheads="1"/>
          </p:cNvSpPr>
          <p:nvPr/>
        </p:nvSpPr>
        <p:spPr bwMode="auto">
          <a:xfrm>
            <a:off x="539750" y="476250"/>
            <a:ext cx="82232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Постановлением ВЦИК СССР от </a:t>
            </a:r>
            <a:r>
              <a:rPr lang="ru-RU" sz="1800">
                <a:latin typeface="Trebuchet MS" pitchFamily="34" charset="0"/>
              </a:rPr>
              <a:t>23 сентября 1937 года </a:t>
            </a:r>
            <a:r>
              <a:rPr lang="ru-RU" sz="1800"/>
              <a:t>«О разделении </a:t>
            </a:r>
          </a:p>
          <a:p>
            <a:r>
              <a:rPr lang="ru-RU" sz="1800"/>
              <a:t>Северной области на Вологодскую и Архангельскую области» </a:t>
            </a:r>
            <a:r>
              <a:rPr lang="ru-RU" sz="1800">
                <a:latin typeface="Trebuchet MS" pitchFamily="34" charset="0"/>
              </a:rPr>
              <a:t> </a:t>
            </a:r>
            <a:r>
              <a:rPr lang="ru-RU" sz="1800"/>
              <a:t>образована</a:t>
            </a:r>
          </a:p>
          <a:p>
            <a:r>
              <a:rPr lang="ru-RU" sz="1800"/>
              <a:t>Архангельская область с центром в городе Архангельске.</a:t>
            </a:r>
          </a:p>
          <a:p>
            <a:r>
              <a:rPr lang="ru-RU" sz="1800">
                <a:latin typeface="Trebuchet MS" pitchFamily="34" charset="0"/>
              </a:rPr>
              <a:t>Этот день и стал днём образования Архангельской области</a:t>
            </a:r>
            <a:r>
              <a:rPr lang="ru-RU" sz="1800"/>
              <a:t> с центром </a:t>
            </a:r>
          </a:p>
          <a:p>
            <a:r>
              <a:rPr lang="ru-RU" sz="1800"/>
              <a:t>в городе Архангельске. </a:t>
            </a:r>
          </a:p>
        </p:txBody>
      </p:sp>
      <p:pic>
        <p:nvPicPr>
          <p:cNvPr id="25602" name="Рисунок 8" descr="http://s2.afisha-mir.ru/StaticContent/Photos/111018155713/111020215636/p_140x140.jpg?v=554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149725"/>
            <a:ext cx="180498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9" descr="http://s2.afisha-mir.ru/StaticContent/Photos/120612161828/120614012410/p_140x140.jpg?v=554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44675"/>
            <a:ext cx="2225675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архангельск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4797425"/>
            <a:ext cx="416401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стелла арх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2060575"/>
            <a:ext cx="4427537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2" descr="L:\Архангельск\фото\pet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84438" y="3141663"/>
            <a:ext cx="2066925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7543800" cy="4206875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en-US" sz="1600" smtClean="0"/>
              <a:t>   </a:t>
            </a:r>
            <a:r>
              <a:rPr lang="ru-RU" sz="1600" smtClean="0"/>
              <a:t>В ее состав вошли областной центр Архангельск, Ненецкий национальный округ  и двадцать семь районов: Березниковский, Вельский, Верхнетоемский, Вилегодский, Емецкий, Каргопольский, Карпогорский, Коношский, Котласский, Красноборский, Лальский, Ленский, Лешуконский, Мезенский, Няндомский, Онежский, Опаринский, Пинежский, Плесецкий, Подосиновский, Приморский, Приозерный, Ровдинский, Устьянский, Холмогорский, Черевковский и Шенкурский.</a:t>
            </a:r>
          </a:p>
        </p:txBody>
      </p:sp>
      <p:pic>
        <p:nvPicPr>
          <p:cNvPr id="26628" name="Picture 4" descr="арханг 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844675"/>
            <a:ext cx="5976937" cy="4897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>
          <a:xfrm>
            <a:off x="0" y="333375"/>
            <a:ext cx="10691813" cy="2232025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z="1400" b="1" smtClean="0"/>
              <a:t>Важная и трудная роль выпала на долю наших земляков в годы Отечественной войны 1941-1945 гг. Регион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1400" b="1" smtClean="0"/>
              <a:t> стал настоящим оборонным щитом страны в послевоенные годы (это — космодром Плесецк, ядерный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1400" b="1" smtClean="0"/>
              <a:t>полигон на Новой Земле, центр атомного судостроения в Северодвинске). Не случайно Архангельск в год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1400" b="1" smtClean="0"/>
              <a:t> 65-летия Победы над фашистской Германией в 2010 г. получил высокое звание Город воинской славы.</a:t>
            </a:r>
          </a:p>
        </p:txBody>
      </p:sp>
      <p:pic>
        <p:nvPicPr>
          <p:cNvPr id="27651" name="Picture 2" descr="L:\Архангельск\фото\a6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781300"/>
            <a:ext cx="608488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2" descr="L:\Архангельск\фото\a5_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557338"/>
            <a:ext cx="4608512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1916113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z="1800" smtClean="0"/>
              <a:t>  Сотни тысяч туристов ежегодно приезжают в Архангельскую область. Их привлекают величественная красота Соловецкого архипелага, гранитная седина Кий-острова, карстовые пещеры Пинежья, архитектурные ансамбли Каргополя и Сольвычегодска, родина М.В. Ломоносова – село Холмогоры, уникальные памятники русского деревянного зодчества. </a:t>
            </a:r>
          </a:p>
        </p:txBody>
      </p:sp>
      <p:pic>
        <p:nvPicPr>
          <p:cNvPr id="28675" name="Picture 4" descr="пинежские пеще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6700" y="4221163"/>
            <a:ext cx="63373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соловки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484313"/>
            <a:ext cx="6659562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Museum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" y="1418057"/>
            <a:ext cx="4058824" cy="2532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pamyatnik-lomonosovu_27295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08" y="3292340"/>
            <a:ext cx="2554749" cy="3402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subTitle" idx="4294967295"/>
          </p:nvPr>
        </p:nvSpPr>
        <p:spPr>
          <a:xfrm>
            <a:off x="1476375" y="4724400"/>
            <a:ext cx="6400800" cy="1752600"/>
          </a:xfrm>
        </p:spPr>
        <p:txBody>
          <a:bodyPr/>
          <a:lstStyle/>
          <a:p>
            <a:pPr marL="46038" indent="0"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en-US" sz="4400" smtClean="0"/>
              <a:t>75</a:t>
            </a:r>
            <a:r>
              <a:rPr lang="en-US" smtClean="0"/>
              <a:t> </a:t>
            </a:r>
            <a:r>
              <a:rPr lang="ru-RU" smtClean="0"/>
              <a:t>ЛЕТ </a:t>
            </a:r>
          </a:p>
          <a:p>
            <a:pPr marL="46038" indent="0"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mtClean="0"/>
              <a:t>АРХАНГЕЛЬСКОЙ</a:t>
            </a:r>
          </a:p>
          <a:p>
            <a:pPr marL="46038" indent="0"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mtClean="0"/>
              <a:t>ОБЛАСТИ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130425"/>
            <a:ext cx="7772400" cy="1470025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  <p:pic>
        <p:nvPicPr>
          <p:cNvPr id="29700" name="Picture 4" descr="Герб 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60350"/>
            <a:ext cx="4113212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Герб Архангельской облас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6207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188913"/>
            <a:ext cx="9144000" cy="1584325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l" eaLnBrk="1" hangingPunct="1">
              <a:buFont typeface="Georgia" pitchFamily="18" charset="0"/>
              <a:buNone/>
            </a:pPr>
            <a:r>
              <a:rPr lang="ru-RU" sz="1800" smtClean="0">
                <a:solidFill>
                  <a:schemeClr val="tx1"/>
                </a:solidFill>
                <a:effectLst/>
              </a:rPr>
              <a:t>      Архангельская область расположена на Севере Европейской части России.</a:t>
            </a:r>
            <a:br>
              <a:rPr lang="ru-RU" sz="1800" smtClean="0">
                <a:solidFill>
                  <a:schemeClr val="tx1"/>
                </a:solidFill>
                <a:effectLst/>
              </a:rPr>
            </a:br>
            <a:r>
              <a:rPr lang="ru-RU" sz="1800" smtClean="0">
                <a:solidFill>
                  <a:schemeClr val="tx1"/>
                </a:solidFill>
                <a:effectLst/>
              </a:rPr>
              <a:t> Её побережье на протяжении 3 тысяч километров омывают холодные воды трех     арктических морей: Белого, Баренцева и Карского. Площадь территории — 587,4тыс.кв. км. Численность населения составляет 1 млн. 185 318 тыс. человек.(2010г.)</a:t>
            </a:r>
            <a:endParaRPr lang="ru-RU" smtClean="0">
              <a:solidFill>
                <a:schemeClr val="tx1"/>
              </a:solidFill>
              <a:effectLst/>
            </a:endParaRPr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838325"/>
            <a:ext cx="6192838" cy="50196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665163"/>
            <a:ext cx="3671888" cy="348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1187450" y="4437063"/>
            <a:ext cx="75612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rebuchet MS" pitchFamily="34" charset="0"/>
              </a:rPr>
              <a:t>Это случилось давным – давно. Древние люди пришли на берег </a:t>
            </a:r>
          </a:p>
          <a:p>
            <a:r>
              <a:rPr lang="ru-RU" sz="1800">
                <a:latin typeface="Trebuchet MS" pitchFamily="34" charset="0"/>
              </a:rPr>
              <a:t>большой реки и решили  остаться</a:t>
            </a:r>
            <a:r>
              <a:rPr lang="ru-RU" sz="1800"/>
              <a:t> здесь</a:t>
            </a:r>
            <a:r>
              <a:rPr lang="ru-RU" sz="1800">
                <a:latin typeface="Trebuchet MS" pitchFamily="34" charset="0"/>
              </a:rPr>
              <a:t> жить. </a:t>
            </a:r>
            <a:r>
              <a:rPr lang="ru-RU" sz="1800"/>
              <a:t>Первые насельники</a:t>
            </a:r>
          </a:p>
          <a:p>
            <a:r>
              <a:rPr lang="ru-RU" sz="1800"/>
              <a:t>Севера — первобытные охотники и рыболовы появились здесь еще </a:t>
            </a:r>
          </a:p>
          <a:p>
            <a:r>
              <a:rPr lang="ru-RU" sz="1800"/>
              <a:t>14 тыс. лет назад .</a:t>
            </a:r>
          </a:p>
          <a:p>
            <a:endParaRPr lang="ru-RU" sz="1800"/>
          </a:p>
          <a:p>
            <a:endParaRPr lang="ru-RU" sz="1800"/>
          </a:p>
        </p:txBody>
      </p:sp>
      <p:pic>
        <p:nvPicPr>
          <p:cNvPr id="16387" name="Picture 2" descr="C:\Users\Sky\Desktop\пл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1900" y="665163"/>
            <a:ext cx="3417888" cy="348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 descr="C:\Users\Sky\Desktop\пл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420938"/>
            <a:ext cx="35274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323850" y="620713"/>
            <a:ext cx="8297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rebuchet MS" pitchFamily="34" charset="0"/>
              </a:rPr>
              <a:t>На местах стоянок древних людей учёные нашли предметы, которыми </a:t>
            </a:r>
          </a:p>
          <a:p>
            <a:r>
              <a:rPr lang="ru-RU" sz="1800">
                <a:latin typeface="Trebuchet MS" pitchFamily="34" charset="0"/>
              </a:rPr>
              <a:t>пользовались древние жители Архангельского края: наконечники</a:t>
            </a:r>
          </a:p>
          <a:p>
            <a:r>
              <a:rPr lang="ru-RU" sz="1800">
                <a:latin typeface="Trebuchet MS" pitchFamily="34" charset="0"/>
              </a:rPr>
              <a:t>стрел и копий, глиняные фигурки человечков, осколки глиняной посуды.</a:t>
            </a:r>
          </a:p>
        </p:txBody>
      </p:sp>
      <p:pic>
        <p:nvPicPr>
          <p:cNvPr id="17411" name="Picture 2" descr="C:\Users\Sky\Desktop\пл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65400"/>
            <a:ext cx="39782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3" descr="C:\Users\Sky\Desktop\пл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700" y="333375"/>
            <a:ext cx="3240088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755650" y="2997200"/>
            <a:ext cx="82661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rebuchet MS" pitchFamily="34" charset="0"/>
              </a:rPr>
              <a:t>В одиннадцатом веке на севере </a:t>
            </a:r>
            <a:r>
              <a:rPr lang="ru-RU" sz="1800"/>
              <a:t>появились  группы славян из  </a:t>
            </a:r>
          </a:p>
          <a:p>
            <a:r>
              <a:rPr lang="ru-RU" sz="1800"/>
              <a:t>новгородских земель. </a:t>
            </a:r>
            <a:r>
              <a:rPr lang="ru-RU" sz="1800">
                <a:latin typeface="Trebuchet MS" pitchFamily="34" charset="0"/>
              </a:rPr>
              <a:t>На кораблях они спустились по рекам, повторяя пути</a:t>
            </a:r>
          </a:p>
          <a:p>
            <a:r>
              <a:rPr lang="ru-RU" sz="1800">
                <a:latin typeface="Trebuchet MS" pitchFamily="34" charset="0"/>
              </a:rPr>
              <a:t>древних людей. </a:t>
            </a:r>
            <a:r>
              <a:rPr lang="ru-RU" sz="1800"/>
              <a:t> Они принесли сюда культуру земледелия, письменность, </a:t>
            </a:r>
          </a:p>
          <a:p>
            <a:r>
              <a:rPr lang="ru-RU" sz="1800"/>
              <a:t>христианство. Здесь славяне-земледельцы стали мореходами .</a:t>
            </a:r>
          </a:p>
        </p:txBody>
      </p:sp>
      <p:pic>
        <p:nvPicPr>
          <p:cNvPr id="18435" name="Рисунок 5" descr="http://www.vokrugsveta.ru/img/cmn/2007/08/20/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4581525"/>
            <a:ext cx="3433763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6" descr="http://protown.ru/pic/pp-leniz-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33375"/>
            <a:ext cx="3557588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1042988" y="836613"/>
            <a:ext cx="76374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rebuchet MS" pitchFamily="34" charset="0"/>
              </a:rPr>
              <a:t>Потомки новгородцев, жившие по берегам морей, «по морю», стали </a:t>
            </a:r>
          </a:p>
          <a:p>
            <a:r>
              <a:rPr lang="ru-RU" sz="1800">
                <a:latin typeface="Trebuchet MS" pitchFamily="34" charset="0"/>
              </a:rPr>
              <a:t>называться поморами.</a:t>
            </a:r>
          </a:p>
        </p:txBody>
      </p:sp>
      <p:pic>
        <p:nvPicPr>
          <p:cNvPr id="19458" name="Рисунок 2" descr="http://pomorland.narod.ru/img/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535238"/>
            <a:ext cx="3887788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5" descr="http://t1.gstatic.com/images?q=tbn:ANd9GcT1mCoGGRr6GKiSR7Pe96Ax9QncTJTxBlP_mRg9GWco_uM06w3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535238"/>
            <a:ext cx="3600450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4" descr="C:\Users\Sky\Desktop\плем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7025" y="249238"/>
            <a:ext cx="3014663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5" descr="C:\Users\Sky\Desktop\пл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716338"/>
            <a:ext cx="2663825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6"/>
          <p:cNvSpPr txBox="1">
            <a:spLocks noChangeArrowheads="1"/>
          </p:cNvSpPr>
          <p:nvPr/>
        </p:nvSpPr>
        <p:spPr bwMode="auto">
          <a:xfrm>
            <a:off x="684213" y="2852738"/>
            <a:ext cx="7737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rebuchet MS" pitchFamily="34" charset="0"/>
              </a:rPr>
              <a:t>Поморы, расселившись по северному краю, подружились с местными</a:t>
            </a:r>
          </a:p>
          <a:p>
            <a:r>
              <a:rPr lang="ru-RU" sz="1800">
                <a:latin typeface="Trebuchet MS" pitchFamily="34" charset="0"/>
              </a:rPr>
              <a:t>жителями, племена которых назывались «чудь». </a:t>
            </a:r>
          </a:p>
        </p:txBody>
      </p:sp>
      <p:pic>
        <p:nvPicPr>
          <p:cNvPr id="20484" name="Рисунок 7" descr="http://t1.gstatic.com/images?q=tbn:ANd9GcQPM9u-OuOwdLyvlfzNZeXo83VzhKBxLCo-ot-SgXNt6-KAVvX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236538"/>
            <a:ext cx="266382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8" descr="C:\Users\Sky\Desktop\пл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3514725"/>
            <a:ext cx="28797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4"/>
          <p:cNvSpPr txBox="1">
            <a:spLocks noChangeArrowheads="1"/>
          </p:cNvSpPr>
          <p:nvPr/>
        </p:nvSpPr>
        <p:spPr bwMode="auto">
          <a:xfrm>
            <a:off x="539750" y="692150"/>
            <a:ext cx="8553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rebuchet MS" pitchFamily="34" charset="0"/>
              </a:rPr>
              <a:t>В 1584 году, царь Иван Грозный приказал около Михайло-Архангельского</a:t>
            </a:r>
          </a:p>
          <a:p>
            <a:r>
              <a:rPr lang="ru-RU" sz="1800">
                <a:latin typeface="Trebuchet MS" pitchFamily="34" charset="0"/>
              </a:rPr>
              <a:t>монастыря, который был основан монахами на берегу реки Северная Двина,</a:t>
            </a:r>
          </a:p>
          <a:p>
            <a:r>
              <a:rPr lang="ru-RU" sz="1800">
                <a:latin typeface="Trebuchet MS" pitchFamily="34" charset="0"/>
              </a:rPr>
              <a:t>построить город Архангельск. Этот монастырь дал городу имя и герб.  </a:t>
            </a:r>
          </a:p>
        </p:txBody>
      </p:sp>
      <p:sp>
        <p:nvSpPr>
          <p:cNvPr id="21506" name="AutoShape 2" descr="data:image/jpeg;base64,/9j/4AAQSkZJRgABAQAAAQABAAD/2wCEAAkGBhMSERQUExQVFRUWGBwYGBcYFx0YGBsYGBgYGxcXHRcbHyYgGBojGhwaHy8gJScpLCwsGCAxNTAqNSYrLCkBCQoKDgwOGg8PGiwkHyQsLCwsLCwsLCksLCwsLCwsLCwsLCwsLCwsLCwpLCwpLCksKSwsLCwsLCwsLCwsLCwsLP/AABEIALwBDAMBIgACEQEDEQH/xAAbAAACAwEBAQAAAAAAAAAAAAADBQECBAYAB//EAEAQAAECBAMGBAUDAwMDAwUAAAECEQADITEEEkEFUWFxgfATIpGxBjJCocHR4fEUI1IVM2IWcoIHksIkVHOisv/EABoBAAMBAQEBAAAAAAAAAAAAAAABAgMEBgX/xAAlEQACAgIDAQACAQUAAAAAAAAAAQIRITEDElFBMmEiEyNCcbH/2gAMAwEAAhEDEQA/AOrKezBGrpTv9fWBpIf8wZCATR/aPOUfbrBeUngYuqUCYKJZpf1iFpv3+YqiaBlXGA50+g7MWYb0xRaBvg0OipbTv94shG935RCZdO90FTKrpyPdISBoGtTd/bvdHkrLxdaK+8eQivDjCoZRJ4996RZJ1t3eIAf9enGPJFP2/aGCiXJ/mJY9N1/SJlpEFJZq9+kAqBpLUeJA7/HGJWX3R4LsG/WEOi6VGJUk+v5gMWztAmT1JBLO2sVKt/ff4i6Fk0j2QiAKB9vFFEwVUs99IoZf8+sK8jSwQq3ekQ/H9Ytp+3bxCWpTvfFCogKH7d2gyU/z+/doGEA2HdYOlIYN7/tBTGAnUD++nPhBBJETi3TLUXAo9bdYKuWBQNrGyjgxlakY1s+/lxgb1MaFSx+acIEJQ7MZ/TX4VEy/dvaPE07/ABFraiKl376RLWRrKKKmtFVKA7aPLT2e+3iATAXSITm1EaJcxqXesUyq074wQYc8ev8AMIZZM2lwO9+se8ZW8de+dYoJDXj3hD1ik2iS8xQAfi3qYko5EH2jNjFZUP5qFPy7s4F/fkY2FPp+kWL6DVL3HukS4v0jyiQeWsQEvf194kYNakvQ/wARCGFRWPLlVcdtBETUm6WPZv8ArE0PRCWuRzMXRKpeLNy7/LxQoL0MNoRJU38NEhbt3ygapZ7aPekRodErmh+zbsRdCnMBUkP331iyUHj333qwYU3vrEE/rEoWd8WKu/aBiPJgvjQEViQP0pCvwdFzOfvlFisG8AVIO6L+A0WrJpEFqaCKCU/6RMuYCopZmGuoJNuFL8YuJb6RSiK8kJRxg2URQAfj0gipyUhyQBvJ/MWog3Ri21OCJCuNB1Ma5U0LSlYrmAI6/wAxzO29pCarKPkT9zqRFvh/bYR/amHy3Sp6B/pO4OaHj6bKODKTTZ0OUPx7/MDUgev4iBJHiEgmqQ+7Xfag0gvhiMZQNISAGX394GU+n8QaYjsRRaO+7RmylsGtN4FMQ5/n9IIv0ihW38fvEGiQUyyHrFwojWB8bvBEy+npDAqZ3t1iwUHv7R5aCNW/mPGU7VPpFJMlgdozD4amfT3D070jSZvA01t99IwbVmASlbgHt+OUbCHZ31s4iicWEVXfEIpx74wIoH/IdYnM2/ukSUEVM3D7wJSuceC34xdIenCEwKidV4KB6RRUioI77/MShJ3FoMoMFsggRTBFOdPeKoSO37vCA8d7jt/vp0i6eP8AESRwj2aKoRHh7qRHhwSWtxFyOcLqmFgwjhF5drNygiURdhB1oLA54kGDAAxUoArGiiReTNLLzFg6JTpvz/pBwrhCzF43wpudQZJDKO4aOL0P/wDRhkhQUAoEEFiG3RoiHsFicSlADk1LdSf3jldsCZNWConL9IAcJ4+msdTilgM9A5vwFO+EYsQpADgjSKToJKzmJgfQCBJlVdqj9ukN8SqXvAaw4RqwGy3ZSqAh0p+pqVIsIFOkQ4NirZ65skomJzKSp0lBOl/LuL9H5x2AUFAG4LNyIhNj5YyswBb5X4/fWsZcN8RqlkImJCkppmFSOLfVTs0h3/UQl/bY8XLPiX+mzVvcRK5de++sBTjUqmIIUMqkMGNCSQRxBZ/W0a1jge6RjKJ0J+GZaOHe9oBMV27fiNa10NO27rGYnvsRg8GsSULynSNGbpAxL4inbxfMNTD0SWc6GPJBfRnj2Ybn6RJbjal+3jVCFXxLOCJJO9TU0cFi33jeTb25xg24l0AUNXFH0IP2Mb8Op0i1QLRT0QvyKngI878e7QVQfvv3ih0tpGVGiJD8OLV9ekTLVXv1iqXLWAixSxs8KwDV/gRKiX59YqpYTEKW38b+MMlHvDfXvWPFxx37+9IkK5MekQR36QDBzCd8RlcfvFggDnF0p/WFVjsqlJGvYgyIhuESkPWK6iLgnhElJ7MSgHdEpQeEHURVRABJsLxlxOJuVMzFy7AUFG/MacVKJlqAu1Nz6feOYxG2gCwCnfzJbzA8aU6/zai/hLaWWatoENVmHy+jB3NdR1hCjay5KxlJYkkoJdJ3jnxbX1JidurZVCXAAZLtvNLwkViVTVhKXJOjNpeujax0cXG1s5+WavB2G1NoeMgZApiMwOrtQcBcP6QjKVLT5cwqAQo698o2IAQAgOCAkFVKs1H3X41iNkAtML5Q6Wa7u7OLu2kK60PZgw+AWmcgzCWC0uGLUO+OrxGPAvlCi4TvbvS0IJpChMGYHOXb047qRgVgypbOshgWBZt5dq1aCu2w/FYOgxG0ksa1AhBjJwUS1+NH/YWiZuwWLZV0qXWH1r80YMVhvDIJC2tRQO+gIdhp1jTjjFaInKT2dHsZJMhiau9akB99KuDWNcn4hVLW0xSVS3bM/mFdf8gPXnCfDbeSmS1EqFBQMwanpC2biAtRqQDoGtWJUG27H3pKj6Uuocfr14xmPIff8ROzJahIlgu4QB9tejCCqDGOWcUmdkJYM6a0+8W8Pu8XQluI776RdyNOUZpWVYNrHWKhJ6Rda3Pbwu2ti5iXCAEhgc6qu/4p9/XRRIbMG3lKmJKUqyNrUly1f25Rt2LtMKASfnAsPQkd6iEOMwM5TKViJaQ7vkDeuZyIFgsJOkqExK5ametUuKuKG2vSN6VbMezTs7sj13xQpLd9tEYabmQFM2YA34U5/vBwIzo3syrvaPJJ6QVaOzvimVukZuIMsi1/vBAuKi34ryiESw2nV682pEiwegZQ/f4g5I1f8xIQCGfv9IrrYWZww393O6LoWb19NYuUcqRCeOm/lBVB8Lud8WC48FPEiCwReWDBUikCB7aCi0WmJkQt2pKQ6SoVOYUuWGYPyY+sMox7SFmq2Ytf6YpClk5vFIQpAUEMXP1GjCzgjQwnkYJeeZ4YGZKXDkijsojjX78IazSAgJNDWj1qwj3w/WbMZ/8AbV7jnGkG1ZjyK2IsSZx+ZSaaV4ethBNiyVKMzeGLjhW1Gt7Q92nikANmT8oo4f0hbsjacpC5ilqIFAGSS7u9opttOkQlTyxfKlf3FudN517EH2cFHEFr5Ut1MVnYyV4i1JKlhQNAhmfiT+KRp+GSV4lSspYJFCQKhgN8U9NkraX7GKk/7hbkep9NYWYnDJWpCSAcxZiS3OkNcYopLAAC5851f/iz/tCuQCudLT5aKYkKqPaMoXtGs/AuP+GESw5yAcjvpW8e+G9iSjiHKXyJcVoSCAC2sNtvYkITmLsDVuNBT09YxfBpecTX5C3Lyn8xalJxbZLilJI62caEQB+LQaZGZQb+I5JbO1IvmOlYvlPY591ipGkWDtCollFA8+kJPimYoSTlJSryh3ahVXjUH3h4tddf37EcdtraaZpKErSUjQBai4L1IDCujvG0FbIm6QPbc9ZwkpQJClZMykli2VyX5tFtqYlbSA5IWnz7iWSH+5hbPxoVLEpczIEUy+AouEigcEvTdGfE7UCkpBUVZMoSRLKBRncqrowp6xuoaOVy/wCH0bCkBCRSw4fSnjF1YhKASpTAVL8I4rB7fUEKUqYUjKoAJIJejEJdiailG9lszFzCCoKzFXluz1Jdqm4A3iIXE2zZ8yo7faG3koWGBU6CoseDgZbkmF0n4omf4pZjWoVVstDudza0cwlU3+2w3pDnRTkavvL8KQKWFBSGDAE1zeXzMCKEuGBO8+9riRm+VnWD4jUK50mvoM3IUYM5eOkkTMwcgh9KEjgWpHzmbhkkVMsEjRRqaWCSAkcibCMmGxk58wmLBNSUlnB0/PS0KXCnoUeVx2fVgktpFCpmeORwHxbNUqXKyJ+UuVKOYtrYM/WHeB2/LmOlSkomAkZCoPQ+hfhGEuNxN48iY0SvfF0pG+Mk2eEpKiSwDmj0FXpfW0DwO15U7/bWFFnZiC2+ra+4iadFsaBPIxIEBlqcwVBhYGEEAxuPRKDrJD2YFRpuABjQgUjJtSU6Ug/5DnY66RaJFc74ulg+VE0ninL71HpC6f8AEi1qJ8AWCauWrV3S32jXPkpTNU/ygDUuAx1vHkz5awWALA1cmxPG0Psq0TT9FE7FzZjZZSUguBR943hoxDZZDkhZfcyR1APu8dEJCPK6Q/nNbfNu31+8B8QVGRIBZiwbj7HnWLjKsJESjatiJGGSlP8Ati7sVNzo3d4MnCEiiEDSqi/K3f2joZcoeCo+UVVYaPf9uUZsRiyhRGgANwBWpqT9qaWvCfI7wNQVCebg5jhkoBtRBN6aG4e/tEStnrUwAuAf9sippq/H9od4admBq5CmJ0uCKx6bMygKsyL6Cp74Q+7J6qxL/wBNkmoPXLbrvgsrYagVFLJUn5a5SHcBsttY0TsYXqqxBFC53OG5Q3w5BzFjYfnvrA5yQKMZM5maqapOWY6wb5ienmTbqDE/DmI8KcFElKC4L+YWYGnmZwKtDfDh5R5H2aCSNnoMouLZtNxVA+RJUCg27HknFJWHSpKhvSX9rR5ZG9o5dOzGlImAkHU63qH01jpvCsA9Kb/uXJjJrw6otvZ5+MXCeXbxLDs/iPFPf7QqEBnynBFCLaVd6cY5zFqTLKWYAjQJvWpp9hHRzpgAKiQANSWEcNtue/hq+kAF7C5oONI0hG2ZcjwexGNoHUNymo7XYaP+Ix4jEJUkggO2pAcjRtzhqNcRTETKlycrguwLAAEau1v2gM1/PkAYpBfy1oWAArZ/S8dUYpHM2FmqaQyQHWUlzUgMb8ntfXljSTepqWo6dUoDAUUog3/SBon5JaT5ioUDDLVQrmV9TiwFawXDALCSpORKUkqYnzAUoQaHMXO6t4ujO7PSpi1JXVQOVJUClug1Y0tvMWwLhgn/AHB9JIIbK9QSAAPQ9A/pGPZIUFKObMMjZjlZVyDv50JZojCzkiWolJSpSXJZJJD1ZzR/vWkGUBnxkzNJSnKPKSARUGoFN1PeNOHw6wKp8vmADeU76vUP6bjHtorUqUlyKgGhL/TcGoPKhjXPVMmpQBUBJAFjQA1OVtGued4bYkhd4pBN0mrkE2r+p7ECVKdyFlzXU6VjWt8oIIu5cV040BfWLSEguSnopIDa3dzpDsKegmE21OkgpTNoUsxNLaAu3QQx2T8UCSU5pZZiklJBNSCDQCzMzwpTLSQ5oRq5S1WNCbj3iqEhyBmNhcEi2/3iHGMlVFJyTtH0bZ/xLh5nyrAO5XkP3oYdIVwoeMfIv6WrAm7Bwwru6Qw2fjZ8taUS5pS6gL+UOzEghmtHPLgrKZ0R5vUfVAqMu0PlHMfmFX/UsqVkTMmpWpjmKEuHDNQO3doy7W24mckS5YWCVB1UBy1BavdYz6s17IX/ABBtVOZYQSSCA4sCAaOOOnCEuz9qiSWUCqhFDUFTOcpodfWG+1sImXKypSwoHuTqdLBvvHOzkOG/XUs/r2Y341Fxo55uSkdTs/awnTFywBlSlRzb8x/xIDWjHj5gTMyZUMRciocGzm4obQr2ZiTJmiYCWUPMnm1uUN8bLUcRnCSUsz0ag+a9ojqoy/RXZuP7Oglj+yaan3hJ8RrygEPm8tWcXVTieHKGP9WjwlDOkkk0zJccGHfpGLbaVTEBKWJJH1AAXfVzpGS/JG3+OCuwpjywSC5U5pqQBG2Yp0pzAnyGmuu5oxbPHhysszU/91zwg/jBQSAa5CLE1LgaVvDe2SvgnQpQxOV1FLh0/wDi+vE+o9OmkBirkPuS0ITsg+N4hXV3/wBtZYMUjTdx9IcHFgFQZVh9Ct5fS36Q55aomKaswp2hLlIZawl3AdzzPrvjUdtyEpZU1AKszVehJY0sCDc3jlcMjxCXSur1oLWFdLRq/wBKCVjyrTmCiWANQ25hYv6dafHHTEpyrA+w6grCINWIHHfD5ZrHziUvKQErKdS4UC5d6Ch58bR0Mn4hn5R5pCqXUlYPXKljzES+OjSHKjotobUlyElUxQTuFyeQuf3hJsL4ylzj4anTNKlskj6QolIeztRv+JhR8R7QCiCPMTchLl/pBrQaty3xzOPlAqdmLvx3g011jWHGpLJlPlaeDqviScFrUUlWZICSkOLO9FEAioGmhrQxzc6aS4q9fKwCbM9KHWoF4aYeaMRJUVMqaAcz+Vw1FuLlh28LMPJANQGZ3dhe3CzRpHGDOTvJrlS2LozggBzkJalGerkVetxwjOgFYUAkhAf5SMzZirWimc0/YwecuWAvM6VEuHVRgwdIo7B76QHDYhIzJooFmdxVuII1A0hiA43CeGiWUrfTMmhykWu4+qoGvOKTMOorIBKxUgEsTayTU/n3OZwmBvECfKSfMQHYkVUeIHCMqVFJC3YsojKag1AB0B4tFRbIaI8FDy2cuzhN3pStrs7DlG+UgjMBRKCAUq8zOXU25JLe9xGH+tQVJajFzSoZIBbmRwiZKzUqQVklxQnqTq+79IpoMI0YzEy1SgEoKVBjwbMBvLmgrBpoUqicriijmqKGr3oNaCoHLLiioIS7tQDMRcEEnhBk4ec5PhnzXozg6F2LPWJrA/oJ0kkhiAbgU1qA1mq/EwYEXY2FwRUXbfoYrLw6nUlSCM9bhmADgOaaQRODmu3hKc6pWN5ayvcQMEQnKxGenmq7Fn41H5eICU5aqBLFxSjKDDfX8UjQNiz9UMP/AMj9PatqRow/wxPmBwE3NFFN9LDtoVr0aX6MS0M41JBoOArHkp8yS91C9nBGltYap+FpqSApSAVHSz8+UGV8IzEnMJqaVSxL799LDSJ7x9K6MxKm+YklHlYABg+av0iooKxp2cspJWAzhkgAnNxJ09d++Cf6LOUTmnIHykskaPRjvrzjpp2MQFBLpzXCXGb/ANrv/EYykqwaxjk5bGLmKCUBCiLlQQrMTvNOJMY14NZ+lfB0l+RpekdcoguTTqNQKX7fhGebLFWFb+/G37xK5KxQ3C9nIzMLMF0r55TbdUdPSGuytsq8sspLiny3YUu1bjpDGcpnFwBvduN4STMGmZOOZGZ2FzTkNaekaKSmskNOOjrUD+2rQ+asKdp7T8NLnMUuKAsXLl+LZfvA5HwtKIcoBA9/Xt4J/wBOSRQoTZzTcxOo7MYLoma/yovgtomYgK0JFXFo1S54yy9Tke9L6Rz+FwMsu4JdRajAAUtW5B7rDLC7BkrqE04Zhbd5t4i5RiiU2zAvayhOCRWqXNA4LaM7V3/v0Nypv8QG6n8iMaPheU9E5TpVbHj88BxewmIZZS7v5l2oNFG1z1g/jLQVJYZi2cir1ur7b4dSx/cl3svr8usKsP8AD6U+ZSlJA3FRqSQ7q4MacI24fYaSxEya9a5lA8dS1WglV3YRvQkTi/DKSvNV7UDAksxI0IjscBVNXvTkwhIdhSlEjOogUqTvyt8lnpfSMwJQ4/qFitsx98lYbqQ1cRZjsRLlzMiZeZJY50nyjQ1Av1aM86dIJBLFKWCjldq1s8YlIGcrzAHP9KDrqHFf+2499PiMFpfeWygfS71sTduEdPU5uwxXh5Xiply8OoLIzeZfhun5TV3ube0Cw+D8TMUykS8qlILrmKqmrMCxFQLh4XibKJBPilIBpTMSGLOLCvDWKS0JX4iSFmp+pqNTnXdxgSBsY4TBImAzJq0Sy5AS+4UPmUSdNInZGAkZVeNMDpJb5QbClEvQuL6QtwmHBqSAXNSoAsLmztrfWLpWcxYlIJJuptKkBO7ukD/2BvkSJQnjzqKCDQKUzgsLVqR9oNtdEjwFBKHWwYlK9HequAGvvGOehSigiYkkAhS87B3oHI7MexEyYEnNNSoMXGZzbk14n6sj9HGyv6RMqWlaPMAH/tGpFzmy15xrw6sGPmSljZpZGg4c451M+YwWiehOrGYQzVAy6cvd4MMXPt4stXJShurUVGnrEuJaaCfESJGVPgnKXqwKHoOAcvpwhtg0YLKQoAK5L4tSlLRym0tprU5UoEZrFajUB8wzB2O+GmG2liQAfFSBYPN9KNSG4ukSmrG8uVhQsOAUhJei2JJGm+9WimPl4MgEBN6/MKMa6NVvSF8naeJYstOrETBv3kN6x7/VsUoEZhr9SCNKFtIhJ2XaoHsjBSxWYgZFqZCnNFiyVB6BQIY7wRHUbCwKEhbAB1UFTQFTFiaCOQlTVlCxmIlHMTR0uQTua4A7ERs3a0xCgRMuKEh3HuSPzFSTZKkkdd8R4tMmWgpDnyhIYVLa2LNxEM0zQuWlVapCnarEPVzT1jh9sYqbNlf3FgsxAAy8HfW5pwi8zx2CfFVSlFU8o03xl/TtI0U8s6mfNAXU3DVDMQFtWOc2ntDLivEFWu1f8mB5hh7Rkl4FZZQXYuK614e/CJRglAUIUbAk1DlnzXsX6copRS+icmxnsva2dKsxFFEBzVjYHTrFdqyyVggtQdQ1BR6Xo9IXGUpSKVyjTMnflN2LVtvjPM2mpITR2Faq1AZ3tbc0Ppm0Hb0czMepgAjMGoQprcDZmPBxrC0bXGd1oJDD5SDvrVhakY5e1JtU/QXdLvxJalLxdNwVS1KAoCliwHTtxFqCWye96OmwPxPKVQhSWaqgd/B+Lb417YxX9gkBXmoAaX59KcY5CXh0kgkEV0B5sN9K9tDIYr5QV5kgu2opT2BPImMZcSTtFrkdUzSmWEhIG5vSmvQ9Yd7OkkJyk/Upy5NjQ07b0hHM2mlJSpiTu0H/AJN0eInbaUEEJSrMey3tpEyjKRUZKJ1SlVINmcU71I+8YMYlRYs138xB5Ai+orvhQNvqyuUlRTvoXYH9eFNYuPiAhJOWtWrcEHKSDY29De0JQkh9kxmmW9KXGtgMzDpQN+sbZkwISo0oCTo7VjmztxQYiwYXcsN/ltx574IdreOyXZOYuP8AigFRd+QH/kIThJuylJJUXwalISCS6lMVPuLqYclKFYEqU+pHWPYrHjyKSCoAfpd6A0iF7aQhgQXIch7cKWtF0YtgzsyXXyi5owAJoHFwzNbdGY7KQGHh0JL61GhLeWlW/mGaJwSlkkk6PW77r09oFIw5DqKnZwABlZxz/bhCtlUY14VOf5UpTvV1NnrTfzaAmcgUYWLceoGuleXE6kFbParhQFLMGBqOP6wZEhIFNKUGXgBu3faLuti3owScMtQezAX+Zg7u1d/dIieny5gUskaeYXNHIpSvrGyZJmFK8sxSUqooUNGrWpFNPvGQbOlykkZxZ3JDaW0PJnqbOTFWiaFgxWarsnNcME/VRRLB73IenTy5QWl8zOHzJcAUeoZjawIhj/TywfL9RzO+h0bfWhqzh4HNWwUSpj9KGUpybCga+m+L7eE9fQfhpSgBwcoJH2Ygj257or4X9whZZgDcLBowrZyxJr1jZiJwZlrKFGhQSpKnuSzMRxBduNhJxKQWCgCGSpkkAAMAQA2Y1+Y9IlNjpAJynd0EOxZlUv5iHJtz9oCmQoEqSzJN6sXoFGrV/fkddMzeRxQIZiKfNqRV48uZ5jmCQRRWqS2jgXJ38XaLRJmkJCjwUWzeYjiACdTSoa8aCCQPLlUgF/KQS1kulzXiIChAD/Kc1lGqhrTKdKWNHg0tBSqvlIsDq9MwzV4kdlsEWlyqFJAyhL5SkG+gSSmo3/akFRJSFIChlIoMrDKXIBIDgvw00jPNxDWABJcP5SC1D92YN0iPEIJoaVAB1uXJObpUH3mmFjTGKLKKjmAIIUcihXgRThFsPtFaXAKVD6SaFT7hTVtIX4fEKGUpWyampIS9yHKaFnG6l6wSVtBDpUCRXyjUhV3NQGa9/eI6lWb07ZILKCaPQ6GumYtUe0a9n7TkzAAoBJ3FgN4ZWuvGkKZrEoVRSnLHeSLEhg3LnAUKdRQPIscQx5cGbdCcE0UpNHUqwstrJytoRan2/WIVsqUWZCXuGOtBUjhCCXKWhTuEObU6gs273h1InGlg1mJI9WDG2+MmmtM0TT2g3+jSiXy1HE8QfKeA/ETK2BLd/PuIcszmnbwVEyjOQQLs4tqRcDvSNaJR0bgK29rvE219ClYtn/D8s6KbQOWrw6d6zJ+HEZag8xfXTrDMKIcEEAG7e54Nb7mJKjoB604nlyhd5astRWxR/wBPI413jmd3Lu+c/DqTXMRZmDcbj8Q+WH9OPfZiitQfuHf79sIpTkiHFMUSNkEEZVt1J/JaDztiKGuaruSqhbfpc89Y3y8z6U3cXrakbJa9CKtzr0iXORcYI5+Zs2aLJJ/8v1LO4H2rAf8AR94ruIF+ZT20dOoMdeQ6xVXPjB3YdUIv6ZhVWtQcvowFddPeLDCIFzmJq5SD0taG87SnY42gQljsX4wKTYmkJMQiXLTcJDh2+4prw4xRJzVSQARqmtDv38DqDGlWwV0UZgdNQavYg1FbcdYj+iUDWZKFDUgkvzPVxrTdGlGdmdEquYDygniL2ejR5EhKX1JIetffW/53yNiLCW8WUC9VZVu50bMw9Isdkro02V5S7qQSOZFhf8w6/YuwOdjEpF78deJdhSvSF8/H50kpCTkLAqsSXolql6Cz8RDJex5lc0+XXTKQwpbfeAr+Gy5WmdKBDEulZqKPRQ5e8UkkJ2c9LWDQo1c0UMpb/KpTp7UeNErZp8riWHJJUXChcnzG+7XlSG0zYE3/AO6ksP8AgbNep+8DT8ITFGmIlk7sig46EaNXlGja9Ip+C5fmBykpSwdNEuGDMkMGcjc8RhMLuSQjzZjlLsagMC1Rv3B90bz8HrKnOKlgf45VEDoSXFxx6RZXwUsq82IlhxT+3RjZrk09Xh2vQqXgumygKZUJUCDmUyVM+qs32Y+8VZwwKdRmv9TgeUUa17U3Q0V8DzSoj+ql0NUhBFTyY/o8Qv4DnKDKxSVACgyqs/E9tBcfRZ8F4wQyE50td2sd5JI4GPSpKAlxMHl+bzh66EBRNRwhgj4Cv/8AUpY0sfR2MEH/AKdOWRPQRR/mNqXBEFx+sKl4LZIkFeULyjrcByHygA9TAJuLkBZSCoJbK9xYMBrbRveHq/8A07UG80gtvSs//Lt4k/AU5wUrkJaoIlng/b6wu0b2FS8OeKFNmBJS9nArxb87tIsjZ6g5KE0GcPqLBnBdgB7NHQSfgSaKmbLNbZC3Chpv6nhBZvwHMLgzZbXAyqYU49+8DmvSurOflZgl6A5nuRlLhzbKxt11rFZqQUggl9SRx1J14cIfD4DmggicgEbgR33SLo+CJgb+4j1UN3B7jfC7xX0fV+HN4fGTAQBmUxsahu9H9YdbOlEEFKVSz9QILEdWEb5PwasH5pdmd1Pz+VvtWNyfhlY+pJb/AJKG7/EUiJST0NRkY17YUgsrIXFHdNBqWd2306XjRJ2s5tW7Jch62pfm+kaB8OKAb+16qB9qiK/9OTP80A1sVC73p05RnSo0tounaK2OaWRWlQKb9WPfCLonFV0K+xudK/jpEjYk1mzo9VDV++xAxgFpJBVL6qXuJ3FjrE9fCr+BJiOZO4kdLm9eMWKTw/b9IoqSoAOuXq1VGrcqwOVIWA2eXfLTMAOHD1hdWwutGrwy13527vEJNbj8vf8ATpESZaw3ml1erq9K61iq0LJ+eWX0dRr3p+sHVlWa0sA+jdeUUmTA12NPu3ruiBImtdH/AO36RP8ARTTQmWbf5X32hUw0eUkswtv/ABxjOxFGB9fxGsYaaB80s9FQP+nmnWX1CoKZJbw7vY998o8rDpf5R0A7fjziAsxVU2ulIpknvAS1h6WP57tEokDcBEZniETSfT3eGgQRchOoB5jl9osmSmxA3WHekVStxEicfLbSCy6JmYRBIGQcKD7RYYZANEpBbcHbsP0iETTSt/0MWRPJD07EFiaFO1sYJCkBKUMUrLkVzJSChm0zU31DNB0bSR5ElLqMsKZIFRkKmDl7huoiNrSBMUgKFgVdUzZRHt9zGZOFT5V2V4KUvqxln0u/8Rapoxt2MJW0JahJ8v8AvPkcCwSVBR3Ahm/7haB/61KKM4ST5kpbykupKVb2olVeRoYXzcOErlsVNIUyA9G8fIx/yZACa7t9Ywy05ZSEpoPmpvyy0v1zEniYqkOzpcPOStUxIS2QtUDzVIcH/uSoVY0exjNh9rhKVKKKCZkGUAeRnSouajK5LdBGDZ8zPMnhQByTQzgGrGa/MKWro0AwMlOWWMqWPhrIahX4cx1HeSWPQQuqG29j5O2ElqKDzfC5Kq/QEEc4HJ24FMEoUt1ZKFNPKFFRc6ai/CEUlOYByaK8a7ecplkktcOSWtWNmBRlmBt5VpcoYwUhdm2MkbcBQlRSppkwITVJNS2YsosLvrwi0vbKFBBSCrOctGOViArMxoxIe7O7UjncCoqTLc0ROLMALTZbE0qamv8AyME2fmHhEKUD4qgbVADNazS08anfC6ofZjuTt1CkhQCmdVafSgLUL7vLzHWC4HHhaCoF2UoOwukkHU6jfCTBYYBASHAYnS6pAf8AXmTG/Z0kJQpCaAFbNpf9IlpFJsth/iRC0kpSs/2xMag+ZRQEu7ZnHKoLxplbcQ4FiU59KDKVHXRme0c/hcCmWiZlf5H0plCVDTeH6mCz8IlgdfDCHo7GWXqzi5tF9UT3bHsjbGfJlQohaM+gy3YGtHIZxR2rFZe3AUuQUkyxNCXTmKXIoxqzD/3CF2EwmVUvKpQCc6Wd3AWWcmpbMda6vApmH+SppIy6aUez2UYVIq2OP9bSCsK8oQsIKiQxzKKQq9BmSRVo3pQDcA9OkJMRg0lCh8ueaVKIAc+YitK0pXSGUqaac4T/AEUs7DzJSf8AEHoO7wOXIT/iPSKKnl4rKmmJspRNKpSWsPQQDwkj6Q/IRfxCekZVTDmPAQgRqTMiyV1hcZ59vuInxyG6Q/pb1Y2UrfGdWIAhbisYrf2xjSCd8VREUm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Trebuchet MS" pitchFamily="34" charset="0"/>
            </a:endParaRPr>
          </a:p>
        </p:txBody>
      </p:sp>
      <p:pic>
        <p:nvPicPr>
          <p:cNvPr id="21507" name="Picture 4" descr="http://allross.ru/arh/images/arhangel/arh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184400"/>
            <a:ext cx="4579938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http://t2.gstatic.com/images?q=tbn:ANd9GcRY-zB-KyM2dcqrLo1hHp_LwAnzn1Mpt5tcPcxC5fNw02gOy7gSy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205038"/>
            <a:ext cx="2160588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199</TotalTime>
  <Words>495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      Архангельская область расположена на Севере Европейской части России.  Её побережье на протяжении 3 тысяч километров омывают холодные воды трех     арктических морей: Белого, Баренцева и Карского. Площадь территории — 587,4тыс.кв. км. Численность населения составляет 1 млн. 185 318 тыс. человек.(2010г.)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Sky</dc:creator>
  <cp:lastModifiedBy>User</cp:lastModifiedBy>
  <cp:revision>15</cp:revision>
  <dcterms:created xsi:type="dcterms:W3CDTF">2012-11-13T17:09:41Z</dcterms:created>
  <dcterms:modified xsi:type="dcterms:W3CDTF">2021-03-26T09:35:06Z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776147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