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807" r:id="rId1"/>
  </p:sldMasterIdLst>
  <p:notesMasterIdLst>
    <p:notesMasterId r:id="rId18"/>
  </p:notesMasterIdLst>
  <p:sldIdLst>
    <p:sldId id="256" r:id="rId2"/>
    <p:sldId id="277" r:id="rId3"/>
    <p:sldId id="258" r:id="rId4"/>
    <p:sldId id="274" r:id="rId5"/>
    <p:sldId id="257" r:id="rId6"/>
    <p:sldId id="259" r:id="rId7"/>
    <p:sldId id="262" r:id="rId8"/>
    <p:sldId id="260" r:id="rId9"/>
    <p:sldId id="270" r:id="rId10"/>
    <p:sldId id="271" r:id="rId11"/>
    <p:sldId id="272" r:id="rId12"/>
    <p:sldId id="273" r:id="rId13"/>
    <p:sldId id="269" r:id="rId14"/>
    <p:sldId id="276" r:id="rId15"/>
    <p:sldId id="275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DACE7C5E-033F-4697-B9CC-2126ADA97E19}">
          <p14:sldIdLst>
            <p14:sldId id="256"/>
            <p14:sldId id="258"/>
            <p14:sldId id="274"/>
            <p14:sldId id="257"/>
            <p14:sldId id="259"/>
            <p14:sldId id="262"/>
            <p14:sldId id="260"/>
            <p14:sldId id="270"/>
            <p14:sldId id="271"/>
            <p14:sldId id="272"/>
            <p14:sldId id="273"/>
            <p14:sldId id="269"/>
            <p14:sldId id="276"/>
            <p14:sldId id="275"/>
          </p14:sldIdLst>
        </p14:section>
        <p14:section name="Раздел без заголовка" id="{2F202A2D-DAB2-4820-8F2B-5732BD54B634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99CCFF"/>
    <a:srgbClr val="FF9966"/>
    <a:srgbClr val="FF5050"/>
    <a:srgbClr val="CC0000"/>
    <a:srgbClr val="FF6699"/>
    <a:srgbClr val="CC0099"/>
    <a:srgbClr val="FF33CC"/>
    <a:srgbClr val="FF9999"/>
    <a:srgbClr val="240CB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058" autoAdjust="0"/>
  </p:normalViewPr>
  <p:slideViewPr>
    <p:cSldViewPr>
      <p:cViewPr varScale="1">
        <p:scale>
          <a:sx n="77" d="100"/>
          <a:sy n="77" d="100"/>
        </p:scale>
        <p:origin x="-1618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5B9A98-B1B4-4267-9F8F-3A8FB3CF3981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56BE11-10CF-439F-B680-D2E573C819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502356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56BE11-10CF-439F-B680-D2E573C819D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63918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388111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21271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78966119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05459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464261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40691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98681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16746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66329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755611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64802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416184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645348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57167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74397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54897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1746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  <p:sldLayoutId id="2147483810" r:id="rId3"/>
    <p:sldLayoutId id="2147483811" r:id="rId4"/>
    <p:sldLayoutId id="2147483812" r:id="rId5"/>
    <p:sldLayoutId id="2147483813" r:id="rId6"/>
    <p:sldLayoutId id="2147483814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  <p:sldLayoutId id="214748382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91289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Arial" pitchFamily="34" charset="0"/>
              </a:rPr>
              <a:t>МКДОУ ДС «ЭДЕЛЬВЕЙС»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43042" y="5229200"/>
            <a:ext cx="8715404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Аменова </a:t>
            </a: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Г.К.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</a:t>
            </a:r>
            <a:endParaRPr lang="ru-RU" sz="20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i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057" name="Rectangle 1"/>
          <p:cNvSpPr>
            <a:spLocks noChangeArrowheads="1"/>
          </p:cNvSpPr>
          <p:nvPr/>
        </p:nvSpPr>
        <p:spPr bwMode="auto">
          <a:xfrm>
            <a:off x="428596" y="2243738"/>
            <a:ext cx="709573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0" algn="ctr"/>
            <a:r>
              <a:rPr lang="ru-RU" sz="3200" b="1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 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 работы </a:t>
            </a:r>
            <a:r>
              <a:rPr lang="ru-RU" sz="3200" b="1" dirty="0" err="1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ППк</a:t>
            </a:r>
            <a:r>
              <a:rPr lang="ru-RU" sz="3200" b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err="1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вДОУ</a:t>
            </a:r>
            <a:endParaRPr lang="ru-RU" sz="3200" b="1" dirty="0">
              <a:solidFill>
                <a:schemeClr val="accent2">
                  <a:lumMod val="75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 descr="https://avatars.mds.yandex.net/i?id=b35aa4fef2a1c256d3d7dfa7c5ce9b90_l-3610079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6632"/>
            <a:ext cx="1440160" cy="144016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260648"/>
            <a:ext cx="51215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B0F0"/>
                </a:solidFill>
                <a:latin typeface="Montserrat"/>
              </a:rPr>
              <a:t>Алгоритм проведения </a:t>
            </a:r>
            <a:r>
              <a:rPr lang="ru-RU" sz="2800" b="1" dirty="0" smtClean="0">
                <a:solidFill>
                  <a:srgbClr val="00B0F0"/>
                </a:solidFill>
                <a:latin typeface="Montserrat"/>
              </a:rPr>
              <a:t>ППк</a:t>
            </a:r>
            <a:endParaRPr lang="ru-RU" sz="2800" b="1" dirty="0">
              <a:solidFill>
                <a:srgbClr val="00B0F0"/>
              </a:solidFill>
              <a:latin typeface="Montserra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2492" y="980728"/>
            <a:ext cx="753563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Montserrat"/>
              </a:rPr>
              <a:t>Проведение обследования ребёнка специалистами ППк. </a:t>
            </a:r>
            <a:r>
              <a:rPr lang="ru-RU" dirty="0" smtClean="0">
                <a:latin typeface="Montserrat"/>
              </a:rPr>
              <a:t>Данное </a:t>
            </a:r>
            <a:r>
              <a:rPr lang="ru-RU" dirty="0">
                <a:latin typeface="Montserrat"/>
              </a:rPr>
              <a:t>обследование осуществляется по инициативе родителей (законных представителей) или сотрудников Организации с письменного согласия родителей (законных представителей</a:t>
            </a:r>
            <a:r>
              <a:rPr lang="ru-RU" dirty="0" smtClean="0">
                <a:latin typeface="Montserrat"/>
              </a:rPr>
              <a:t>).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Montserrat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Montserrat"/>
              </a:rPr>
              <a:t>Назначение ведущего специалиста. Таким ведущим специалистом может быть: педагог-психолог, учитель-логопед, учитель-дефектолог</a:t>
            </a:r>
            <a:r>
              <a:rPr lang="ru-RU" dirty="0" smtClean="0">
                <a:latin typeface="Montserrat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Montserrat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Montserrat"/>
              </a:rPr>
              <a:t>Подготовка </a:t>
            </a:r>
            <a:r>
              <a:rPr lang="ru-RU" dirty="0">
                <a:latin typeface="Montserrat"/>
              </a:rPr>
              <a:t>заключений каждым специалистом ППк</a:t>
            </a:r>
            <a:r>
              <a:rPr lang="ru-RU" dirty="0" smtClean="0">
                <a:latin typeface="Montserrat"/>
              </a:rPr>
              <a:t>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Montserrat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latin typeface="Montserrat"/>
              </a:rPr>
              <a:t>Назначение </a:t>
            </a:r>
            <a:r>
              <a:rPr lang="ru-RU" dirty="0">
                <a:latin typeface="Montserrat"/>
              </a:rPr>
              <a:t>даты заседания ППк. Информирование о дате заседания ППк специалистов и родителей (законных представителей</a:t>
            </a:r>
            <a:r>
              <a:rPr lang="ru-RU" dirty="0" smtClean="0">
                <a:latin typeface="Montserrat"/>
              </a:rPr>
              <a:t>).</a:t>
            </a:r>
          </a:p>
          <a:p>
            <a:pPr marL="342900" indent="-342900">
              <a:buFont typeface="+mj-lt"/>
              <a:buAutoNum type="arabicPeriod"/>
            </a:pPr>
            <a:endParaRPr lang="ru-RU" dirty="0">
              <a:latin typeface="Montserrat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>
                <a:latin typeface="Montserrat"/>
              </a:rPr>
              <a:t>Проведение заседания ППк. На заседании ППк обсуждаются результаты обследования ребенка каждым специалистом, составляется коллегиальное заключение ППк. По результатам заключения ППк разрабатываются рекомендации и принимается решение о направлении ребёнка на ПМПК.</a:t>
            </a:r>
            <a:endParaRPr lang="ru-RU" b="0" i="0" dirty="0">
              <a:effectLst/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1311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92221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333333"/>
                </a:solidFill>
                <a:latin typeface="Montserrat"/>
              </a:rPr>
              <a:t>Документация </a:t>
            </a:r>
            <a:r>
              <a:rPr lang="ru-RU" sz="2800" b="1" dirty="0">
                <a:solidFill>
                  <a:srgbClr val="333333"/>
                </a:solidFill>
                <a:latin typeface="Montserrat"/>
              </a:rPr>
              <a:t>ППк в детском </a:t>
            </a:r>
            <a:r>
              <a:rPr lang="ru-RU" sz="2800" b="1" dirty="0" smtClean="0">
                <a:solidFill>
                  <a:srgbClr val="333333"/>
                </a:solidFill>
                <a:latin typeface="Montserrat"/>
              </a:rPr>
              <a:t>саду</a:t>
            </a:r>
            <a:endParaRPr lang="ru-RU" sz="2800" b="1" dirty="0">
              <a:solidFill>
                <a:srgbClr val="333333"/>
              </a:solidFill>
              <a:latin typeface="Montserrat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8002"/>
          <a:stretch/>
        </p:blipFill>
        <p:spPr>
          <a:xfrm>
            <a:off x="5652120" y="4077072"/>
            <a:ext cx="3212456" cy="261891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166843"/>
            <a:ext cx="660648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Montserrat"/>
              </a:rPr>
              <a:t>Нормативно-правовая документация ППк</a:t>
            </a:r>
            <a:endParaRPr lang="ru-RU" dirty="0">
              <a:solidFill>
                <a:srgbClr val="333333"/>
              </a:solidFill>
              <a:latin typeface="Montserra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Приказ о создании ППк в ДОУ с утверждённым составом специалистом ППк.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Положение о деятельности ППк в ДОУ</a:t>
            </a:r>
            <a:r>
              <a:rPr lang="ru-RU" dirty="0" smtClean="0">
                <a:solidFill>
                  <a:srgbClr val="333333"/>
                </a:solidFill>
                <a:latin typeface="Montserrat"/>
              </a:rPr>
              <a:t>.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 smtClean="0">
              <a:solidFill>
                <a:srgbClr val="333333"/>
              </a:solidFill>
              <a:latin typeface="Montserrat"/>
            </a:endParaRPr>
          </a:p>
          <a:p>
            <a:r>
              <a:rPr lang="ru-RU" b="1" dirty="0" smtClean="0">
                <a:solidFill>
                  <a:srgbClr val="333333"/>
                </a:solidFill>
                <a:latin typeface="Montserrat"/>
              </a:rPr>
              <a:t>Организационно-методическая </a:t>
            </a:r>
            <a:r>
              <a:rPr lang="ru-RU" b="1" dirty="0">
                <a:solidFill>
                  <a:srgbClr val="333333"/>
                </a:solidFill>
                <a:latin typeface="Montserrat"/>
              </a:rPr>
              <a:t>документация ППк</a:t>
            </a:r>
            <a:endParaRPr lang="ru-RU" dirty="0">
              <a:solidFill>
                <a:srgbClr val="333333"/>
              </a:solidFill>
              <a:latin typeface="Montserra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График проведения плановых заседаний ППк.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Журнал учета заседаний ППк и обучающихся, прошедших ППк.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Журнал регистрации коллегиальных заключений ППк.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Журнал направления обучающихся на ПМПК.</a:t>
            </a:r>
            <a:endParaRPr lang="ru-RU" b="0" i="0" dirty="0">
              <a:solidFill>
                <a:srgbClr val="333333"/>
              </a:solidFill>
              <a:effectLst/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13519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92221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333333"/>
                </a:solidFill>
                <a:latin typeface="Montserrat"/>
              </a:rPr>
              <a:t>Документация </a:t>
            </a:r>
            <a:r>
              <a:rPr lang="ru-RU" sz="2800" b="1" dirty="0">
                <a:solidFill>
                  <a:srgbClr val="333333"/>
                </a:solidFill>
                <a:latin typeface="Montserrat"/>
              </a:rPr>
              <a:t>ППк в детском </a:t>
            </a:r>
            <a:r>
              <a:rPr lang="ru-RU" sz="2800" b="1" dirty="0" smtClean="0">
                <a:solidFill>
                  <a:srgbClr val="333333"/>
                </a:solidFill>
                <a:latin typeface="Montserrat"/>
              </a:rPr>
              <a:t>саду</a:t>
            </a:r>
            <a:endParaRPr lang="ru-RU" sz="2800" b="1" dirty="0">
              <a:solidFill>
                <a:srgbClr val="333333"/>
              </a:solidFill>
              <a:latin typeface="Montserra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6151" y="1268760"/>
            <a:ext cx="64624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333333"/>
                </a:solidFill>
                <a:latin typeface="Montserrat"/>
              </a:rPr>
              <a:t>Специальная документация ППк</a:t>
            </a:r>
            <a:endParaRPr lang="ru-RU" dirty="0">
              <a:solidFill>
                <a:srgbClr val="333333"/>
              </a:solidFill>
              <a:latin typeface="Montserrat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Карта развития обучающегося, получающего психолого-педагогическое сопровождение.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Коллегиальное заключение ППк.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Протокол заседания ППк.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Представление ППк на обучающегося для предоставления на ПМПК.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Согласие родителей (законных представителей) обучающегося на проведение психолого-педагогического обследования специалистами ППк.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333333"/>
                </a:solidFill>
                <a:latin typeface="Montserrat"/>
              </a:rPr>
              <a:t>Отказ родителей от прохождения ППк.</a:t>
            </a:r>
            <a:endParaRPr lang="ru-RU" b="0" i="0" dirty="0">
              <a:solidFill>
                <a:srgbClr val="333333"/>
              </a:solidFill>
              <a:effectLst/>
              <a:latin typeface="Montserra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74419" y="3867185"/>
            <a:ext cx="3528392" cy="2642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066301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692696"/>
            <a:ext cx="8064896" cy="56323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147955" marR="140335" algn="just">
              <a:spcAft>
                <a:spcPts val="0"/>
              </a:spcAft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Учитель-логопед </a:t>
            </a:r>
            <a:endParaRPr lang="ru-RU" sz="4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0855" marR="140335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осуществляет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диагностику речевого развития ребенка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 заполняет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речевую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карту,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составляет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заключение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spc="3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содержанию</a:t>
            </a:r>
            <a:r>
              <a:rPr lang="ru-RU" sz="2000" spc="35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логопедической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работы;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spc="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0855" marR="140335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предоставляет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необходимую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информацию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специалистам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ППк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spc="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0855" marR="140335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осуществляет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консультирование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педагогов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(законных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представителей)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вопросам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помощи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детям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пределах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своей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компетенции;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spc="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0855" marR="140335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разрабатывает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программу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коррекционно-развивающих</a:t>
            </a:r>
            <a:r>
              <a:rPr lang="ru-RU" sz="2000" b="1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занятий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обучающимися;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spc="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0855" marR="140335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проводит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групповые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(или)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индивидуальные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коррекционно-развивающие и компенсирующие занятия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обучающимся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490855" marR="140335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совместно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другими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специалистами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разрабатывает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индивидуальный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учебный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обучающегося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готовит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документы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заседанию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консилиума;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spc="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90855" marR="140335" indent="-342900" algn="just">
              <a:spcAft>
                <a:spcPts val="0"/>
              </a:spcAft>
              <a:buFont typeface="Wingdings" panose="05000000000000000000" pitchFamily="2" charset="2"/>
              <a:buChar char="ü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формирует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банк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диагностических</a:t>
            </a:r>
            <a:r>
              <a:rPr lang="ru-RU" sz="20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коррекционных</a:t>
            </a:r>
            <a:r>
              <a:rPr lang="ru-RU" sz="2000" b="1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методик</a:t>
            </a:r>
            <a:r>
              <a:rPr lang="ru-RU" sz="2000" b="1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коррекции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речевой</a:t>
            </a:r>
            <a:r>
              <a:rPr lang="ru-RU" sz="20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345418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59079"/>
            <a:ext cx="7776864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Логопедическое заключение:</a:t>
            </a: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Задержка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речевого развития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ФФН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дизартрия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ОНР (I уровень речевого развития)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ОНР (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уровень речевого развития), дизартрия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ОНР (III уровень речевого развития)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ОНР (</a:t>
            </a:r>
            <a:r>
              <a:rPr lang="en-US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уровень речевого развития),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дизартрия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ТНР- тяжелое нарушение речи </a:t>
            </a:r>
            <a:endParaRPr lang="ru-RU" sz="24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4293096"/>
            <a:ext cx="1892174" cy="2162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957972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559079"/>
            <a:ext cx="77768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 №1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ФФН, дизартрия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 №2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ОНР (I уровень речевого развития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 №3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Задержка речевого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развития</a:t>
            </a:r>
          </a:p>
          <a:p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 №4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ОНР 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уровень речевого развития), дизартрия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 №5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ОНР 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III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уровень речевого развития), дизартрия</a:t>
            </a:r>
          </a:p>
          <a:p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 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 №6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ОНР (III уровень речевого развития)</a:t>
            </a: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Логопедическое </a:t>
            </a:r>
            <a:r>
              <a:rPr lang="ru-RU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заключение №7</a:t>
            </a:r>
            <a:endParaRPr lang="ru-RU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ОНР (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II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уровень речевого развития), дизартрия</a:t>
            </a:r>
            <a:endParaRPr lang="ru-RU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764704"/>
            <a:ext cx="2204770" cy="2008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748137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2132856"/>
            <a:ext cx="81724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СПАСИБО ЗА ВНИМАНИЕ,КОЛЛЕГИ!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412776"/>
            <a:ext cx="6480720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79512" y="476672"/>
            <a:ext cx="8064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Специалисты  </a:t>
            </a:r>
            <a:r>
              <a:rPr lang="ru-RU" sz="2800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ППк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 МКДОУ ДС «ЭДЕЛЬВЕЙС»</a:t>
            </a:r>
            <a:endParaRPr lang="ru-RU" sz="2800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980728"/>
            <a:ext cx="17733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Наш девиз: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0648"/>
            <a:ext cx="6660740" cy="1733808"/>
          </a:xfrm>
          <a:prstGeom prst="rect">
            <a:avLst/>
          </a:prstGeom>
          <a:solidFill>
            <a:srgbClr val="99CCFF"/>
          </a:solidFill>
        </p:spPr>
        <p:txBody>
          <a:bodyPr wrap="square">
            <a:spAutoFit/>
          </a:bodyPr>
          <a:lstStyle/>
          <a:p>
            <a:pPr marL="66675" marR="63500">
              <a:spcBef>
                <a:spcPts val="755"/>
              </a:spcBef>
              <a:spcAft>
                <a:spcPts val="0"/>
              </a:spcAft>
              <a:tabLst>
                <a:tab pos="2147570" algn="l"/>
                <a:tab pos="232664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Распоряжение Министерства</a:t>
            </a:r>
            <a:r>
              <a:rPr lang="ru-RU" sz="2000" spc="-34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просвещения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Российской Федерации от 9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сентября 2019г.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6675" marR="63500">
              <a:spcBef>
                <a:spcPts val="755"/>
              </a:spcBef>
              <a:spcAft>
                <a:spcPts val="0"/>
              </a:spcAft>
              <a:tabLst>
                <a:tab pos="2147570" algn="l"/>
                <a:tab pos="232664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№ Р-93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утверждении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spc="-3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примерного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Положения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педагогическом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консилиуме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образовательной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организации».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3568" y="2132856"/>
            <a:ext cx="5400600" cy="450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29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6660740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7955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24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7955" algn="ctr"/>
            <a:r>
              <a:rPr lang="ru-RU" sz="24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Структура</a:t>
            </a:r>
            <a:r>
              <a:rPr lang="ru-RU" sz="2400" b="1" kern="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Распоряжения</a:t>
            </a:r>
            <a:r>
              <a:rPr lang="ru-RU" sz="2400" b="1" kern="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2400" b="1" kern="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создании</a:t>
            </a:r>
            <a:r>
              <a:rPr lang="ru-RU" sz="2400" b="1" kern="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b="1" kern="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ППк</a:t>
            </a:r>
            <a:r>
              <a:rPr lang="ru-RU" sz="2400" b="1" kern="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</a:p>
          <a:p>
            <a:pPr marL="147955" algn="ctr"/>
            <a:endParaRPr lang="ru-RU" sz="2400" b="1" kern="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42950" lvl="1" indent="-285750">
              <a:buSzPts val="1400"/>
              <a:buFont typeface="Times New Roman" panose="02020603050405020304" pitchFamily="18" charset="0"/>
              <a:buAutoNum type="arabicPeriod"/>
              <a:tabLst>
                <a:tab pos="596265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Общие</a:t>
            </a:r>
            <a:r>
              <a:rPr lang="ru-RU" sz="24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положения</a:t>
            </a:r>
          </a:p>
          <a:p>
            <a:pPr marL="742950" lvl="1" indent="-285750">
              <a:buSzPts val="1400"/>
              <a:buFont typeface="Times New Roman" panose="02020603050405020304" pitchFamily="18" charset="0"/>
              <a:buAutoNum type="arabicPeriod"/>
              <a:tabLst>
                <a:tab pos="556895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</a:t>
            </a:r>
            <a:r>
              <a:rPr lang="ru-RU" sz="2400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</a:t>
            </a:r>
            <a:r>
              <a:rPr lang="ru-RU" sz="24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ППк</a:t>
            </a:r>
          </a:p>
          <a:p>
            <a:pPr marL="742950" lvl="1" indent="-285750">
              <a:buSzPts val="1400"/>
              <a:buFont typeface="Times New Roman" panose="02020603050405020304" pitchFamily="18" charset="0"/>
              <a:buAutoNum type="arabicPeriod"/>
              <a:tabLst>
                <a:tab pos="556895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Режим</a:t>
            </a:r>
            <a:r>
              <a:rPr lang="ru-RU" sz="24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</a:t>
            </a:r>
            <a:r>
              <a:rPr lang="ru-RU" sz="2400" spc="-1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ППк</a:t>
            </a:r>
          </a:p>
          <a:p>
            <a:pPr marL="742950" lvl="1" indent="-285750">
              <a:buSzPts val="1400"/>
              <a:buFont typeface="Times New Roman" panose="02020603050405020304" pitchFamily="18" charset="0"/>
              <a:buAutoNum type="arabicPeriod"/>
              <a:tabLst>
                <a:tab pos="550545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Проведение</a:t>
            </a:r>
            <a:r>
              <a:rPr lang="ru-RU" sz="2400" spc="-5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обследования</a:t>
            </a:r>
          </a:p>
          <a:p>
            <a:pPr marL="742950" marR="352425" lvl="1" indent="-285750">
              <a:buSzPts val="1400"/>
              <a:buFont typeface="Times New Roman" panose="02020603050405020304" pitchFamily="18" charset="0"/>
              <a:buAutoNum type="arabicPeriod"/>
              <a:tabLst>
                <a:tab pos="596265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Содержание</a:t>
            </a:r>
            <a:r>
              <a:rPr lang="ru-RU" sz="24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рекомендаций</a:t>
            </a:r>
            <a:r>
              <a:rPr lang="ru-RU" sz="2400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ППк</a:t>
            </a:r>
            <a:r>
              <a:rPr lang="ru-RU" sz="2400" spc="-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400" spc="-4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</a:t>
            </a:r>
            <a:r>
              <a:rPr lang="ru-RU" sz="2400" spc="-1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психолого-педагогического</a:t>
            </a:r>
            <a:r>
              <a:rPr lang="ru-RU" sz="24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сопровождения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0164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3152001"/>
            <a:ext cx="72008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47955" marR="141605" algn="ctr">
              <a:spcAft>
                <a:spcPts val="0"/>
              </a:spcAft>
            </a:pPr>
            <a:endParaRPr lang="ru-RU" sz="24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47955" marR="141605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—</a:t>
            </a:r>
            <a:r>
              <a:rPr lang="ru-RU" sz="24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одна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форм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взаимодействия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руководящих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педагогических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работников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организации,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осуществляющей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образовательную деятельность, с целью создания оптимальных условий обучения,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развития,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социализации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адаптации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посредством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</a:t>
            </a:r>
            <a:r>
              <a:rPr lang="ru-RU" sz="24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педагогического сопровождения.</a:t>
            </a:r>
            <a:endParaRPr lang="ru-RU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05013"/>
            <a:ext cx="4104456" cy="3321160"/>
          </a:xfrm>
          <a:prstGeom prst="rect">
            <a:avLst/>
          </a:prstGeom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 t="16713"/>
          <a:stretch>
            <a:fillRect/>
          </a:stretch>
        </p:blipFill>
        <p:spPr>
          <a:xfrm>
            <a:off x="3995936" y="548680"/>
            <a:ext cx="3240360" cy="24422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538582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828288"/>
            <a:ext cx="734481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" marR="64135" algn="ctr">
              <a:tabLst>
                <a:tab pos="786130" algn="l"/>
                <a:tab pos="2357755" algn="l"/>
                <a:tab pos="2390775" algn="l"/>
              </a:tabLst>
            </a:pPr>
            <a:r>
              <a:rPr lang="ru-RU" sz="2000" b="1" dirty="0" smtClean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 ППк:</a:t>
            </a:r>
          </a:p>
          <a:p>
            <a:pPr marL="409575" marR="64135" indent="-342900">
              <a:buFont typeface="Wingdings" panose="05000000000000000000" pitchFamily="2" charset="2"/>
              <a:buChar char="q"/>
              <a:tabLst>
                <a:tab pos="786130" algn="l"/>
                <a:tab pos="2357755" algn="l"/>
                <a:tab pos="2390775" algn="l"/>
              </a:tabLs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выявление</a:t>
            </a:r>
            <a:r>
              <a:rPr lang="ru-RU" sz="2000" b="1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трудностей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освоении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образовательных программ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b="1" spc="-3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особенностей в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развитии,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социальной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адаптации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поведении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последующего принятия решений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об организации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</a:t>
            </a:r>
            <a:r>
              <a:rPr lang="ru-RU" sz="2000" b="1" spc="-3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педагогического</a:t>
            </a:r>
            <a:r>
              <a:rPr lang="ru-RU" sz="2000" b="1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сопровождения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409575" marR="64135" indent="-342900">
              <a:buFont typeface="Wingdings" panose="05000000000000000000" pitchFamily="2" charset="2"/>
              <a:buChar char="q"/>
              <a:tabLst>
                <a:tab pos="786130" algn="l"/>
                <a:tab pos="2357755" algn="l"/>
                <a:tab pos="2390775" algn="l"/>
              </a:tabLs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9575" marR="64770" indent="-342900">
              <a:buFont typeface="Wingdings" panose="05000000000000000000" pitchFamily="2" charset="2"/>
              <a:buChar char="q"/>
              <a:tabLst>
                <a:tab pos="1994535" algn="l"/>
                <a:tab pos="2358390" algn="l"/>
              </a:tabLs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разработка</a:t>
            </a:r>
            <a:r>
              <a:rPr lang="ru-RU" sz="2000" b="1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 </a:t>
            </a:r>
            <a:r>
              <a:rPr lang="ru-RU" sz="2000" b="1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</a:t>
            </a:r>
            <a:r>
              <a:rPr lang="ru-RU" sz="2000" b="1" spc="-34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педагогического	сопровождения</a:t>
            </a:r>
            <a:r>
              <a:rPr lang="ru-RU" sz="2000" b="1" spc="-3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обучающихся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409575" marR="64770" indent="-342900">
              <a:buFont typeface="Wingdings" panose="05000000000000000000" pitchFamily="2" charset="2"/>
              <a:buChar char="q"/>
              <a:tabLst>
                <a:tab pos="1994535" algn="l"/>
                <a:tab pos="2358390" algn="l"/>
              </a:tabLst>
            </a:pP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9575" marR="64770" indent="-342900">
              <a:buFont typeface="Wingdings" panose="05000000000000000000" pitchFamily="2" charset="2"/>
              <a:buChar char="q"/>
              <a:tabLst>
                <a:tab pos="2071370" algn="l"/>
                <a:tab pos="2226945" algn="l"/>
                <a:tab pos="2298700" algn="l"/>
              </a:tabLst>
            </a:pP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консультирование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участников </a:t>
            </a:r>
            <a:r>
              <a:rPr lang="ru-RU" sz="2000" b="1" spc="-34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образовательных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отношений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вопросам </a:t>
            </a:r>
            <a:r>
              <a:rPr lang="ru-RU" sz="2000" b="1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актуального</a:t>
            </a:r>
            <a:r>
              <a:rPr lang="ru-RU" sz="2000" b="1" spc="-34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психофизического</a:t>
            </a:r>
            <a:r>
              <a:rPr lang="ru-RU" sz="2000" b="1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состояния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возможностей	обучающихся;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содержания и оказания им психолого-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помощи,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создания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специальных</a:t>
            </a:r>
            <a:r>
              <a:rPr lang="ru-RU" sz="2000" b="1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условий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получения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образования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</a:p>
          <a:p>
            <a:pPr marL="409575" marR="64770" indent="-342900">
              <a:buFont typeface="Wingdings" panose="05000000000000000000" pitchFamily="2" charset="2"/>
              <a:buChar char="q"/>
              <a:tabLst>
                <a:tab pos="2071370" algn="l"/>
                <a:tab pos="2226945" algn="l"/>
                <a:tab pos="2298700" algn="l"/>
              </a:tabLst>
            </a:pP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онтроль за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b="1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выполнением</a:t>
            </a:r>
            <a:r>
              <a:rPr lang="ru-RU" sz="2000" b="1" spc="-3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spc="-34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рекомендаций</a:t>
            </a:r>
            <a:r>
              <a:rPr lang="ru-RU" sz="2000" b="1" spc="-1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ППк.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441339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380391"/>
            <a:ext cx="33774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Montserrat"/>
              </a:rPr>
              <a:t>Формы организации ППк</a:t>
            </a:r>
            <a:endParaRPr lang="ru-RU" sz="2000" b="1" i="0" dirty="0">
              <a:solidFill>
                <a:srgbClr val="FF0000"/>
              </a:solidFill>
              <a:effectLst/>
              <a:latin typeface="Montserra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790820"/>
            <a:ext cx="6048672" cy="6145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6675" marR="64770">
              <a:spcAft>
                <a:spcPts val="0"/>
              </a:spcAft>
              <a:tabLst>
                <a:tab pos="1808480" algn="l"/>
                <a:tab pos="3143250" algn="l"/>
              </a:tabLs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Плановые: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реже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одного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раза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полугодие,</a:t>
            </a:r>
            <a:r>
              <a:rPr lang="ru-RU" sz="2000" b="1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оценки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динамики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 и коррекции для внесения (при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необходимости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) изменений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	</a:t>
            </a:r>
            <a:r>
              <a:rPr lang="ru-RU" sz="20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-34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дополнений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рекомендации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психолого-педагогического </a:t>
            </a:r>
            <a:r>
              <a:rPr lang="ru-RU" sz="2000" spc="-33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сопровождения обучающихся.</a:t>
            </a:r>
          </a:p>
          <a:p>
            <a:pPr marL="66675">
              <a:spcBef>
                <a:spcPts val="10"/>
              </a:spcBef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  <a:p>
            <a:pPr marL="66675">
              <a:lnSpc>
                <a:spcPts val="1595"/>
              </a:lnSpc>
              <a:spcBef>
                <a:spcPts val="5"/>
              </a:spcBef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Внеплановые: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64770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198120" algn="l"/>
                <a:tab pos="1759585" algn="l"/>
                <a:tab pos="2390775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 зачислении нового обучающегося,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нуждающегося в </a:t>
            </a:r>
            <a:r>
              <a:rPr lang="ru-RU" sz="2000" spc="-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психолого-</a:t>
            </a:r>
            <a:r>
              <a:rPr lang="ru-RU" sz="2000" spc="-34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педагогическом сопровождении;</a:t>
            </a:r>
          </a:p>
          <a:p>
            <a:pPr marL="342900" marR="67945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25908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отрицательной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(положительной)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динамике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обучения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обучающегося;</a:t>
            </a:r>
          </a:p>
          <a:p>
            <a:pPr marL="342900" marR="64135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527685" algn="l"/>
                <a:tab pos="2083435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возникновении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новых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обстоятельств, влияющих на обучение 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развитие обучающегося в соответствии с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запросами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родителей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(законных</a:t>
            </a:r>
            <a:r>
              <a:rPr lang="ru-RU" sz="2000" spc="-3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представителей) обучающегося, </a:t>
            </a:r>
            <a:r>
              <a:rPr lang="ru-RU" sz="2000" spc="-34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педагогических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руководящих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работников</a:t>
            </a:r>
            <a:r>
              <a:rPr lang="ru-RU" sz="2000" spc="-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Организации;</a:t>
            </a:r>
          </a:p>
          <a:p>
            <a:pPr marL="342900" marR="64135" lvl="0" indent="-342900">
              <a:spcAft>
                <a:spcPts val="0"/>
              </a:spcAft>
              <a:buSzPts val="1400"/>
              <a:buFont typeface="Times New Roman" panose="02020603050405020304" pitchFamily="18" charset="0"/>
              <a:buChar char="-"/>
              <a:tabLst>
                <a:tab pos="527685" algn="l"/>
                <a:tab pos="2083435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целью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решения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конфликтных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ситуаций и других</a:t>
            </a:r>
            <a:r>
              <a:rPr lang="ru-RU" sz="2000" spc="-2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случаях.</a:t>
            </a:r>
            <a:endParaRPr lang="ru-RU" sz="2000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8112" t="41833" r="18101" b="1044"/>
          <a:stretch/>
        </p:blipFill>
        <p:spPr>
          <a:xfrm>
            <a:off x="5652120" y="1556792"/>
            <a:ext cx="3324523" cy="2241784"/>
          </a:xfrm>
          <a:prstGeom prst="rect">
            <a:avLst/>
          </a:prstGeom>
          <a:ln>
            <a:solidFill>
              <a:srgbClr val="92D05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278273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592221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Montserrat"/>
              </a:rPr>
              <a:t>Как организовать ППк в детском саду?</a:t>
            </a:r>
            <a:endParaRPr lang="ru-RU" sz="2800" b="1" i="0" dirty="0">
              <a:solidFill>
                <a:srgbClr val="FF0000"/>
              </a:solidFill>
              <a:effectLst/>
              <a:latin typeface="Montserra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14350" y="1415788"/>
            <a:ext cx="595840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ППк создается на базе организации</a:t>
            </a:r>
            <a:r>
              <a:rPr lang="ru-RU" sz="32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любого</a:t>
            </a:r>
            <a:r>
              <a:rPr lang="ru-RU" sz="32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типа</a:t>
            </a:r>
            <a:r>
              <a:rPr lang="ru-RU" sz="32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независимо</a:t>
            </a:r>
            <a:r>
              <a:rPr lang="ru-RU" sz="32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</a:t>
            </a:r>
            <a:r>
              <a:rPr lang="ru-RU" sz="32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ее</a:t>
            </a:r>
            <a:r>
              <a:rPr lang="ru-RU" sz="3200" spc="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организационно-правовой </a:t>
            </a:r>
            <a:r>
              <a:rPr lang="ru-RU" sz="32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формы </a:t>
            </a:r>
            <a:r>
              <a:rPr lang="ru-RU" sz="3200" spc="-34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приказом</a:t>
            </a:r>
            <a:r>
              <a:rPr lang="ru-RU" sz="32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руководителя</a:t>
            </a:r>
            <a:r>
              <a:rPr lang="ru-RU" sz="3200" spc="-5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Организации.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9572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88640"/>
            <a:ext cx="7128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Организация</a:t>
            </a:r>
            <a:r>
              <a:rPr lang="ru-RU" sz="3600" b="1" spc="-35" dirty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</a:t>
            </a:r>
            <a:r>
              <a:rPr lang="ru-RU" sz="3600" b="1" spc="-30" dirty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3600" b="1" dirty="0">
                <a:solidFill>
                  <a:srgbClr val="FF33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ППк</a:t>
            </a:r>
            <a:endParaRPr lang="ru-RU" sz="3600" dirty="0">
              <a:solidFill>
                <a:srgbClr val="FF33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516" y="834971"/>
            <a:ext cx="8712968" cy="31393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166370" marR="166370" algn="ctr">
              <a:spcAft>
                <a:spcPts val="0"/>
              </a:spcAft>
            </a:pP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Состав</a:t>
            </a:r>
            <a:r>
              <a:rPr lang="ru-RU" sz="2000" b="1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консилиума</a:t>
            </a:r>
          </a:p>
          <a:p>
            <a:pPr marL="66675" marR="65405" algn="just">
              <a:spcAft>
                <a:spcPts val="0"/>
              </a:spcAf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Общее</a:t>
            </a:r>
            <a:r>
              <a:rPr lang="ru-RU" sz="20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руководство</a:t>
            </a:r>
            <a:r>
              <a:rPr lang="ru-RU" sz="20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деятельностью</a:t>
            </a:r>
            <a:r>
              <a:rPr lang="ru-RU" sz="2000" spc="-3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консилиума</a:t>
            </a:r>
            <a:r>
              <a:rPr lang="ru-RU" sz="2000" spc="-3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возлагается</a:t>
            </a:r>
            <a:r>
              <a:rPr lang="ru-RU" sz="20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</a:t>
            </a:r>
            <a:r>
              <a:rPr lang="ru-RU" sz="20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руководителя</a:t>
            </a:r>
            <a:r>
              <a:rPr lang="ru-RU" sz="2000" spc="-2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ДОУ</a:t>
            </a:r>
          </a:p>
          <a:p>
            <a:pPr marL="409575" marR="65405" indent="-342900" algn="just"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председатель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ППк</a:t>
            </a:r>
            <a:r>
              <a:rPr lang="ru-RU" sz="2000" spc="5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-Аменова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Г.К.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09575" marR="65405" indent="-342900" algn="just">
              <a:spcAft>
                <a:spcPts val="0"/>
              </a:spcAft>
              <a:buFontTx/>
              <a:buChar char="-"/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заместитель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председателя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ППк-Байгунакова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А.О.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6675" marR="1669415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-педагог-психолог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spc="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6675" marR="1669415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-учитель-логопед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</a:t>
            </a:r>
            <a:r>
              <a:rPr lang="ru-RU" sz="2000" spc="5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spc="5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6675" marR="1669415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-учитель-дефектолог,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6675" marR="69215" algn="just">
              <a:spcAft>
                <a:spcPts val="0"/>
              </a:spcAf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-секретарь</a:t>
            </a:r>
            <a:r>
              <a:rPr lang="ru-RU" sz="2000" spc="5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ППк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- </a:t>
            </a:r>
            <a:r>
              <a:rPr lang="ru-RU" sz="20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Абельбаева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А.С.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30050"/>
          <a:stretch/>
        </p:blipFill>
        <p:spPr>
          <a:xfrm>
            <a:off x="1452697" y="4378403"/>
            <a:ext cx="4726437" cy="2479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846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1314</TotalTime>
  <Words>542</Words>
  <Application>Microsoft Office PowerPoint</Application>
  <PresentationFormat>Экран (4:3)</PresentationFormat>
  <Paragraphs>120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админ</cp:lastModifiedBy>
  <cp:revision>137</cp:revision>
  <dcterms:modified xsi:type="dcterms:W3CDTF">2023-02-01T17:29:35Z</dcterms:modified>
</cp:coreProperties>
</file>