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04" r:id="rId1"/>
  </p:sldMasterIdLst>
  <p:notesMasterIdLst>
    <p:notesMasterId r:id="rId29"/>
  </p:notesMasterIdLst>
  <p:handoutMasterIdLst>
    <p:handoutMasterId r:id="rId30"/>
  </p:handoutMasterIdLst>
  <p:sldIdLst>
    <p:sldId id="256" r:id="rId2"/>
    <p:sldId id="395" r:id="rId3"/>
    <p:sldId id="452" r:id="rId4"/>
    <p:sldId id="453" r:id="rId5"/>
    <p:sldId id="454" r:id="rId6"/>
    <p:sldId id="455" r:id="rId7"/>
    <p:sldId id="456" r:id="rId8"/>
    <p:sldId id="457" r:id="rId9"/>
    <p:sldId id="458" r:id="rId10"/>
    <p:sldId id="459" r:id="rId11"/>
    <p:sldId id="460" r:id="rId12"/>
    <p:sldId id="461" r:id="rId13"/>
    <p:sldId id="462" r:id="rId14"/>
    <p:sldId id="463" r:id="rId15"/>
    <p:sldId id="464" r:id="rId16"/>
    <p:sldId id="465" r:id="rId17"/>
    <p:sldId id="466" r:id="rId18"/>
    <p:sldId id="467" r:id="rId19"/>
    <p:sldId id="468" r:id="rId20"/>
    <p:sldId id="469" r:id="rId21"/>
    <p:sldId id="470" r:id="rId22"/>
    <p:sldId id="471" r:id="rId23"/>
    <p:sldId id="472" r:id="rId24"/>
    <p:sldId id="473" r:id="rId25"/>
    <p:sldId id="474" r:id="rId26"/>
    <p:sldId id="475" r:id="rId27"/>
    <p:sldId id="476" r:id="rId28"/>
  </p:sldIdLst>
  <p:sldSz cx="12192000" cy="68580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68395E-7C80-4AC2-9A4C-D9412925FF99}">
          <p14:sldIdLst>
            <p14:sldId id="256"/>
            <p14:sldId id="395"/>
            <p14:sldId id="452"/>
            <p14:sldId id="453"/>
            <p14:sldId id="454"/>
            <p14:sldId id="455"/>
            <p14:sldId id="456"/>
            <p14:sldId id="457"/>
            <p14:sldId id="458"/>
            <p14:sldId id="459"/>
            <p14:sldId id="460"/>
            <p14:sldId id="461"/>
            <p14:sldId id="462"/>
            <p14:sldId id="463"/>
            <p14:sldId id="464"/>
            <p14:sldId id="465"/>
            <p14:sldId id="466"/>
            <p14:sldId id="467"/>
            <p14:sldId id="468"/>
            <p14:sldId id="469"/>
            <p14:sldId id="470"/>
            <p14:sldId id="471"/>
            <p14:sldId id="472"/>
            <p14:sldId id="473"/>
            <p14:sldId id="474"/>
            <p14:sldId id="475"/>
            <p14:sldId id="476"/>
          </p14:sldIdLst>
        </p14:section>
        <p14:section name="ТЕКСТ" id="{02BC6D46-7BFE-490D-BA3D-FE77D961207C}">
          <p14:sldIdLst/>
        </p14:section>
        <p14:section name="ТАБЛИЦЫ" id="{548A8FC8-8B98-44FB-9881-DDFAB488493F}">
          <p14:sldIdLst/>
        </p14:section>
        <p14:section name="ДИАГРАММЫ" id="{4E062878-D0BF-4442-AB84-82E440FEC529}">
          <p14:sldIdLst/>
        </p14:section>
        <p14:section name="ЦВЕТ" id="{5484819A-C43C-4F28-9D89-5ACD2B7855B8}">
          <p14:sldIdLst/>
        </p14:section>
        <p14:section name="ПРИМЕРЫ СЛАЙДОВ" id="{EEEC420E-EA58-49C4-93E4-2974A3AD13A7}">
          <p14:sldIdLst/>
        </p14:section>
        <p14:section name="ШАБЛОН" id="{20BAF907-2195-4A02-AAD1-9C8C26E22818}">
          <p14:sldIdLst/>
        </p14:section>
        <p14:section name="ОНЛАЙН" id="{A7F2E560-E78B-490E-938C-FBEAABFFAD2D}">
          <p14:sldIdLst/>
        </p14:section>
        <p14:section name="ЛОГОТИП" id="{23BBB429-0000-4297-91A0-880C9D3EB203}">
          <p14:sldIdLst/>
        </p14:section>
        <p14:section name="КОРП ИКОНКИ" id="{5412DA91-393F-41AC-83B9-1767045DA1A1}">
          <p14:sldIdLst/>
        </p14:section>
        <p14:section name="ФИНАЛ" id="{7EDFC406-0E6F-408C-8BF9-61D3B3BFCB93}">
          <p14:sldIdLst/>
        </p14:section>
      </p14:sectionLst>
    </p:ext>
    <p:ext uri="{EFAFB233-063F-42B5-8137-9DF3F51BA10A}">
      <p15:sldGuideLst xmlns:p15="http://schemas.microsoft.com/office/powerpoint/2012/main">
        <p15:guide id="3" orient="horz" pos="3884" userDrawn="1">
          <p15:clr>
            <a:srgbClr val="A4A3A4"/>
          </p15:clr>
        </p15:guide>
        <p15:guide id="6" pos="7673" userDrawn="1">
          <p15:clr>
            <a:srgbClr val="A4A3A4"/>
          </p15:clr>
        </p15:guide>
        <p15:guide id="9" pos="7219" userDrawn="1">
          <p15:clr>
            <a:srgbClr val="A4A3A4"/>
          </p15:clr>
        </p15:guide>
        <p15:guide id="10" pos="461" userDrawn="1">
          <p15:clr>
            <a:srgbClr val="A4A3A4"/>
          </p15:clr>
        </p15:guide>
        <p15:guide id="12" orient="horz" pos="867" userDrawn="1">
          <p15:clr>
            <a:srgbClr val="A4A3A4"/>
          </p15:clr>
        </p15:guide>
        <p15:guide id="13" pos="3863" userDrawn="1">
          <p15:clr>
            <a:srgbClr val="F26B43"/>
          </p15:clr>
        </p15:guide>
        <p15:guide id="14" orient="horz" pos="2319" userDrawn="1">
          <p15:clr>
            <a:srgbClr val="F26B43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севолод Курганов" initials="ВК" lastIdx="1" clrIdx="0">
    <p:extLst>
      <p:ext uri="{19B8F6BF-5375-455C-9EA6-DF929625EA0E}">
        <p15:presenceInfo xmlns:p15="http://schemas.microsoft.com/office/powerpoint/2012/main" userId="Всеволод Курганов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286"/>
    <a:srgbClr val="0040AE"/>
    <a:srgbClr val="66AEE9"/>
    <a:srgbClr val="00AB84"/>
    <a:srgbClr val="FFAA00"/>
    <a:srgbClr val="98C7EC"/>
    <a:srgbClr val="00AB80"/>
    <a:srgbClr val="DBDCDB"/>
    <a:srgbClr val="3D98E3"/>
    <a:srgbClr val="FEC8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882" autoAdjust="0"/>
    <p:restoredTop sz="84349" autoAdjust="0"/>
  </p:normalViewPr>
  <p:slideViewPr>
    <p:cSldViewPr snapToGrid="0" showGuides="1">
      <p:cViewPr>
        <p:scale>
          <a:sx n="66" d="100"/>
          <a:sy n="66" d="100"/>
        </p:scale>
        <p:origin x="72" y="996"/>
      </p:cViewPr>
      <p:guideLst>
        <p:guide orient="horz" pos="3884"/>
        <p:guide pos="7673"/>
        <p:guide pos="7219"/>
        <p:guide pos="461"/>
        <p:guide orient="horz" pos="867"/>
        <p:guide pos="3863"/>
        <p:guide orient="horz" pos="231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03" d="100"/>
          <a:sy n="103" d="100"/>
        </p:scale>
        <p:origin x="304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23EEF-67C5-499E-A045-181A00DB87C0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A0E5F-757C-4464-83AD-C0051A029B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478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9" name="Shape 349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767713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hyperlink" Target="https://t.me/medcollege_1" TargetMode="External"/><Relationship Id="rId13" Type="http://schemas.openxmlformats.org/officeDocument/2006/relationships/image" Target="../media/image7.png"/><Relationship Id="rId18" Type="http://schemas.openxmlformats.org/officeDocument/2006/relationships/hyperlink" Target="https://ok.ru/group/5477156021881" TargetMode="External"/><Relationship Id="rId3" Type="http://schemas.openxmlformats.org/officeDocument/2006/relationships/hyperlink" Target="mailto:mk1@zdrav.mos.ru" TargetMode="External"/><Relationship Id="rId7" Type="http://schemas.openxmlformats.org/officeDocument/2006/relationships/image" Target="../media/image4.png"/><Relationship Id="rId12" Type="http://schemas.openxmlformats.org/officeDocument/2006/relationships/hyperlink" Target="https://www.youtube.com/channel/UC976BgS3sGwS2URMwc404dQ" TargetMode="External"/><Relationship Id="rId17" Type="http://schemas.openxmlformats.org/officeDocument/2006/relationships/image" Target="../media/image9.png"/><Relationship Id="rId2" Type="http://schemas.openxmlformats.org/officeDocument/2006/relationships/image" Target="../media/image2.png"/><Relationship Id="rId16" Type="http://schemas.openxmlformats.org/officeDocument/2006/relationships/hyperlink" Target="https://ok.ru/group/54771560218811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vk.com/medcollege_1" TargetMode="Externa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hyperlink" Target="https://www.facebook.com/groups/medcollege1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s://www.instagram.com/medcollege.ru/" TargetMode="External"/><Relationship Id="rId9" Type="http://schemas.openxmlformats.org/officeDocument/2006/relationships/image" Target="../media/image5.png"/><Relationship Id="rId14" Type="http://schemas.openxmlformats.org/officeDocument/2006/relationships/hyperlink" Target="https://twitter.com/medcollege_1" TargetMode="Externa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54D98CB-9A79-43F1-B984-BB079FF3A3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5247"/>
            <a:ext cx="12192000" cy="21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490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>
            <a:extLst>
              <a:ext uri="{FF2B5EF4-FFF2-40B4-BE49-F238E27FC236}">
                <a16:creationId xmlns:a16="http://schemas.microsoft.com/office/drawing/2014/main" id="{3109B410-1A79-4B5F-B9DA-5E077A1A09C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403787" y="6420679"/>
            <a:ext cx="1716157" cy="372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0">
                <a:latin typeface="HelveticaNeueCyr" panose="02000503040000020004" pitchFamily="2" charset="-52"/>
              </a:defRPr>
            </a:lvl1pPr>
          </a:lstStyle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‹#›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8" name="Нижний колонтитул 2">
            <a:extLst>
              <a:ext uri="{FF2B5EF4-FFF2-40B4-BE49-F238E27FC236}">
                <a16:creationId xmlns:a16="http://schemas.microsoft.com/office/drawing/2014/main" id="{F32DE269-D444-49B6-BF9A-F47756D8B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3336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Cyr" panose="02000503040000020004" pitchFamily="2" charset="-52"/>
              </a:defRPr>
            </a:lvl1pPr>
          </a:lstStyle>
          <a:p>
            <a:pPr algn="ctr" hangingPunct="1">
              <a:defRPr/>
            </a:pPr>
            <a:r>
              <a:rPr lang="en-US" sz="1200" kern="1200" dirty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108AA283-8610-487A-ACD5-EB455BA8E1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4399" y="461051"/>
            <a:ext cx="9510560" cy="1104404"/>
          </a:xfrm>
        </p:spPr>
        <p:txBody>
          <a:bodyPr tIns="36000" bIns="36000" anchor="ctr" anchorCtr="0">
            <a:noAutofit/>
          </a:bodyPr>
          <a:lstStyle>
            <a:lvl1pPr algn="l">
              <a:defRPr sz="2600" b="1">
                <a:solidFill>
                  <a:srgbClr val="0040AE"/>
                </a:solidFill>
                <a:latin typeface="HelveticaNeueCyr" panose="02000503040000020004" pitchFamily="2" charset="-52"/>
              </a:defRPr>
            </a:lvl1pPr>
          </a:lstStyle>
          <a:p>
            <a:r>
              <a:rPr lang="ru-RU" dirty="0"/>
              <a:t>ОБРАЗЕЦ 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11" name="Текст 2">
            <a:extLst>
              <a:ext uri="{FF2B5EF4-FFF2-40B4-BE49-F238E27FC236}">
                <a16:creationId xmlns:a16="http://schemas.microsoft.com/office/drawing/2014/main" id="{AED690B6-A500-496B-BAF9-16899ADC5B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36849" y="2057400"/>
            <a:ext cx="10878110" cy="3826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2"/>
                </a:solidFill>
                <a:latin typeface="HelveticaNeueCyr" panose="02000503040000020004" pitchFamily="2" charset="-52"/>
              </a:defRPr>
            </a:lvl1pPr>
            <a:lvl2pPr>
              <a:defRPr sz="1800">
                <a:solidFill>
                  <a:schemeClr val="tx2"/>
                </a:solidFill>
                <a:latin typeface="HelveticaNeueCyr" panose="02000503040000020004" pitchFamily="2" charset="-52"/>
              </a:defRPr>
            </a:lvl2pPr>
            <a:lvl3pPr>
              <a:defRPr sz="1600">
                <a:solidFill>
                  <a:schemeClr val="tx2"/>
                </a:solidFill>
                <a:latin typeface="HelveticaNeueCyr" panose="02000503040000020004" pitchFamily="2" charset="-52"/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9696E30E-6761-47DA-9788-B3511548F21E}"/>
              </a:ext>
            </a:extLst>
          </p:cNvPr>
          <p:cNvGrpSpPr/>
          <p:nvPr userDrawn="1"/>
        </p:nvGrpSpPr>
        <p:grpSpPr>
          <a:xfrm>
            <a:off x="483101" y="461051"/>
            <a:ext cx="1104404" cy="1104404"/>
            <a:chOff x="298302" y="242566"/>
            <a:chExt cx="1104404" cy="1104404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id="{E9D79EC3-71AB-43CA-B291-41C5C1FDD8EA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E80A08AF-1F98-4EEE-A3B2-523FD635E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3D8326B-6C80-4FC2-A975-624D3C23E1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5247"/>
            <a:ext cx="12192000" cy="21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3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108AA283-8610-487A-ACD5-EB455BA8E1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4399" y="461051"/>
            <a:ext cx="9510560" cy="1104404"/>
          </a:xfrm>
        </p:spPr>
        <p:txBody>
          <a:bodyPr tIns="36000" bIns="36000" anchor="ctr" anchorCtr="0">
            <a:noAutofit/>
          </a:bodyPr>
          <a:lstStyle>
            <a:lvl1pPr algn="l">
              <a:defRPr sz="2600" b="1">
                <a:solidFill>
                  <a:srgbClr val="0040AE"/>
                </a:solidFill>
                <a:latin typeface="HelveticaNeueCyr" panose="02000503040000020004" pitchFamily="2" charset="-52"/>
              </a:defRPr>
            </a:lvl1pPr>
          </a:lstStyle>
          <a:p>
            <a:r>
              <a:rPr lang="ru-RU" dirty="0"/>
              <a:t>ОБРАЗЕЦ 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11" name="Текст 2">
            <a:extLst>
              <a:ext uri="{FF2B5EF4-FFF2-40B4-BE49-F238E27FC236}">
                <a16:creationId xmlns:a16="http://schemas.microsoft.com/office/drawing/2014/main" id="{AED690B6-A500-496B-BAF9-16899ADC5B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36849" y="2057400"/>
            <a:ext cx="10878110" cy="3826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2"/>
                </a:solidFill>
                <a:latin typeface="HelveticaNeueCyr" panose="02000503040000020004" pitchFamily="2" charset="-52"/>
              </a:defRPr>
            </a:lvl1pPr>
            <a:lvl2pPr>
              <a:defRPr sz="1800">
                <a:solidFill>
                  <a:schemeClr val="tx2"/>
                </a:solidFill>
                <a:latin typeface="HelveticaNeueCyr" panose="02000503040000020004" pitchFamily="2" charset="-52"/>
              </a:defRPr>
            </a:lvl2pPr>
            <a:lvl3pPr>
              <a:defRPr sz="1600">
                <a:solidFill>
                  <a:schemeClr val="tx2"/>
                </a:solidFill>
                <a:latin typeface="HelveticaNeueCyr" panose="02000503040000020004" pitchFamily="2" charset="-52"/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9696E30E-6761-47DA-9788-B3511548F21E}"/>
              </a:ext>
            </a:extLst>
          </p:cNvPr>
          <p:cNvGrpSpPr/>
          <p:nvPr userDrawn="1"/>
        </p:nvGrpSpPr>
        <p:grpSpPr>
          <a:xfrm>
            <a:off x="483101" y="461051"/>
            <a:ext cx="1104404" cy="1104404"/>
            <a:chOff x="298302" y="242566"/>
            <a:chExt cx="1104404" cy="1104404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id="{E9D79EC3-71AB-43CA-B291-41C5C1FDD8EA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E80A08AF-1F98-4EEE-A3B2-523FD635E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5521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DEECBD5-CFF7-46E3-871E-F4A4EC6FB7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5247"/>
            <a:ext cx="12192000" cy="213306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8658AA2-58A3-4536-8DD1-0B946F0BD9A4}"/>
              </a:ext>
            </a:extLst>
          </p:cNvPr>
          <p:cNvSpPr/>
          <p:nvPr userDrawn="1"/>
        </p:nvSpPr>
        <p:spPr>
          <a:xfrm>
            <a:off x="0" y="0"/>
            <a:ext cx="1216058" cy="6858000"/>
          </a:xfrm>
          <a:prstGeom prst="rect">
            <a:avLst/>
          </a:prstGeom>
          <a:gradFill>
            <a:gsLst>
              <a:gs pos="100000">
                <a:srgbClr val="003DA5"/>
              </a:gs>
              <a:gs pos="0">
                <a:srgbClr val="00AB8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AB84"/>
              </a:solidFill>
            </a:endParaRPr>
          </a:p>
        </p:txBody>
      </p:sp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65C0743A-19F4-4B1D-9AC5-AD5596E4671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403787" y="6420679"/>
            <a:ext cx="1716157" cy="372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0">
                <a:latin typeface="HelveticaNeueCyr" panose="02000503040000020004" pitchFamily="2" charset="-52"/>
              </a:defRPr>
            </a:lvl1pPr>
          </a:lstStyle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‹#›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5" name="Нижний колонтитул 2">
            <a:extLst>
              <a:ext uri="{FF2B5EF4-FFF2-40B4-BE49-F238E27FC236}">
                <a16:creationId xmlns:a16="http://schemas.microsoft.com/office/drawing/2014/main" id="{63DC5B2D-8B5D-4BC1-A5B2-A22E84881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3336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Cyr" panose="02000503040000020004" pitchFamily="2" charset="-52"/>
              </a:defRPr>
            </a:lvl1pPr>
          </a:lstStyle>
          <a:p>
            <a:pPr algn="ctr" hangingPunct="1">
              <a:defRPr/>
            </a:pPr>
            <a:r>
              <a:rPr lang="en-US" sz="1200" kern="1200" dirty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EFECC5CB-974D-4A0D-9D39-C8DE2EE821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4399" y="242566"/>
            <a:ext cx="9510560" cy="1104404"/>
          </a:xfrm>
        </p:spPr>
        <p:txBody>
          <a:bodyPr tIns="36000" bIns="36000" anchor="ctr" anchorCtr="0">
            <a:noAutofit/>
          </a:bodyPr>
          <a:lstStyle>
            <a:lvl1pPr algn="l">
              <a:defRPr sz="2600" b="1">
                <a:solidFill>
                  <a:srgbClr val="0040AE"/>
                </a:solidFill>
                <a:latin typeface="HelveticaNeueCyr" panose="02000503040000020004" pitchFamily="2" charset="-52"/>
              </a:defRPr>
            </a:lvl1pPr>
          </a:lstStyle>
          <a:p>
            <a:r>
              <a:rPr lang="ru-RU" dirty="0"/>
              <a:t>ОБРАЗЕЦ 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22" name="Текст 2">
            <a:extLst>
              <a:ext uri="{FF2B5EF4-FFF2-40B4-BE49-F238E27FC236}">
                <a16:creationId xmlns:a16="http://schemas.microsoft.com/office/drawing/2014/main" id="{0CF83FA6-CF81-4859-AFD3-462171B6DFD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004399" y="1798320"/>
            <a:ext cx="9510560" cy="4085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2"/>
                </a:solidFill>
                <a:latin typeface="HelveticaNeueCyr" panose="02000503040000020004" pitchFamily="2" charset="-52"/>
              </a:defRPr>
            </a:lvl1pPr>
            <a:lvl2pPr>
              <a:defRPr sz="1800">
                <a:solidFill>
                  <a:schemeClr val="tx2"/>
                </a:solidFill>
                <a:latin typeface="HelveticaNeueCyr" panose="02000503040000020004" pitchFamily="2" charset="-52"/>
              </a:defRPr>
            </a:lvl2pPr>
            <a:lvl3pPr>
              <a:defRPr sz="1600">
                <a:solidFill>
                  <a:schemeClr val="tx2"/>
                </a:solidFill>
                <a:latin typeface="HelveticaNeueCyr" panose="02000503040000020004" pitchFamily="2" charset="-52"/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33C1CDCA-5410-4E6D-B4BF-A6F32BA83B8A}"/>
              </a:ext>
            </a:extLst>
          </p:cNvPr>
          <p:cNvGrpSpPr/>
          <p:nvPr userDrawn="1"/>
        </p:nvGrpSpPr>
        <p:grpSpPr>
          <a:xfrm>
            <a:off x="636849" y="242566"/>
            <a:ext cx="1104404" cy="1104404"/>
            <a:chOff x="298302" y="242566"/>
            <a:chExt cx="1104404" cy="1104404"/>
          </a:xfrm>
        </p:grpSpPr>
        <p:sp>
          <p:nvSpPr>
            <p:cNvPr id="26" name="Овал 25">
              <a:extLst>
                <a:ext uri="{FF2B5EF4-FFF2-40B4-BE49-F238E27FC236}">
                  <a16:creationId xmlns:a16="http://schemas.microsoft.com/office/drawing/2014/main" id="{3A67A697-D1E7-460C-8030-1B6C227E2915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27" name="Рисунок 26">
              <a:extLst>
                <a:ext uri="{FF2B5EF4-FFF2-40B4-BE49-F238E27FC236}">
                  <a16:creationId xmlns:a16="http://schemas.microsoft.com/office/drawing/2014/main" id="{7A0BE446-4F84-4050-A58C-D803346F4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805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отбивки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2E69E99-4E07-4124-BE24-171E2BE831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0">
                <a:srgbClr val="003DA5"/>
              </a:gs>
              <a:gs pos="0">
                <a:srgbClr val="00AB8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AB84"/>
              </a:solidFill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C47A0BB5-7CE0-49E0-8EB2-D990593C9C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1034" y="1979277"/>
            <a:ext cx="10079421" cy="2243651"/>
          </a:xfrm>
        </p:spPr>
        <p:txBody>
          <a:bodyPr anchor="ctr" anchorCtr="0">
            <a:normAutofit/>
          </a:bodyPr>
          <a:lstStyle>
            <a:lvl1pPr algn="ctr">
              <a:defRPr lang="ru-RU" sz="2600" b="1" kern="1200" dirty="0">
                <a:solidFill>
                  <a:schemeClr val="bg1"/>
                </a:solidFill>
                <a:latin typeface="HelveticaNeueCyr" panose="02000503040000020004" pitchFamily="2" charset="-52"/>
                <a:ea typeface="+mj-ea"/>
                <a:cs typeface="+mj-cs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C74E082-074D-4D47-9388-3939887F74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11042"/>
            <a:ext cx="12192000" cy="213306"/>
          </a:xfrm>
          <a:prstGeom prst="rect">
            <a:avLst/>
          </a:prstGeom>
        </p:spPr>
      </p:pic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1F1D6AF2-833B-4F02-AFC1-F795FB0F782E}"/>
              </a:ext>
            </a:extLst>
          </p:cNvPr>
          <p:cNvGrpSpPr/>
          <p:nvPr userDrawn="1"/>
        </p:nvGrpSpPr>
        <p:grpSpPr>
          <a:xfrm>
            <a:off x="483101" y="4465493"/>
            <a:ext cx="1104404" cy="1104404"/>
            <a:chOff x="298302" y="242566"/>
            <a:chExt cx="1104404" cy="1104404"/>
          </a:xfrm>
        </p:grpSpPr>
        <p:sp>
          <p:nvSpPr>
            <p:cNvPr id="19" name="Овал 18">
              <a:extLst>
                <a:ext uri="{FF2B5EF4-FFF2-40B4-BE49-F238E27FC236}">
                  <a16:creationId xmlns:a16="http://schemas.microsoft.com/office/drawing/2014/main" id="{3D6CBF07-EB31-4D34-A7F5-5A46487D6279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9D67544B-6942-4BEC-8A0C-0FEB2AF3C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206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118F0696-243C-4378-BB42-16FEF6515A12}"/>
              </a:ext>
            </a:extLst>
          </p:cNvPr>
          <p:cNvGrpSpPr/>
          <p:nvPr userDrawn="1"/>
        </p:nvGrpSpPr>
        <p:grpSpPr>
          <a:xfrm>
            <a:off x="829943" y="1449024"/>
            <a:ext cx="1104404" cy="1104404"/>
            <a:chOff x="298302" y="242566"/>
            <a:chExt cx="1104404" cy="1104404"/>
          </a:xfrm>
        </p:grpSpPr>
        <p:sp>
          <p:nvSpPr>
            <p:cNvPr id="3" name="Овал 2">
              <a:extLst>
                <a:ext uri="{FF2B5EF4-FFF2-40B4-BE49-F238E27FC236}">
                  <a16:creationId xmlns:a16="http://schemas.microsoft.com/office/drawing/2014/main" id="{BBDFA2FB-58D7-4AD6-BDED-437B7FA121FF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1E6243C6-1266-4C66-B581-2CB033B03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145C4B8-D5A0-44FC-98B4-0092E1A06FDC}"/>
              </a:ext>
            </a:extLst>
          </p:cNvPr>
          <p:cNvSpPr/>
          <p:nvPr userDrawn="1"/>
        </p:nvSpPr>
        <p:spPr>
          <a:xfrm>
            <a:off x="731838" y="3320874"/>
            <a:ext cx="4539858" cy="108173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mk1@zdrav.mos.ru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+7 (495) 952-46-42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700" b="1" dirty="0">
                <a:solidFill>
                  <a:srgbClr val="0040AE"/>
                </a:solidFill>
              </a:rPr>
              <a:t>medcollege.ru</a:t>
            </a:r>
            <a:endParaRPr lang="ru-RU" sz="1700" b="1" dirty="0">
              <a:solidFill>
                <a:srgbClr val="0040AE"/>
              </a:solidFill>
            </a:endParaRPr>
          </a:p>
        </p:txBody>
      </p:sp>
      <p:pic>
        <p:nvPicPr>
          <p:cNvPr id="8" name="Рисунок 11" descr="instagram бесплатно иконка">
            <a:hlinkClick r:id="rId4"/>
            <a:extLst>
              <a:ext uri="{FF2B5EF4-FFF2-40B4-BE49-F238E27FC236}">
                <a16:creationId xmlns:a16="http://schemas.microsoft.com/office/drawing/2014/main" id="{B85CEB61-6F5D-4176-9180-2DD314C9AF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942" y="3416223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4" descr="Вконтакте бесплатно иконка">
            <a:hlinkClick r:id="rId6"/>
            <a:extLst>
              <a:ext uri="{FF2B5EF4-FFF2-40B4-BE49-F238E27FC236}">
                <a16:creationId xmlns:a16="http://schemas.microsoft.com/office/drawing/2014/main" id="{7420D52B-532B-4534-BD9C-C8034A506D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942" y="3793688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5" descr="Телеграмма бесплатно иконка">
            <a:hlinkClick r:id="rId8"/>
            <a:extLst>
              <a:ext uri="{FF2B5EF4-FFF2-40B4-BE49-F238E27FC236}">
                <a16:creationId xmlns:a16="http://schemas.microsoft.com/office/drawing/2014/main" id="{C346C845-2031-45DA-9086-1111D524C3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942" y="4171153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7" descr="facebook бесплатно иконка">
            <a:hlinkClick r:id="rId10"/>
            <a:extLst>
              <a:ext uri="{FF2B5EF4-FFF2-40B4-BE49-F238E27FC236}">
                <a16:creationId xmlns:a16="http://schemas.microsoft.com/office/drawing/2014/main" id="{CDEEC1F2-4063-4309-A586-8F8A67CC14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942" y="4548618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8" descr="youtube бесплатно иконка">
            <a:hlinkClick r:id="rId12"/>
            <a:extLst>
              <a:ext uri="{FF2B5EF4-FFF2-40B4-BE49-F238E27FC236}">
                <a16:creationId xmlns:a16="http://schemas.microsoft.com/office/drawing/2014/main" id="{F2907525-4DCE-49C9-A644-B7E2F1E60CD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942" y="4926083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9" descr="Твиттер бесплатно иконка">
            <a:hlinkClick r:id="rId14"/>
            <a:extLst>
              <a:ext uri="{FF2B5EF4-FFF2-40B4-BE49-F238E27FC236}">
                <a16:creationId xmlns:a16="http://schemas.microsoft.com/office/drawing/2014/main" id="{B3E5E567-3ADE-48BA-818E-9097E64D21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942" y="5303548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0" descr="Одноклассники бесплатно иконка">
            <a:hlinkClick r:id="rId16"/>
            <a:extLst>
              <a:ext uri="{FF2B5EF4-FFF2-40B4-BE49-F238E27FC236}">
                <a16:creationId xmlns:a16="http://schemas.microsoft.com/office/drawing/2014/main" id="{3B4B9DE1-5007-445A-B800-0D8F7918F7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942" y="5681012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48F416E-9D21-4A2E-A301-E3A828FD0DD7}"/>
              </a:ext>
            </a:extLst>
          </p:cNvPr>
          <p:cNvSpPr txBox="1"/>
          <p:nvPr userDrawn="1"/>
        </p:nvSpPr>
        <p:spPr>
          <a:xfrm>
            <a:off x="4756934" y="3240039"/>
            <a:ext cx="7841466" cy="27913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https://www.instagram.com/medcollege.ru/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6"/>
              </a:rPr>
              <a:t>https://vk.com/medcollege_1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8"/>
              </a:rPr>
              <a:t>https://t.me/medcollege_1</a:t>
            </a: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10"/>
              </a:rPr>
              <a:t>https://www.facebook.com/groups/medcollege1/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12"/>
              </a:rPr>
              <a:t>https://www.youtube.com/channel/UC976BgS3sGwS2URMwc404dQ</a:t>
            </a: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14"/>
              </a:rPr>
              <a:t>https://twitter.com/medcollege_1</a:t>
            </a: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18"/>
              </a:rPr>
              <a:t>https://ok.ru/group/5477156021881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2998552-F91C-4444-AE73-E1AEEB24FC8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488" y="4608479"/>
            <a:ext cx="1338262" cy="133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287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577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Номер слайда 3">
            <a:extLst>
              <a:ext uri="{FF2B5EF4-FFF2-40B4-BE49-F238E27FC236}">
                <a16:creationId xmlns:a16="http://schemas.microsoft.com/office/drawing/2014/main" id="{DD1445EF-C067-436A-BC1B-5C5F56A436B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403787" y="6420679"/>
            <a:ext cx="1716157" cy="372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0">
                <a:solidFill>
                  <a:srgbClr val="00AB84"/>
                </a:solidFill>
                <a:latin typeface="HelveticaNeueCyr" panose="02000503040000020004" pitchFamily="2" charset="-52"/>
              </a:defRPr>
            </a:lvl1pPr>
          </a:lstStyle>
          <a:p>
            <a:pPr hangingPunct="1">
              <a:defRPr/>
            </a:pPr>
            <a:fld id="{34BEDE09-BB71-420A-A9D7-2BECD5B78100}" type="slidenum">
              <a:rPr lang="ru-RU" kern="1200" smtClean="0">
                <a:cs typeface="Arial" panose="020B0604020202020204" pitchFamily="34" charset="0"/>
              </a:rPr>
              <a:pPr hangingPunct="1">
                <a:defRPr/>
              </a:pPr>
              <a:t>‹#›</a:t>
            </a:fld>
            <a:endParaRPr lang="ru-RU" kern="1200" dirty="0">
              <a:cs typeface="Arial" panose="020B0604020202020204" pitchFamily="34" charset="0"/>
            </a:endParaRPr>
          </a:p>
        </p:txBody>
      </p:sp>
      <p:sp>
        <p:nvSpPr>
          <p:cNvPr id="9" name="Нижний колонтитул 2">
            <a:extLst>
              <a:ext uri="{FF2B5EF4-FFF2-40B4-BE49-F238E27FC236}">
                <a16:creationId xmlns:a16="http://schemas.microsoft.com/office/drawing/2014/main" id="{13A3A7F3-23AF-46CC-B737-BDBB7747D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3336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AB84"/>
                </a:solidFill>
                <a:latin typeface="HelveticaNeueCyr" panose="02000503040000020004" pitchFamily="2" charset="-52"/>
              </a:defRPr>
            </a:lvl1pPr>
          </a:lstStyle>
          <a:p>
            <a:pPr algn="ctr" hangingPunct="1">
              <a:defRPr/>
            </a:pPr>
            <a:r>
              <a:rPr lang="en-US" sz="1400" kern="1200" dirty="0">
                <a:cs typeface="Arial" panose="020B0604020202020204" pitchFamily="34" charset="0"/>
              </a:rPr>
              <a:t>medcollege</a:t>
            </a:r>
            <a:r>
              <a:rPr lang="en-US" sz="1200" kern="1200" dirty="0">
                <a:cs typeface="Arial" panose="020B0604020202020204" pitchFamily="34" charset="0"/>
              </a:rPr>
              <a:t>.ru</a:t>
            </a:r>
            <a:endParaRPr lang="ru-RU" kern="1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64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14" r:id="rId3"/>
    <p:sldLayoutId id="2147483712" r:id="rId4"/>
    <p:sldLayoutId id="2147483709" r:id="rId5"/>
    <p:sldLayoutId id="2147483707" r:id="rId6"/>
    <p:sldLayoutId id="2147483713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NeueCyr" panose="02000503040000020004" pitchFamily="2" charset="-5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4DB238A-FAB0-4421-A397-5791123D44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"/>
            <a:ext cx="12192000" cy="6855968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18E1FF4-6EB3-493D-B961-328D7747847F}"/>
              </a:ext>
            </a:extLst>
          </p:cNvPr>
          <p:cNvSpPr/>
          <p:nvPr/>
        </p:nvSpPr>
        <p:spPr>
          <a:xfrm>
            <a:off x="0" y="-1016"/>
            <a:ext cx="12192000" cy="6858000"/>
          </a:xfrm>
          <a:prstGeom prst="rect">
            <a:avLst/>
          </a:prstGeom>
          <a:gradFill>
            <a:gsLst>
              <a:gs pos="100000">
                <a:srgbClr val="003DA5">
                  <a:alpha val="80000"/>
                </a:srgbClr>
              </a:gs>
              <a:gs pos="0">
                <a:srgbClr val="00AB84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AB8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4601FB-2BAD-4923-9814-29B45E2056AA}"/>
              </a:ext>
            </a:extLst>
          </p:cNvPr>
          <p:cNvSpPr txBox="1"/>
          <p:nvPr/>
        </p:nvSpPr>
        <p:spPr>
          <a:xfrm>
            <a:off x="2023533" y="1814673"/>
            <a:ext cx="94829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</a:rPr>
              <a:t>Современные методики и технологии преподавания физической культуры в СПО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NeueCyr" panose="02000503040000020004" pitchFamily="2" charset="-5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31BFB-3AFE-4B8B-9547-2E8A3A2C7BA8}"/>
              </a:ext>
            </a:extLst>
          </p:cNvPr>
          <p:cNvSpPr txBox="1"/>
          <p:nvPr/>
        </p:nvSpPr>
        <p:spPr>
          <a:xfrm>
            <a:off x="7686882" y="5445674"/>
            <a:ext cx="4361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Подготовила:</a:t>
            </a:r>
          </a:p>
          <a:p>
            <a:r>
              <a:rPr lang="ru-RU" sz="1600" dirty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руководитель физического воспитания </a:t>
            </a:r>
          </a:p>
          <a:p>
            <a:r>
              <a:rPr lang="ru-RU" sz="1600" dirty="0" err="1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Болотникова</a:t>
            </a:r>
            <a:r>
              <a:rPr lang="ru-RU" sz="1600" dirty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 А.С.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4125E008-EC9C-4094-BC79-799FEB0C8A28}"/>
              </a:ext>
            </a:extLst>
          </p:cNvPr>
          <p:cNvGrpSpPr/>
          <p:nvPr/>
        </p:nvGrpSpPr>
        <p:grpSpPr>
          <a:xfrm>
            <a:off x="735361" y="4208351"/>
            <a:ext cx="1440000" cy="1440000"/>
            <a:chOff x="3673498" y="1483019"/>
            <a:chExt cx="2376355" cy="2473847"/>
          </a:xfrm>
        </p:grpSpPr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id="{4DC0F287-912E-44B1-8A4B-058C39903C9A}"/>
                </a:ext>
              </a:extLst>
            </p:cNvPr>
            <p:cNvSpPr/>
            <p:nvPr/>
          </p:nvSpPr>
          <p:spPr>
            <a:xfrm>
              <a:off x="3673498" y="1483019"/>
              <a:ext cx="2376355" cy="2473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07399D25-EA11-41E0-8998-2BACD0077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39712" y="2167336"/>
              <a:ext cx="1243927" cy="1242467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2311400" y="482600"/>
            <a:ext cx="675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354667" y="168937"/>
            <a:ext cx="922866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Департамент здравоохранения города Москвы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Департамента здравоохранения города Москвы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«Медицинский колледж № 1»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(ГБПОУ ДЗМ «МК № 1»)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39733" y="60960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Москва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19.04.2023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0576" y="177641"/>
            <a:ext cx="81262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</a:rPr>
              <a:t>Одно из главных направлений </a:t>
            </a:r>
            <a:r>
              <a:rPr lang="ru-RU" sz="2800" b="1" dirty="0" err="1">
                <a:solidFill>
                  <a:schemeClr val="accent1"/>
                </a:solidFill>
              </a:rPr>
              <a:t>здоровьесбережения</a:t>
            </a:r>
            <a:r>
              <a:rPr lang="ru-RU" sz="2800" dirty="0">
                <a:solidFill>
                  <a:schemeClr val="accent1"/>
                </a:solidFill>
              </a:rPr>
              <a:t> является создание здорового психологического климата на занятиях физической культурой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161" y="2129457"/>
            <a:ext cx="5423087" cy="4072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201" y="2071900"/>
            <a:ext cx="5548290" cy="416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19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11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2339" y="216977"/>
            <a:ext cx="10042620" cy="849824"/>
          </a:xfrm>
        </p:spPr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Игровые технологии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01800" y="1037514"/>
            <a:ext cx="9846733" cy="167182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dirty="0">
                <a:solidFill>
                  <a:schemeClr val="accent1"/>
                </a:solidFill>
              </a:rPr>
              <a:t>Активная игра - основной вид деятельности для создания позитивной мотивации на занятиях по физической культуре. Она позволяет сделать обычное занятие интересным и увлекательным.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1703" y="2616200"/>
            <a:ext cx="3977164" cy="35017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8709" y="2622666"/>
            <a:ext cx="4661093" cy="349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307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12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09384" y="402956"/>
            <a:ext cx="9510560" cy="1180311"/>
          </a:xfrm>
        </p:spPr>
        <p:txBody>
          <a:bodyPr/>
          <a:lstStyle/>
          <a:p>
            <a:pPr indent="360680" algn="ctr">
              <a:spcAft>
                <a:spcPts val="0"/>
              </a:spcAft>
            </a:pPr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</a:rPr>
              <a:t>Подвижные игры </a:t>
            </a:r>
            <a:b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</a:rPr>
            </a:br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</a:rPr>
              <a:t>в разделах Рабочей программы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64067" y="1720438"/>
            <a:ext cx="11170988" cy="4307829"/>
          </a:xfrm>
        </p:spPr>
        <p:txBody>
          <a:bodyPr>
            <a:normAutofit fontScale="77500" lnSpcReduction="20000"/>
          </a:bodyPr>
          <a:lstStyle/>
          <a:p>
            <a:pPr marL="449263" indent="-449263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3000" b="1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Раздел Легкая атлетика:</a:t>
            </a:r>
            <a:r>
              <a:rPr lang="ru-RU" sz="30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49263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30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подвижные игры, направленные на закрепление и совершенствование навыков бега, прыжков и метаний, на развитие скоростных, скоростно-силовых способностей и т.п.</a:t>
            </a:r>
            <a:endParaRPr lang="ru-RU" sz="3000" dirty="0">
              <a:solidFill>
                <a:schemeClr val="accent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263" indent="-449263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3000" b="1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Раздел Спортивные игры:</a:t>
            </a:r>
            <a:r>
              <a:rPr lang="ru-RU" sz="30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49263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30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овладение тактико-техническими навыками изучаемых спортивных игр.</a:t>
            </a:r>
            <a:endParaRPr lang="ru-RU" sz="3000" dirty="0">
              <a:solidFill>
                <a:schemeClr val="accent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263" indent="-449263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3000" b="1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Раздел Гимнастика:</a:t>
            </a:r>
            <a:r>
              <a:rPr lang="ru-RU" sz="30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49263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30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подвижные игры с элементами единоборств.</a:t>
            </a:r>
          </a:p>
          <a:p>
            <a:pPr marL="449263" indent="-449263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3000" b="1" dirty="0">
                <a:solidFill>
                  <a:schemeClr val="accent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Раздел Лыжная подготовка: </a:t>
            </a:r>
          </a:p>
          <a:p>
            <a:pPr marL="449263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3000" dirty="0">
                <a:solidFill>
                  <a:schemeClr val="accent1"/>
                </a:solidFill>
                <a:latin typeface="+mn-lt"/>
              </a:rPr>
              <a:t>привитие интереса к занятиям лыжным спортом, овладение основами техники лыжных ходов.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4408" y="127912"/>
            <a:ext cx="1369313" cy="136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095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13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87466" y="274784"/>
            <a:ext cx="9510560" cy="673482"/>
          </a:xfrm>
        </p:spPr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Соревновательные технологии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80325" y="1596611"/>
            <a:ext cx="6244462" cy="446322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b="1" dirty="0">
                <a:solidFill>
                  <a:srgbClr val="002286"/>
                </a:solidFill>
              </a:rPr>
              <a:t>Достоинства соревновательного метода: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</a:pPr>
            <a:r>
              <a:rPr lang="ru-RU" sz="2600" dirty="0">
                <a:solidFill>
                  <a:schemeClr val="accent1"/>
                </a:solidFill>
              </a:rPr>
              <a:t>повышение эмоциональной направленности занятия;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</a:pPr>
            <a:r>
              <a:rPr lang="ru-RU" sz="2600" dirty="0">
                <a:solidFill>
                  <a:schemeClr val="accent1"/>
                </a:solidFill>
              </a:rPr>
              <a:t>увеличение интереса к игре;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</a:pPr>
            <a:r>
              <a:rPr lang="ru-RU" sz="2600" dirty="0">
                <a:solidFill>
                  <a:schemeClr val="accent1"/>
                </a:solidFill>
              </a:rPr>
              <a:t>повышение мотивации к совершенствованию технико- тактических навыков;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</a:pPr>
            <a:r>
              <a:rPr lang="ru-RU" sz="2600" dirty="0">
                <a:solidFill>
                  <a:schemeClr val="accent1"/>
                </a:solidFill>
              </a:rPr>
              <a:t>развитие физических качеств обучающихся.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6034" y="948267"/>
            <a:ext cx="4131733" cy="3098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09E3F80-3AC7-4BE7-828E-8B03A217DB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4267" y="3450251"/>
            <a:ext cx="3621437" cy="271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67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14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34067" y="461051"/>
            <a:ext cx="10337800" cy="1104404"/>
          </a:xfrm>
        </p:spPr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Технология уровневой дифференциации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20800" y="1895655"/>
            <a:ext cx="10202626" cy="3826219"/>
          </a:xfrm>
        </p:spPr>
        <p:txBody>
          <a:bodyPr>
            <a:noAutofit/>
          </a:bodyPr>
          <a:lstStyle/>
          <a:p>
            <a:pPr marL="355600" indent="-3556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с учетом уровня подготовки, развития, особенности мышления и познавательного интереса к дисциплине;</a:t>
            </a:r>
            <a:endParaRPr lang="ru-RU" sz="2600" dirty="0">
              <a:solidFill>
                <a:schemeClr val="accent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 indent="-3556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учет не только достигнутого результата, но и динамики изменений физической подготовленности студента;</a:t>
            </a:r>
            <a:endParaRPr lang="ru-RU" sz="2600" dirty="0">
              <a:solidFill>
                <a:schemeClr val="accent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 indent="-3556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распределение обучающихся на медицинские группы с учетом состояния здоровья;</a:t>
            </a:r>
            <a:endParaRPr lang="ru-RU" sz="2600" dirty="0">
              <a:solidFill>
                <a:schemeClr val="accent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 indent="-3556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</a:rPr>
              <a:t>отдельные задания  для студентов специальной медицинской группы.</a:t>
            </a:r>
            <a:endParaRPr lang="ru-RU" sz="2600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8610" y="4785727"/>
            <a:ext cx="1453190" cy="1453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14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15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75295" y="387458"/>
            <a:ext cx="9639664" cy="883403"/>
          </a:xfrm>
        </p:spPr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Информационно-коммуникативные технологии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36850" y="1751309"/>
            <a:ext cx="5593470" cy="403142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dirty="0">
                <a:solidFill>
                  <a:schemeClr val="accent1"/>
                </a:solidFill>
              </a:rPr>
              <a:t>Занятия  по физической культуре включают большой объем теоретического материала, на который выделяется минимальное количество часов, поэтому использование современных информационных технологий позволит эффективно решить эту проблему.</a:t>
            </a:r>
          </a:p>
        </p:txBody>
      </p:sp>
      <p:sp>
        <p:nvSpPr>
          <p:cNvPr id="6" name="AutoShape 2" descr="https://zvukobook.ru/800/600/https/www.fcpe.asso.fr/sites/default/files/article/donn%C3%A9esintern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zvukobook.ru/800/600/https/www.fcpe.asso.fr/sites/default/files/article/donn%C3%A9esinternet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xn--16-kmc.xn--80aafey1amqq.xn--d1acj3b/images/events/cover/dd03987ed647c6ce0ab2a44870886269_big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lyc1310.mskobr.ru/files/2020-2021/news/Prof_obuchenie/ev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3908" y="1751309"/>
            <a:ext cx="5668608" cy="377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087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16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2820" y="232474"/>
            <a:ext cx="9872139" cy="1456841"/>
          </a:xfrm>
        </p:spPr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Информационно-коммуникативные технологии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36849" y="2057400"/>
            <a:ext cx="6695284" cy="3826219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>
                <a:solidFill>
                  <a:schemeClr val="accent1"/>
                </a:solidFill>
              </a:rPr>
              <a:t>Изучение теоретического материала с использованием электронной презентации;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>
                <a:solidFill>
                  <a:schemeClr val="accent1"/>
                </a:solidFill>
              </a:rPr>
              <a:t>интерактивное тестирование с целью проверки и закрепления знаний студентов.</a:t>
            </a:r>
          </a:p>
          <a:p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1449408"/>
            <a:ext cx="4585899" cy="465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208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17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04399" y="263471"/>
            <a:ext cx="9510560" cy="1301984"/>
          </a:xfrm>
        </p:spPr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Использование ИКТ во </a:t>
            </a:r>
            <a:b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внеаудиторной деятельности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617133" y="1565455"/>
            <a:ext cx="9880599" cy="140634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dirty="0">
                <a:solidFill>
                  <a:schemeClr val="accent1"/>
                </a:solidFill>
              </a:rPr>
              <a:t>Во внеаудиторной работе также можно использовать ИКТ с разработкой сценария проведения спортивных мероприятий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2931" y="2596090"/>
            <a:ext cx="5338763" cy="355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193" y="2593563"/>
            <a:ext cx="4811121" cy="361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162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18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Технологии активного обучения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65760" y="1815164"/>
            <a:ext cx="11338559" cy="3826219"/>
          </a:xfrm>
        </p:spPr>
        <p:txBody>
          <a:bodyPr/>
          <a:lstStyle/>
          <a:p>
            <a:pPr marL="0" indent="0">
              <a:buNone/>
            </a:pPr>
            <a:r>
              <a:rPr lang="ru-RU" sz="2600" dirty="0">
                <a:solidFill>
                  <a:schemeClr val="accent1"/>
                </a:solidFill>
              </a:rPr>
              <a:t>       Занятие-консультация</a:t>
            </a:r>
            <a:r>
              <a:rPr lang="ru-RU" sz="3600" dirty="0">
                <a:solidFill>
                  <a:schemeClr val="accent1"/>
                </a:solidFill>
              </a:rPr>
              <a:t>                       </a:t>
            </a:r>
            <a:r>
              <a:rPr lang="ru-RU" sz="2600" dirty="0">
                <a:solidFill>
                  <a:schemeClr val="accent1"/>
                </a:solidFill>
              </a:rPr>
              <a:t>Занятие-соревнование</a:t>
            </a:r>
          </a:p>
          <a:p>
            <a:endParaRPr lang="ru-RU" sz="2800" dirty="0"/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088" y="2469813"/>
            <a:ext cx="5804849" cy="3566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1160" y="2475134"/>
            <a:ext cx="5346664" cy="357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7188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56945" y="1565455"/>
            <a:ext cx="10878110" cy="3826219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>
                <a:solidFill>
                  <a:schemeClr val="accent1"/>
                </a:solidFill>
              </a:rPr>
              <a:t>Развивает командный дух, даёт возможность некоторым студентам со слабыми физическими данными поработать с наиболее подготовленными, получить высокую оценку и реализуется  в парах, в тройках, в четверках, в группах.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>
                <a:solidFill>
                  <a:schemeClr val="accent1"/>
                </a:solidFill>
              </a:rPr>
              <a:t>Способствует формированию компетенций:</a:t>
            </a:r>
          </a:p>
          <a:p>
            <a:pPr marL="719138" indent="-363538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ru-RU" sz="2600" dirty="0">
                <a:solidFill>
                  <a:schemeClr val="accent1"/>
                </a:solidFill>
              </a:rPr>
              <a:t>ОК 6. Работать в коллективе и команде, эффективно общаться с коллегами, руководством, потребителями;</a:t>
            </a:r>
          </a:p>
          <a:p>
            <a:pPr marL="719138" indent="-363538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ru-RU" sz="2600" dirty="0">
                <a:solidFill>
                  <a:schemeClr val="accent1"/>
                </a:solidFill>
              </a:rPr>
              <a:t>ОК 7. Брать на себя ответственность за работу членов команды (подчиненных), за результат выполнения заданий.</a:t>
            </a:r>
          </a:p>
          <a:p>
            <a:pPr marL="342900" indent="-342900"/>
            <a:endParaRPr lang="ru-RU" sz="2800" dirty="0">
              <a:solidFill>
                <a:schemeClr val="accent1"/>
              </a:solidFill>
            </a:endParaRPr>
          </a:p>
          <a:p>
            <a:endParaRPr lang="ru-RU" sz="3200" dirty="0">
              <a:solidFill>
                <a:schemeClr val="accent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2333" y="4790351"/>
            <a:ext cx="1393483" cy="139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19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/>
              <a:t>Технология коллективного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225037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5DB49DB-4A21-4028-A476-F3728A197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617" y="179928"/>
            <a:ext cx="10158484" cy="215634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b="0" dirty="0"/>
              <a:t>Физическая культура выполняет важные социальные функции по оптимизации физического состояния человека, организации здорового образа жизни, подготовке к жизненной практике</a:t>
            </a:r>
          </a:p>
        </p:txBody>
      </p:sp>
      <p:sp>
        <p:nvSpPr>
          <p:cNvPr id="18" name="Нижний колонтитул 17">
            <a:extLst>
              <a:ext uri="{FF2B5EF4-FFF2-40B4-BE49-F238E27FC236}">
                <a16:creationId xmlns:a16="http://schemas.microsoft.com/office/drawing/2014/main" id="{AEC8629F-7482-4A4D-8013-6421DF853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9" name="Номер слайда 18">
            <a:extLst>
              <a:ext uri="{FF2B5EF4-FFF2-40B4-BE49-F238E27FC236}">
                <a16:creationId xmlns:a16="http://schemas.microsoft.com/office/drawing/2014/main" id="{F7C55A1C-FDBC-4763-A4F6-69FA0AE7B95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2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981" y="2255359"/>
            <a:ext cx="2921515" cy="38953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1914" y="2272293"/>
            <a:ext cx="5182609" cy="389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575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20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42406" y="194079"/>
            <a:ext cx="9510560" cy="1104404"/>
          </a:xfrm>
        </p:spPr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Результаты участия студентов в соревнованиях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2765" y="1410598"/>
            <a:ext cx="11485968" cy="3826219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Aft>
                <a:spcPts val="1000"/>
              </a:spcAft>
              <a:buNone/>
            </a:pPr>
            <a:r>
              <a:rPr lang="ru-RU" b="1" dirty="0">
                <a:solidFill>
                  <a:schemeClr val="accent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2020/2021 учебный год</a:t>
            </a:r>
          </a:p>
          <a:p>
            <a:pPr marL="355600" indent="-3556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лыжным гонкам в рамках больших спортивных игр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5 место; </a:t>
            </a:r>
          </a:p>
          <a:p>
            <a:pPr marL="355600" indent="-3556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шашкам в рамках больших спортивных игр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4 место</a:t>
            </a: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, по шахматам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5 место;</a:t>
            </a:r>
          </a:p>
          <a:p>
            <a:pPr marL="355600" indent="-3556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мини-футболу в рамках больших спортивных игр (юноши) –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3 место</a:t>
            </a: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, девушки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5 место;</a:t>
            </a:r>
          </a:p>
          <a:p>
            <a:pPr marL="355600" indent="-355600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</a:t>
            </a:r>
            <a:r>
              <a:rPr lang="ru-RU" sz="2200" dirty="0" err="1">
                <a:solidFill>
                  <a:schemeClr val="accent1"/>
                </a:solidFill>
                <a:ea typeface="Times New Roman" panose="02020603050405020304" pitchFamily="18" charset="0"/>
              </a:rPr>
              <a:t>дартсу</a:t>
            </a: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 в рамках больших спортивных игр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3 место</a:t>
            </a: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, личное первенство: </a:t>
            </a:r>
            <a:r>
              <a:rPr lang="ru-RU" sz="2200" dirty="0" err="1">
                <a:solidFill>
                  <a:schemeClr val="accent1"/>
                </a:solidFill>
                <a:ea typeface="Times New Roman" panose="02020603050405020304" pitchFamily="18" charset="0"/>
              </a:rPr>
              <a:t>Мигдаль</a:t>
            </a: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 А.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3 место</a:t>
            </a: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, Шведова Е.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2 место;</a:t>
            </a:r>
          </a:p>
          <a:p>
            <a:pPr marL="355600" indent="-355600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волейболу (среди женских команд)  в рамках больших спортивных игр –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2 место;</a:t>
            </a:r>
          </a:p>
          <a:p>
            <a:pPr marL="355600" indent="-355600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баскетболу в рамках больших спортивных игр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2 место </a:t>
            </a: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(девушки),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4 место </a:t>
            </a: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(юноши);</a:t>
            </a:r>
          </a:p>
          <a:p>
            <a:pPr marL="355600" indent="-355600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легкой атлетике в рамках больших спортивных игр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5 место.</a:t>
            </a:r>
          </a:p>
          <a:p>
            <a:pPr marL="355600" indent="-3556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endParaRPr lang="ru-RU" sz="2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558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21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95911" y="132264"/>
            <a:ext cx="9510560" cy="1104404"/>
          </a:xfrm>
        </p:spPr>
        <p:txBody>
          <a:bodyPr/>
          <a:lstStyle/>
          <a:p>
            <a:pPr algn="ctr"/>
            <a:r>
              <a:rPr lang="ru-RU" sz="4000" dirty="0">
                <a:ln w="0"/>
                <a:solidFill>
                  <a:srgbClr val="003DA5"/>
                </a:solidFill>
                <a:effectLst>
                  <a:outerShdw blurRad="38100" dist="19050" dir="2700000" algn="tl" rotWithShape="0">
                    <a:srgbClr val="003DA5">
                      <a:alpha val="40000"/>
                    </a:srgbClr>
                  </a:outerShdw>
                </a:effectLst>
                <a:latin typeface="HelveticaNeueCyr"/>
              </a:rPr>
              <a:t>Результаты участия студентов в соревнованиях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50930" y="1425845"/>
            <a:ext cx="11359976" cy="3992826"/>
          </a:xfrm>
        </p:spPr>
        <p:txBody>
          <a:bodyPr>
            <a:noAutofit/>
          </a:bodyPr>
          <a:lstStyle/>
          <a:p>
            <a:pPr marL="0" indent="0" algn="ctr" fontAlgn="base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        </a:t>
            </a:r>
            <a:r>
              <a:rPr lang="ru-RU" b="1" dirty="0">
                <a:solidFill>
                  <a:schemeClr val="accent1"/>
                </a:solidFill>
                <a:ea typeface="Times New Roman" panose="02020603050405020304" pitchFamily="18" charset="0"/>
              </a:rPr>
              <a:t>2022/2023 учебный год</a:t>
            </a:r>
            <a:endParaRPr lang="ru-RU" dirty="0">
              <a:solidFill>
                <a:schemeClr val="accent1"/>
              </a:solidFill>
              <a:ea typeface="Times New Roman" panose="02020603050405020304" pitchFamily="18" charset="0"/>
            </a:endParaRPr>
          </a:p>
          <a:p>
            <a:pPr marL="355600" indent="-355600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«Быстрее, выше, сильнее» в рамках больших спортивных игр –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3 место;</a:t>
            </a:r>
          </a:p>
          <a:p>
            <a:pPr marL="355600" indent="-355600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баскетболу в рамках больших спортивных игр: девушки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1 место</a:t>
            </a: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, юноши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3место;</a:t>
            </a:r>
          </a:p>
          <a:p>
            <a:pPr marL="355600" indent="-355600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Шведская эстафета в рамках больших спортивных игр –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1 место;</a:t>
            </a:r>
          </a:p>
          <a:p>
            <a:pPr marL="355600" indent="-355600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мини-футболу, посвященный Дню России, среди колледжей ДЗМ –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1 место;</a:t>
            </a:r>
          </a:p>
          <a:p>
            <a:pPr marL="355600" indent="-355600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мини-футболу в рамках больших спортивных игр (юноши) –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2 место;</a:t>
            </a:r>
          </a:p>
          <a:p>
            <a:pPr marL="355600" indent="-355600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мини-футболу в рамках больших спортивных игр (юноши)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4место;</a:t>
            </a:r>
          </a:p>
          <a:p>
            <a:pPr marL="355600" indent="-355600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</a:t>
            </a:r>
            <a:r>
              <a:rPr lang="ru-RU" sz="2200" dirty="0" err="1">
                <a:solidFill>
                  <a:schemeClr val="accent1"/>
                </a:solidFill>
                <a:ea typeface="Times New Roman" panose="02020603050405020304" pitchFamily="18" charset="0"/>
              </a:rPr>
              <a:t>дартсу</a:t>
            </a: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 в рамках больших спортивных игр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3 место;</a:t>
            </a:r>
          </a:p>
          <a:p>
            <a:pPr marL="355600" indent="-3556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Турнир по лыжным гонкам в рамках больших спортивных игр - </a:t>
            </a:r>
            <a:r>
              <a:rPr lang="ru-RU" sz="2200" b="1" dirty="0">
                <a:solidFill>
                  <a:schemeClr val="accent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 место;</a:t>
            </a:r>
          </a:p>
          <a:p>
            <a:pPr marL="355600" indent="-3556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Турнир по шашкам в рамках Фестиваля спорта –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3 место</a:t>
            </a:r>
            <a:r>
              <a:rPr lang="ru-RU" sz="2200" dirty="0">
                <a:solidFill>
                  <a:schemeClr val="accent1"/>
                </a:solidFill>
                <a:ea typeface="Times New Roman" panose="02020603050405020304" pitchFamily="18" charset="0"/>
              </a:rPr>
              <a:t>, по шахматам - </a:t>
            </a:r>
            <a:r>
              <a:rPr lang="ru-RU" sz="2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1 место</a:t>
            </a:r>
          </a:p>
          <a:p>
            <a:pPr marL="355600" indent="-355600">
              <a:spcBef>
                <a:spcPts val="0"/>
              </a:spcBef>
              <a:buFont typeface="Wingdings" pitchFamily="2" charset="2"/>
              <a:buChar char="ü"/>
            </a:pPr>
            <a:endParaRPr lang="ru-RU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3533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22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67933" y="461051"/>
            <a:ext cx="10312400" cy="1104404"/>
          </a:xfrm>
        </p:spPr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Сравнительный анализ </a:t>
            </a:r>
            <a:b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участия в спортивных соревнованиях</a:t>
            </a:r>
            <a:endParaRPr lang="ru-RU" sz="4000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198" y="1693621"/>
            <a:ext cx="6973604" cy="4191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83181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23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Анализ результатов</a:t>
            </a:r>
            <a:endParaRPr lang="ru-RU" sz="40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7668" y="1802109"/>
            <a:ext cx="6555149" cy="3940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83664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21324" y="2912533"/>
            <a:ext cx="5806298" cy="335279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89066" y="482599"/>
            <a:ext cx="9510560" cy="2429055"/>
          </a:xfrm>
        </p:spPr>
        <p:txBody>
          <a:bodyPr/>
          <a:lstStyle/>
          <a:p>
            <a:pPr algn="just"/>
            <a:r>
              <a:rPr lang="ru-RU" sz="2800" b="0" dirty="0">
                <a:solidFill>
                  <a:schemeClr val="accent1"/>
                </a:solidFill>
              </a:rPr>
              <a:t>Сегодня в РФ </a:t>
            </a:r>
            <a:r>
              <a:rPr lang="ru-RU" sz="2800" b="0" dirty="0">
                <a:solidFill>
                  <a:srgbClr val="FF0000"/>
                </a:solidFill>
              </a:rPr>
              <a:t>формируется стратегия инновационного развития государства </a:t>
            </a:r>
            <a:r>
              <a:rPr lang="ru-RU" sz="2800" b="0" dirty="0">
                <a:solidFill>
                  <a:schemeClr val="accent1"/>
                </a:solidFill>
              </a:rPr>
              <a:t>и ведется активная работа </a:t>
            </a:r>
            <a:r>
              <a:rPr lang="ru-RU" sz="2800" b="0" dirty="0">
                <a:solidFill>
                  <a:srgbClr val="FF0000"/>
                </a:solidFill>
              </a:rPr>
              <a:t>по совершенствованию системы физического воспитания</a:t>
            </a:r>
            <a:r>
              <a:rPr lang="ru-RU" sz="2800" b="0" dirty="0">
                <a:solidFill>
                  <a:schemeClr val="accent1"/>
                </a:solidFill>
              </a:rPr>
              <a:t>. </a:t>
            </a:r>
            <a:br>
              <a:rPr lang="ru-RU" sz="2800" b="0" dirty="0">
                <a:solidFill>
                  <a:schemeClr val="accent1"/>
                </a:solidFill>
              </a:rPr>
            </a:br>
            <a:r>
              <a:rPr lang="ru-RU" sz="2800" b="0" dirty="0">
                <a:solidFill>
                  <a:schemeClr val="accent1"/>
                </a:solidFill>
              </a:rPr>
              <a:t>Для формирования ЗОЖ необходимо </a:t>
            </a:r>
            <a:r>
              <a:rPr lang="ru-RU" sz="2800" b="0" dirty="0">
                <a:solidFill>
                  <a:srgbClr val="FF0000"/>
                </a:solidFill>
              </a:rPr>
              <a:t>применение инновационных технологий</a:t>
            </a:r>
            <a:r>
              <a:rPr lang="ru-RU" sz="2800" b="0" dirty="0">
                <a:solidFill>
                  <a:schemeClr val="accent1"/>
                </a:solidFill>
              </a:rPr>
              <a:t>, которые должны активно внедряться в учебный процесс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18939816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980" y="427584"/>
            <a:ext cx="1083331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</a:rPr>
              <a:t>Вывод: проектирование преподавателем физической культуры учебного процесса предусматривает новые подходы не только к планированию образовательных результатов, но и к отбору содержания, методов, форм и технологий обучения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655" y="2243466"/>
            <a:ext cx="4809640" cy="3607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133" y="2317169"/>
            <a:ext cx="4711370" cy="353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0145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8134" y="604434"/>
            <a:ext cx="10998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solidFill>
                  <a:schemeClr val="accent1"/>
                </a:solidFill>
              </a:rPr>
              <a:t>Спасибо за внимание!</a:t>
            </a:r>
          </a:p>
        </p:txBody>
      </p:sp>
      <p:pic>
        <p:nvPicPr>
          <p:cNvPr id="3" name="Picture 2" descr="https://avatars.mds.yandex.net/i?id=0d8b34ea632abedecff45878717a2a86e53a0af9-4054944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768" y="1719573"/>
            <a:ext cx="5536100" cy="453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023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4DB238A-FAB0-4421-A397-5791123D44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"/>
            <a:ext cx="12192000" cy="6855968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18E1FF4-6EB3-493D-B961-328D7747847F}"/>
              </a:ext>
            </a:extLst>
          </p:cNvPr>
          <p:cNvSpPr/>
          <p:nvPr/>
        </p:nvSpPr>
        <p:spPr>
          <a:xfrm>
            <a:off x="0" y="-1016"/>
            <a:ext cx="12192000" cy="6858000"/>
          </a:xfrm>
          <a:prstGeom prst="rect">
            <a:avLst/>
          </a:prstGeom>
          <a:gradFill>
            <a:gsLst>
              <a:gs pos="100000">
                <a:srgbClr val="003DA5">
                  <a:alpha val="80000"/>
                </a:srgbClr>
              </a:gs>
              <a:gs pos="0">
                <a:srgbClr val="00AB84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AB8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4601FB-2BAD-4923-9814-29B45E2056AA}"/>
              </a:ext>
            </a:extLst>
          </p:cNvPr>
          <p:cNvSpPr txBox="1"/>
          <p:nvPr/>
        </p:nvSpPr>
        <p:spPr>
          <a:xfrm>
            <a:off x="2023533" y="1814673"/>
            <a:ext cx="94829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</a:rPr>
              <a:t>Современные методики и технологии преподавания </a:t>
            </a:r>
            <a:r>
              <a:rPr lang="ru-RU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</a:rPr>
              <a:t>физической культуры в СПО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NeueCyr" panose="02000503040000020004" pitchFamily="2" charset="-5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31BFB-3AFE-4B8B-9547-2E8A3A2C7BA8}"/>
              </a:ext>
            </a:extLst>
          </p:cNvPr>
          <p:cNvSpPr txBox="1"/>
          <p:nvPr/>
        </p:nvSpPr>
        <p:spPr>
          <a:xfrm>
            <a:off x="7686882" y="5445674"/>
            <a:ext cx="4361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Подготовила:</a:t>
            </a:r>
          </a:p>
          <a:p>
            <a:r>
              <a:rPr lang="ru-RU" sz="1600" dirty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руководитель физического воспитания </a:t>
            </a:r>
          </a:p>
          <a:p>
            <a:r>
              <a:rPr lang="ru-RU" sz="1600" dirty="0" err="1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Болотникова</a:t>
            </a:r>
            <a:r>
              <a:rPr lang="ru-RU" sz="1600" dirty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 А.С.</a:t>
            </a:r>
          </a:p>
        </p:txBody>
      </p:sp>
      <p:grpSp>
        <p:nvGrpSpPr>
          <p:cNvPr id="2" name="Группа 8">
            <a:extLst>
              <a:ext uri="{FF2B5EF4-FFF2-40B4-BE49-F238E27FC236}">
                <a16:creationId xmlns:a16="http://schemas.microsoft.com/office/drawing/2014/main" id="{4125E008-EC9C-4094-BC79-799FEB0C8A28}"/>
              </a:ext>
            </a:extLst>
          </p:cNvPr>
          <p:cNvGrpSpPr/>
          <p:nvPr/>
        </p:nvGrpSpPr>
        <p:grpSpPr>
          <a:xfrm>
            <a:off x="735361" y="4208351"/>
            <a:ext cx="1440000" cy="1440000"/>
            <a:chOff x="3673498" y="1483019"/>
            <a:chExt cx="2376355" cy="2473847"/>
          </a:xfrm>
        </p:grpSpPr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id="{4DC0F287-912E-44B1-8A4B-058C39903C9A}"/>
                </a:ext>
              </a:extLst>
            </p:cNvPr>
            <p:cNvSpPr/>
            <p:nvPr/>
          </p:nvSpPr>
          <p:spPr>
            <a:xfrm>
              <a:off x="3673498" y="1483019"/>
              <a:ext cx="2376355" cy="2473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07399D25-EA11-41E0-8998-2BACD0077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39712" y="2167336"/>
              <a:ext cx="1243927" cy="1242467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2311400" y="482600"/>
            <a:ext cx="675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354667" y="168937"/>
            <a:ext cx="922866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Департамент здравоохранения города Москвы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Департамента здравоохранения города Москвы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«Медицинский колледж № 1»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(ГБПОУ ДЗМ «МК № 1»)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39733" y="60960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Москва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19.04.2023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3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Выбор средств обучения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36849" y="1746913"/>
            <a:ext cx="10878110" cy="1326488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rgbClr val="003DA5"/>
                </a:solidFill>
                <a:latin typeface="HelveticaNeueCyr"/>
              </a:rPr>
              <a:t>Перед каждым преподавателем  физической культуры, серьёзно стоит вопрос отбора средств и технологий  обучения исходя из стандартов и компетенций каждой приобретаемой специальности</a:t>
            </a:r>
            <a:endParaRPr lang="ru-RU" dirty="0">
              <a:solidFill>
                <a:srgbClr val="003DA5"/>
              </a:solidFill>
              <a:latin typeface="HelveticaNeueCyr"/>
            </a:endParaRPr>
          </a:p>
        </p:txBody>
      </p:sp>
      <p:pic>
        <p:nvPicPr>
          <p:cNvPr id="6" name="Picture 2" descr="ЧПОУ МК &quot;Авиценна&quot; - Специальность: «Лабораторная диагностика»">
            <a:extLst>
              <a:ext uri="{FF2B5EF4-FFF2-40B4-BE49-F238E27FC236}">
                <a16:creationId xmlns:a16="http://schemas.microsoft.com/office/drawing/2014/main" id="{6032ADF1-0520-444B-A36C-FC18B9668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065" y="3055189"/>
            <a:ext cx="5169738" cy="313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224493-C6BA-445D-9761-249DAACE34E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232" y="3061520"/>
            <a:ext cx="5530095" cy="311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296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4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Особенности уровня подготовленности студентов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56945" y="1713111"/>
            <a:ext cx="10878110" cy="958755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r>
              <a:rPr lang="ru-RU" sz="2800" dirty="0">
                <a:solidFill>
                  <a:schemeClr val="accent1"/>
                </a:solidFill>
              </a:rPr>
              <a:t>Уровень физического развития обучающихся, требует пересмотра методических подходов к преподаванию дисциплины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287" y="2544866"/>
            <a:ext cx="4853425" cy="36442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034" y="2587199"/>
            <a:ext cx="4819598" cy="361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1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5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Требования к организации занятия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56945" y="1743502"/>
            <a:ext cx="10878110" cy="382621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solidFill>
                  <a:schemeClr val="accent1"/>
                </a:solidFill>
              </a:rPr>
              <a:t>Современное учебное занятие по физической культуре должно соответствовать следующим требованиям:</a:t>
            </a:r>
          </a:p>
          <a:p>
            <a:pPr marL="627063" indent="-355600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 dirty="0">
                <a:solidFill>
                  <a:schemeClr val="accent1"/>
                </a:solidFill>
              </a:rPr>
              <a:t>достижение высокой мотивации занятия;</a:t>
            </a:r>
          </a:p>
          <a:p>
            <a:pPr marL="627063" indent="-355600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 dirty="0">
                <a:solidFill>
                  <a:schemeClr val="accent1"/>
                </a:solidFill>
              </a:rPr>
              <a:t>дифференцированный подход к обучающимся с учётом их физического развития;</a:t>
            </a:r>
          </a:p>
          <a:p>
            <a:pPr marL="627063" indent="-355600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 dirty="0">
                <a:solidFill>
                  <a:schemeClr val="accent1"/>
                </a:solidFill>
              </a:rPr>
              <a:t>формирование навыков самостоятельных занятий спортом;</a:t>
            </a:r>
          </a:p>
          <a:p>
            <a:pPr marL="627063" indent="-355600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 dirty="0">
                <a:solidFill>
                  <a:schemeClr val="accent1"/>
                </a:solidFill>
              </a:rPr>
              <a:t>комплексный подбор учебного материала;</a:t>
            </a:r>
          </a:p>
          <a:p>
            <a:pPr marL="627063" indent="-355600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 dirty="0">
                <a:solidFill>
                  <a:schemeClr val="accent1"/>
                </a:solidFill>
              </a:rPr>
              <a:t>материально-техническое оснащение.</a:t>
            </a:r>
          </a:p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5742" y="4750712"/>
            <a:ext cx="1369313" cy="136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3447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6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2533" y="596330"/>
            <a:ext cx="10126134" cy="924010"/>
          </a:xfrm>
        </p:spPr>
        <p:txBody>
          <a:bodyPr/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Инновационные технологии в преподавании физической культуры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2800" dirty="0" err="1">
                <a:solidFill>
                  <a:schemeClr val="accent1"/>
                </a:solidFill>
              </a:rPr>
              <a:t>Здоровьесберегающие</a:t>
            </a:r>
            <a:r>
              <a:rPr lang="ru-RU" sz="2800" dirty="0">
                <a:solidFill>
                  <a:schemeClr val="accent1"/>
                </a:solidFill>
              </a:rPr>
              <a:t> технологии</a:t>
            </a:r>
          </a:p>
          <a:p>
            <a:pPr marL="355600" indent="-355600"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2800" dirty="0">
                <a:solidFill>
                  <a:schemeClr val="accent1"/>
                </a:solidFill>
              </a:rPr>
              <a:t>Игровые технологии</a:t>
            </a:r>
          </a:p>
          <a:p>
            <a:pPr marL="355600" indent="-355600" algn="just"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2800" dirty="0">
                <a:solidFill>
                  <a:schemeClr val="accent1"/>
                </a:solidFill>
              </a:rPr>
              <a:t>Соревновательные технологии</a:t>
            </a:r>
          </a:p>
          <a:p>
            <a:pPr marL="355600" indent="-355600"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2800" dirty="0">
                <a:solidFill>
                  <a:schemeClr val="accent1"/>
                </a:solidFill>
              </a:rPr>
              <a:t>Технологии уровневой дифференциации</a:t>
            </a:r>
          </a:p>
          <a:p>
            <a:pPr marL="355600" indent="-355600"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2800" dirty="0" err="1">
                <a:solidFill>
                  <a:schemeClr val="accent1"/>
                </a:solidFill>
              </a:rPr>
              <a:t>ИКТ-технологии</a:t>
            </a:r>
            <a:endParaRPr lang="ru-RU" sz="2800" dirty="0">
              <a:solidFill>
                <a:schemeClr val="accent1"/>
              </a:solidFill>
            </a:endParaRPr>
          </a:p>
          <a:p>
            <a:pPr marL="355600" indent="-355600"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2800" dirty="0">
                <a:solidFill>
                  <a:schemeClr val="accent1"/>
                </a:solidFill>
              </a:rPr>
              <a:t>Технология активного обучения</a:t>
            </a:r>
          </a:p>
          <a:p>
            <a:pPr marL="355600" indent="-355600"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2800" dirty="0">
                <a:solidFill>
                  <a:schemeClr val="accent1"/>
                </a:solidFill>
              </a:rPr>
              <a:t>Технология коллективного обучения</a:t>
            </a:r>
          </a:p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5742" y="4750712"/>
            <a:ext cx="1369313" cy="136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1860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7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Здоровьесберегающие</a:t>
            </a:r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технологии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46658" y="1840424"/>
            <a:ext cx="6383883" cy="412010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err="1">
                <a:ln w="0"/>
                <a:solidFill>
                  <a:srgbClr val="00228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Здоровьесберегающие</a:t>
            </a:r>
            <a:r>
              <a:rPr lang="ru-RU" sz="2800" b="1" dirty="0">
                <a:ln w="0"/>
                <a:solidFill>
                  <a:srgbClr val="00228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технологии </a:t>
            </a:r>
            <a:r>
              <a:rPr lang="ru-RU" sz="2800" b="1" dirty="0">
                <a:solidFill>
                  <a:srgbClr val="002286"/>
                </a:solidFill>
              </a:rPr>
              <a:t>основаны на: </a:t>
            </a:r>
          </a:p>
          <a:p>
            <a:pPr marL="355600" indent="-355600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dirty="0">
                <a:solidFill>
                  <a:schemeClr val="accent1"/>
                </a:solidFill>
              </a:rPr>
              <a:t>возрастных особенностях обучающихся;</a:t>
            </a:r>
          </a:p>
          <a:p>
            <a:pPr marL="355600" indent="-355600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dirty="0">
                <a:solidFill>
                  <a:schemeClr val="accent1"/>
                </a:solidFill>
              </a:rPr>
              <a:t>оптимальном сочетании двигательных и статических нагрузок;</a:t>
            </a:r>
          </a:p>
          <a:p>
            <a:pPr marL="355600" indent="-355600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3000" dirty="0">
                <a:solidFill>
                  <a:schemeClr val="accent1"/>
                </a:solidFill>
              </a:rPr>
              <a:t>принципах</a:t>
            </a:r>
            <a:r>
              <a:rPr lang="ru-RU" sz="2800" dirty="0">
                <a:solidFill>
                  <a:schemeClr val="accent1"/>
                </a:solidFill>
              </a:rPr>
              <a:t> постепенности возрастания нагрузки и последовательности разучивания упражнений.</a:t>
            </a:r>
          </a:p>
          <a:p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7" name="Picture 2" descr="https://top-fon.com/uploads/posts/2023-01/1674827554_top-fon-com-p-fon-dlya-prezentatsii-zdorovesberegayushch-8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2079" y="2219768"/>
            <a:ext cx="4042880" cy="306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985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8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Здоровьесберегающие</a:t>
            </a:r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технологии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69948" y="1842938"/>
            <a:ext cx="6219852" cy="4032929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None/>
            </a:pPr>
            <a:r>
              <a:rPr lang="ru-RU" sz="2800" b="1" dirty="0">
                <a:ln w="0"/>
                <a:solidFill>
                  <a:srgbClr val="00228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Правила построения занятия:</a:t>
            </a:r>
            <a:endParaRPr lang="ru-RU" sz="2800" b="1" dirty="0">
              <a:solidFill>
                <a:srgbClr val="002286"/>
              </a:solidFill>
            </a:endParaRPr>
          </a:p>
          <a:p>
            <a:pPr marL="627063" indent="-35560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dirty="0">
                <a:solidFill>
                  <a:schemeClr val="accent1"/>
                </a:solidFill>
              </a:rPr>
              <a:t>оптимально комфортно для студентов;</a:t>
            </a:r>
          </a:p>
          <a:p>
            <a:pPr marL="627063" indent="-35560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dirty="0">
                <a:solidFill>
                  <a:schemeClr val="accent1"/>
                </a:solidFill>
              </a:rPr>
              <a:t>учебная нагрузка не противоречит нормативно–правовым требованиям;</a:t>
            </a:r>
          </a:p>
          <a:p>
            <a:pPr marL="627063" indent="-35560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800" dirty="0">
                <a:solidFill>
                  <a:schemeClr val="accent1"/>
                </a:solidFill>
              </a:rPr>
              <a:t>методы обучения подбираются с учетом сохранения психоэмоционального и физического здоровья обучающихся.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3597" y="1563538"/>
            <a:ext cx="3453704" cy="460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335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9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69763" y="461050"/>
            <a:ext cx="9345196" cy="1071417"/>
          </a:xfrm>
        </p:spPr>
        <p:txBody>
          <a:bodyPr/>
          <a:lstStyle/>
          <a:p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Здоровьесберегающие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технологии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9916" y="2463800"/>
            <a:ext cx="5865551" cy="277706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b="1" dirty="0">
                <a:ln w="0"/>
                <a:solidFill>
                  <a:srgbClr val="00228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Группы средств обучения:</a:t>
            </a:r>
            <a:endParaRPr lang="ru-RU" sz="2600" b="1" dirty="0">
              <a:solidFill>
                <a:srgbClr val="002286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6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средства двигательной направленности;  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6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оздоровительные силы природы  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600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гигиенические факторы.</a:t>
            </a:r>
            <a:endParaRPr lang="ru-RU" sz="2600" dirty="0">
              <a:solidFill>
                <a:schemeClr val="accent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4099" y="2057399"/>
            <a:ext cx="4706057" cy="353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8029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МК1">
      <a:dk1>
        <a:srgbClr val="575757"/>
      </a:dk1>
      <a:lt1>
        <a:srgbClr val="FFFFFF"/>
      </a:lt1>
      <a:dk2>
        <a:srgbClr val="575757"/>
      </a:dk2>
      <a:lt2>
        <a:srgbClr val="FFFFFF"/>
      </a:lt2>
      <a:accent1>
        <a:srgbClr val="003DA5"/>
      </a:accent1>
      <a:accent2>
        <a:srgbClr val="00AB84"/>
      </a:accent2>
      <a:accent3>
        <a:srgbClr val="0089CB"/>
      </a:accent3>
      <a:accent4>
        <a:srgbClr val="00C092"/>
      </a:accent4>
      <a:accent5>
        <a:srgbClr val="123C84"/>
      </a:accent5>
      <a:accent6>
        <a:srgbClr val="009672"/>
      </a:accent6>
      <a:hlink>
        <a:srgbClr val="3D98E3"/>
      </a:hlink>
      <a:folHlink>
        <a:srgbClr val="97CEFF"/>
      </a:folHlink>
    </a:clrScheme>
    <a:fontScheme name="HelveticaNeueCyr">
      <a:majorFont>
        <a:latin typeface="HelveticaNeueCyr"/>
        <a:ea typeface=""/>
        <a:cs typeface=""/>
      </a:majorFont>
      <a:minorFont>
        <a:latin typeface="HelveticaNeueCyr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17038</TotalTime>
  <Words>1055</Words>
  <Application>Microsoft Office PowerPoint</Application>
  <PresentationFormat>Широкоэкранный</PresentationFormat>
  <Paragraphs>161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Helvetica Neue</vt:lpstr>
      <vt:lpstr>HelveticaNeueCyr</vt:lpstr>
      <vt:lpstr>Times New Roman</vt:lpstr>
      <vt:lpstr>Wingdings</vt:lpstr>
      <vt:lpstr>2_Тема Office</vt:lpstr>
      <vt:lpstr>Презентация PowerPoint</vt:lpstr>
      <vt:lpstr>Физическая культура выполняет важные социальные функции по оптимизации физического состояния человека, организации здорового образа жизни, подготовке к жизненной практике</vt:lpstr>
      <vt:lpstr>Выбор средств обучения</vt:lpstr>
      <vt:lpstr>Особенности уровня подготовленности студентов</vt:lpstr>
      <vt:lpstr>Требования к организации занятия</vt:lpstr>
      <vt:lpstr>Инновационные технологии в преподавании физической культуры</vt:lpstr>
      <vt:lpstr>Здоровьесберегающие технологии</vt:lpstr>
      <vt:lpstr>Здоровьесберегающие технологии</vt:lpstr>
      <vt:lpstr>Здоровьесберегающие технологии </vt:lpstr>
      <vt:lpstr>Презентация PowerPoint</vt:lpstr>
      <vt:lpstr>Игровые технологии</vt:lpstr>
      <vt:lpstr>Подвижные игры  в разделах Рабочей программы</vt:lpstr>
      <vt:lpstr>Соревновательные технологии</vt:lpstr>
      <vt:lpstr>Технология уровневой дифференциации</vt:lpstr>
      <vt:lpstr>Информационно-коммуникативные технологии</vt:lpstr>
      <vt:lpstr>Информационно-коммуникативные технологии</vt:lpstr>
      <vt:lpstr>Использование ИКТ во  внеаудиторной деятельности</vt:lpstr>
      <vt:lpstr>Технологии активного обучения</vt:lpstr>
      <vt:lpstr>Технология коллективного обучения</vt:lpstr>
      <vt:lpstr>Результаты участия студентов в соревнованиях</vt:lpstr>
      <vt:lpstr>Результаты участия студентов в соревнованиях</vt:lpstr>
      <vt:lpstr>Сравнительный анализ  участия в спортивных соревнованиях</vt:lpstr>
      <vt:lpstr>Анализ результатов</vt:lpstr>
      <vt:lpstr>Сегодня в РФ формируется стратегия инновационного развития государства и ведется активная работа по совершенствованию системы физического воспитания.  Для формирования ЗОЖ необходимо применение инновационных технологий, которые должны активно внедряться в учебный процесс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Д. Бугаенко;Михаил С. Сконечный</dc:creator>
  <cp:lastModifiedBy>Болотников Валерий</cp:lastModifiedBy>
  <cp:revision>1027</cp:revision>
  <cp:lastPrinted>2018-10-02T09:44:43Z</cp:lastPrinted>
  <dcterms:modified xsi:type="dcterms:W3CDTF">2023-06-06T13:19:13Z</dcterms:modified>
</cp:coreProperties>
</file>