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5" r:id="rId5"/>
    <p:sldId id="259" r:id="rId6"/>
    <p:sldId id="261" r:id="rId7"/>
    <p:sldId id="263" r:id="rId8"/>
    <p:sldId id="264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FCF1A8D-47F2-4DA1-BBC9-6FA48B5A5C5F}" type="doc">
      <dgm:prSet loTypeId="urn:microsoft.com/office/officeart/2005/8/layout/hProcess4" loCatId="process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18B64728-8197-452E-AB76-A0749499533D}" type="pres">
      <dgm:prSet presAssocID="{8FCF1A8D-47F2-4DA1-BBC9-6FA48B5A5C5F}" presName="Name0" presStyleCnt="0">
        <dgm:presLayoutVars>
          <dgm:dir/>
          <dgm:animLvl val="lvl"/>
          <dgm:resizeHandles val="exact"/>
        </dgm:presLayoutVars>
      </dgm:prSet>
      <dgm:spPr/>
    </dgm:pt>
    <dgm:pt modelId="{15A48D45-99BE-4773-A23B-3DB4C06812A3}" type="pres">
      <dgm:prSet presAssocID="{8FCF1A8D-47F2-4DA1-BBC9-6FA48B5A5C5F}" presName="tSp" presStyleCnt="0"/>
      <dgm:spPr/>
    </dgm:pt>
    <dgm:pt modelId="{74463028-B69A-4CC5-BF44-5B0B54E51821}" type="pres">
      <dgm:prSet presAssocID="{8FCF1A8D-47F2-4DA1-BBC9-6FA48B5A5C5F}" presName="bSp" presStyleCnt="0"/>
      <dgm:spPr/>
    </dgm:pt>
    <dgm:pt modelId="{806A0891-B14F-48C4-AC3A-844FCD30F103}" type="pres">
      <dgm:prSet presAssocID="{8FCF1A8D-47F2-4DA1-BBC9-6FA48B5A5C5F}" presName="process" presStyleCnt="0"/>
      <dgm:spPr/>
    </dgm:pt>
  </dgm:ptLst>
  <dgm:cxnLst>
    <dgm:cxn modelId="{2F21A560-CC91-4C02-9C72-54E81292705B}" type="presOf" srcId="{8FCF1A8D-47F2-4DA1-BBC9-6FA48B5A5C5F}" destId="{18B64728-8197-452E-AB76-A0749499533D}" srcOrd="0" destOrd="0" presId="urn:microsoft.com/office/officeart/2005/8/layout/hProcess4"/>
    <dgm:cxn modelId="{57C10F14-03F4-46C7-97EB-4A29E2C37281}" type="presParOf" srcId="{18B64728-8197-452E-AB76-A0749499533D}" destId="{15A48D45-99BE-4773-A23B-3DB4C06812A3}" srcOrd="0" destOrd="0" presId="urn:microsoft.com/office/officeart/2005/8/layout/hProcess4"/>
    <dgm:cxn modelId="{B9EC4A64-6696-4A7F-9F6C-F831F8004165}" type="presParOf" srcId="{18B64728-8197-452E-AB76-A0749499533D}" destId="{74463028-B69A-4CC5-BF44-5B0B54E51821}" srcOrd="1" destOrd="0" presId="urn:microsoft.com/office/officeart/2005/8/layout/hProcess4"/>
    <dgm:cxn modelId="{C685B50D-65FE-4DC0-85A6-169F65C86B5E}" type="presParOf" srcId="{18B64728-8197-452E-AB76-A0749499533D}" destId="{806A0891-B14F-48C4-AC3A-844FCD30F103}" srcOrd="2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FCF1A8D-47F2-4DA1-BBC9-6FA48B5A5C5F}" type="doc">
      <dgm:prSet loTypeId="urn:microsoft.com/office/officeart/2005/8/layout/hProcess4" loCatId="process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18B64728-8197-452E-AB76-A0749499533D}" type="pres">
      <dgm:prSet presAssocID="{8FCF1A8D-47F2-4DA1-BBC9-6FA48B5A5C5F}" presName="Name0" presStyleCnt="0">
        <dgm:presLayoutVars>
          <dgm:dir/>
          <dgm:animLvl val="lvl"/>
          <dgm:resizeHandles val="exact"/>
        </dgm:presLayoutVars>
      </dgm:prSet>
      <dgm:spPr/>
    </dgm:pt>
    <dgm:pt modelId="{15A48D45-99BE-4773-A23B-3DB4C06812A3}" type="pres">
      <dgm:prSet presAssocID="{8FCF1A8D-47F2-4DA1-BBC9-6FA48B5A5C5F}" presName="tSp" presStyleCnt="0"/>
      <dgm:spPr/>
    </dgm:pt>
    <dgm:pt modelId="{74463028-B69A-4CC5-BF44-5B0B54E51821}" type="pres">
      <dgm:prSet presAssocID="{8FCF1A8D-47F2-4DA1-BBC9-6FA48B5A5C5F}" presName="bSp" presStyleCnt="0"/>
      <dgm:spPr/>
    </dgm:pt>
    <dgm:pt modelId="{806A0891-B14F-48C4-AC3A-844FCD30F103}" type="pres">
      <dgm:prSet presAssocID="{8FCF1A8D-47F2-4DA1-BBC9-6FA48B5A5C5F}" presName="process" presStyleCnt="0"/>
      <dgm:spPr/>
    </dgm:pt>
  </dgm:ptLst>
  <dgm:cxnLst>
    <dgm:cxn modelId="{F16705A2-98AA-4259-BD65-43926CEDCA5C}" type="presOf" srcId="{8FCF1A8D-47F2-4DA1-BBC9-6FA48B5A5C5F}" destId="{18B64728-8197-452E-AB76-A0749499533D}" srcOrd="0" destOrd="0" presId="urn:microsoft.com/office/officeart/2005/8/layout/hProcess4"/>
    <dgm:cxn modelId="{B6FFBB8C-B224-4533-BB45-998880CB1A13}" type="presParOf" srcId="{18B64728-8197-452E-AB76-A0749499533D}" destId="{15A48D45-99BE-4773-A23B-3DB4C06812A3}" srcOrd="0" destOrd="0" presId="urn:microsoft.com/office/officeart/2005/8/layout/hProcess4"/>
    <dgm:cxn modelId="{227B4D8E-9A15-4B05-ADCF-CCD1FC472442}" type="presParOf" srcId="{18B64728-8197-452E-AB76-A0749499533D}" destId="{74463028-B69A-4CC5-BF44-5B0B54E51821}" srcOrd="1" destOrd="0" presId="urn:microsoft.com/office/officeart/2005/8/layout/hProcess4"/>
    <dgm:cxn modelId="{8253FECC-D788-44F6-BE6D-7342281E9053}" type="presParOf" srcId="{18B64728-8197-452E-AB76-A0749499533D}" destId="{806A0891-B14F-48C4-AC3A-844FCD30F103}" srcOrd="2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6/6/2023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6/6/2023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6/6/2023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6/6/2023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6/6/2023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6/6/2023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6/6/2023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image" Target="../media/image2.em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7" y="558800"/>
            <a:ext cx="7766936" cy="5511800"/>
          </a:xfrm>
        </p:spPr>
        <p:txBody>
          <a:bodyPr/>
          <a:lstStyle/>
          <a:p>
            <a:pPr lvl="0" algn="ctr" defTabSz="914400">
              <a:spcBef>
                <a:spcPts val="0"/>
              </a:spcBef>
            </a:pPr>
            <a:r>
              <a:rPr lang="ru-RU" sz="4000" b="1" dirty="0">
                <a:solidFill>
                  <a:srgbClr val="7030A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Семинар </a:t>
            </a:r>
            <a:br>
              <a:rPr lang="ru-RU" sz="4000" b="1" dirty="0">
                <a:solidFill>
                  <a:srgbClr val="7030A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7030A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"Организация образовательного процесса в ДОУ на основе духовно-нравственных и социокультурных ценностей "</a:t>
            </a:r>
            <a:br>
              <a:rPr lang="ru-RU" sz="4000" b="1" dirty="0">
                <a:solidFill>
                  <a:srgbClr val="7030A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br>
              <a:rPr lang="ru-RU" sz="2400" b="1">
                <a:solidFill>
                  <a:srgbClr val="7030A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br>
              <a:rPr lang="ru-RU" sz="2000" b="1" dirty="0">
                <a:solidFill>
                  <a:srgbClr val="7030A0"/>
                </a:solidFill>
                <a:latin typeface="Calibri"/>
                <a:ea typeface="+mn-ea"/>
                <a:cs typeface="+mn-cs"/>
              </a:rPr>
            </a:br>
            <a:br>
              <a:rPr lang="ru-RU" sz="2800" b="1" dirty="0">
                <a:solidFill>
                  <a:srgbClr val="7030A0"/>
                </a:solidFill>
                <a:latin typeface="Calibri"/>
                <a:ea typeface="+mn-ea"/>
                <a:cs typeface="+mn-cs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14741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7" y="279400"/>
            <a:ext cx="7766936" cy="3479336"/>
          </a:xfrm>
        </p:spPr>
        <p:txBody>
          <a:bodyPr/>
          <a:lstStyle/>
          <a:p>
            <a:pPr lvl="0" algn="l" defTabSz="914400">
              <a:spcBef>
                <a:spcPts val="0"/>
              </a:spcBef>
            </a:pPr>
            <a:r>
              <a:rPr lang="ru-RU" sz="1800" b="1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Много на свете мест, где жить привольно,</a:t>
            </a:r>
            <a:b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Но всякого тянет туда,</a:t>
            </a:r>
            <a:b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Где он родился и жил с родными своими.</a:t>
            </a:r>
            <a:b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Там все ему знакомо и дорого,</a:t>
            </a:r>
            <a:b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Наша Родина, наше Отечество – Россия. </a:t>
            </a:r>
            <a:b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                                               Константин Эдуардович  Циолковский</a:t>
            </a:r>
            <a:b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1800" b="1" i="1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 </a:t>
            </a:r>
            <a:b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Россия – одно из самых многонациональных государств мира. Ее населяют более 100 больших и малых народов, различных по происхождению, языку, культуре, особенностям быта, но тесно связанных с общностью исторических судеб.</a:t>
            </a:r>
            <a:b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2019767"/>
          </a:xfrm>
        </p:spPr>
        <p:txBody>
          <a:bodyPr>
            <a:noAutofit/>
          </a:bodyPr>
          <a:lstStyle/>
          <a:p>
            <a:pPr lvl="0" algn="l" defTabSz="914400" fontAlgn="base">
              <a:spcBef>
                <a:spcPts val="0"/>
              </a:spcBef>
              <a:buClrTx/>
              <a:buSzTx/>
            </a:pP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Главным показателем качества работы ДОУ является «модель-выпускника»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 defTabSz="914400" fontAlgn="base">
              <a:spcBef>
                <a:spcPts val="0"/>
              </a:spcBef>
              <a:buClrTx/>
              <a:buSzTx/>
            </a:pP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 defTabSz="914400">
              <a:spcBef>
                <a:spcPts val="0"/>
              </a:spcBef>
              <a:buClrTx/>
              <a:buSzTx/>
            </a:pPr>
            <a:r>
              <a:rPr lang="ru-RU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милосердный, трудолюбивый, добрый, активный ,самостоятельный, эмоционально-отзывчивый, любящий близких, свою Родину, свой народ почитающий его  традиции и культуру.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 defTabSz="914400">
              <a:spcBef>
                <a:spcPts val="0"/>
              </a:spcBef>
              <a:buClrTx/>
              <a:buSzTx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32444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89162" y="692696"/>
            <a:ext cx="8783437" cy="5822404"/>
          </a:xfrm>
        </p:spPr>
        <p:txBody>
          <a:bodyPr/>
          <a:lstStyle/>
          <a:p>
            <a:pPr lvl="0" algn="l" defTabSz="914400">
              <a:spcBef>
                <a:spcPts val="0"/>
              </a:spcBef>
            </a:pPr>
            <a:r>
              <a:rPr lang="ru-RU" sz="1800" b="1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Целью  работы является:</a:t>
            </a:r>
            <a:br>
              <a:rPr lang="ru-RU" sz="1800" b="1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Сохранение духовно-нравственного здоровья детей. Приобщение их к нравственным и духовным ценностям  .</a:t>
            </a:r>
            <a:br>
              <a:rPr lang="ru-RU" sz="1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Изучение истории, культуры, природно-экологического своеобразия родного края, России.</a:t>
            </a:r>
            <a:br>
              <a:rPr lang="ru-RU" sz="1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Стремление возродить традиции семейного воспитания.</a:t>
            </a:r>
            <a:br>
              <a:rPr lang="ru-RU" sz="1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Чтобы достичь поставленной цели по духовно-нравственному воспитанию, перед нами стоят  следующие задачи:</a:t>
            </a:r>
            <a:br>
              <a:rPr lang="ru-RU" sz="1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Создать в ДОУ необходимые условия для организации работы по духовно-нравственному, патриотическому воспитанию.</a:t>
            </a:r>
            <a:br>
              <a:rPr lang="ru-RU" sz="1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Повысить профессиональный уровень педагогов.</a:t>
            </a:r>
            <a:br>
              <a:rPr lang="ru-RU" sz="1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Обеспечить образовательный процесс необходимой художественной и педагогической литературой.</a:t>
            </a:r>
            <a:br>
              <a:rPr lang="ru-RU" sz="1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Ориентировать семью на духовно-нравственное воспитание детей (ознакомление родителей с основами  педагогики и психологии, формирование представлений о формах традиционного семейного уклада.)</a:t>
            </a:r>
            <a:br>
              <a:rPr lang="ru-RU" sz="1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01895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77334" y="127000"/>
            <a:ext cx="8822265" cy="6337300"/>
          </a:xfrm>
        </p:spPr>
        <p:txBody>
          <a:bodyPr>
            <a:no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Отметим ,что базовые ценности в первую очередь формируются в семье. Но только система образования способна обеспечить системное, последовательное и осознанное духовно-нравственное развитие и воспитание личности. Начало духовно- нравственным  основам формирования личности должно быть положено как  можно раньше, в дошкольном возрасте, с учетом возрастных особенностей и условий общественного и семейного воспитания. Воспитание ребенка должно быть  направлено на формирование гражданской ответственности, духовности и культуры, неравнодушия, самостоятельности, способности к успешной  социализации в обществе.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Возникает проблема :как сделать так, чтобы ребенок был внутренне свободным, а внешне воспитанным? Если мы хотим, чтобы в будущем дети любили свою страну и стремились сделать жизнь в ней лучше , необходимо заложить  основу  для этой любви. Ребенок  ,прежде всего должен узнать то лучшее, чего достигли  его соотечественники и понимать, что эти достижения – результат труда отдельных  людей в разных сферах.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Воспитательная система по этому направлению обеспечивает единство воспитательных, развивающих и обучающих целей и задач и проходит через все формы работы с детьми.</a:t>
            </a:r>
          </a:p>
        </p:txBody>
      </p:sp>
    </p:spTree>
    <p:extLst>
      <p:ext uri="{BB962C8B-B14F-4D97-AF65-F5344CB8AC3E}">
        <p14:creationId xmlns:p14="http://schemas.microsoft.com/office/powerpoint/2010/main" val="17949603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552" y="746572"/>
            <a:ext cx="7575748" cy="4896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952368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7" y="444500"/>
            <a:ext cx="7766936" cy="825500"/>
          </a:xfrm>
        </p:spPr>
        <p:txBody>
          <a:bodyPr/>
          <a:lstStyle/>
          <a:p>
            <a:pPr algn="l"/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Ожидаемые результаты, ребенок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выпусник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714790172"/>
              </p:ext>
            </p:extLst>
          </p:nvPr>
        </p:nvGraphicFramePr>
        <p:xfrm>
          <a:off x="256558" y="332656"/>
          <a:ext cx="8631134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4118017330"/>
              </p:ext>
            </p:extLst>
          </p:nvPr>
        </p:nvGraphicFramePr>
        <p:xfrm>
          <a:off x="408958" y="485056"/>
          <a:ext cx="8631134" cy="60300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127" y="1886992"/>
            <a:ext cx="8950475" cy="482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120769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7" y="-114299"/>
            <a:ext cx="7766936" cy="1193800"/>
          </a:xfrm>
        </p:spPr>
        <p:txBody>
          <a:bodyPr/>
          <a:lstStyle/>
          <a:p>
            <a:pPr algn="l"/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 деятельностью ДОУ по данному направлению осуществляется по трем блокам.</a:t>
            </a: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693" y="1079501"/>
            <a:ext cx="7952308" cy="565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770734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7" y="203200"/>
            <a:ext cx="7766936" cy="1270000"/>
          </a:xfrm>
        </p:spPr>
        <p:txBody>
          <a:bodyPr/>
          <a:lstStyle/>
          <a:p>
            <a:pPr lvl="0" algn="ctr" defTabSz="914400">
              <a:spcBef>
                <a:spcPts val="0"/>
              </a:spcBef>
            </a:pPr>
            <a:r>
              <a:rPr lang="ru-RU" sz="2400" b="1" dirty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Для реализации нравственно-патриотического воспитания необходимы важные условия</a:t>
            </a:r>
            <a:br>
              <a:rPr lang="ru-RU" sz="2400" b="1" dirty="0">
                <a:solidFill>
                  <a:schemeClr val="tx1"/>
                </a:solidFill>
                <a:latin typeface="Calibri"/>
                <a:ea typeface="+mn-ea"/>
                <a:cs typeface="+mn-cs"/>
              </a:rPr>
            </a:br>
            <a:endPara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4676" y="1394515"/>
            <a:ext cx="5614647" cy="13144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708920"/>
            <a:ext cx="5544616" cy="18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4325" y="4639280"/>
            <a:ext cx="5975350" cy="18866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98516637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52</TotalTime>
  <Words>456</Words>
  <Application>Microsoft Office PowerPoint</Application>
  <PresentationFormat>Широкоэкранный</PresentationFormat>
  <Paragraphs>13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Calibri</vt:lpstr>
      <vt:lpstr>Times New Roman</vt:lpstr>
      <vt:lpstr>Trebuchet MS</vt:lpstr>
      <vt:lpstr>Wingdings 3</vt:lpstr>
      <vt:lpstr>Грань</vt:lpstr>
      <vt:lpstr>Семинар  "Организация образовательного процесса в ДОУ на основе духовно-нравственных и социокультурных ценностей "    </vt:lpstr>
      <vt:lpstr>Много на свете мест, где жить привольно, Но всякого тянет туда, Где он родился и жил с родными своими. Там все ему знакомо и дорого, Наша Родина, наше Отечество – Россия.                                                        Константин Эдуардович  Циолковский   Россия – одно из самых многонациональных государств мира. Ее населяют более 100 больших и малых народов, различных по происхождению, языку, культуре, особенностям быта, но тесно связанных с общностью исторических судеб. </vt:lpstr>
      <vt:lpstr>Целью  работы является: Сохранение духовно-нравственного здоровья детей. Приобщение их к нравственным и духовным ценностям  . Изучение истории, культуры, природно-экологического своеобразия родного края, России. Стремление возродить традиции семейного воспитания. Чтобы достичь поставленной цели по духовно-нравственному воспитанию, перед нами стоят  следующие задачи: Создать в ДОУ необходимые условия для организации работы по духовно-нравственному, патриотическому воспитанию. Повысить профессиональный уровень педагогов. Обеспечить образовательный процесс необходимой художественной и педагогической литературой. Ориентировать семью на духовно-нравственное воспитание детей (ознакомление родителей с основами  педагогики и психологии, формирование представлений о формах традиционного семейного уклада.) </vt:lpstr>
      <vt:lpstr>Презентация PowerPoint</vt:lpstr>
      <vt:lpstr>Презентация PowerPoint</vt:lpstr>
      <vt:lpstr>Ожидаемые результаты, ребенок выпусник:</vt:lpstr>
      <vt:lpstr>Управление деятельностью ДОУ по данному направлению осуществляется по трем блокам.</vt:lpstr>
      <vt:lpstr>Для реализации нравственно-патриотического воспитания необходимы важные условия 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Семинар - практикум на тему: "Организация образовательного процесса в ДОУ на основе духовно-нравственных и социокультурных ценностей "  Подготовила: Климина.Н.В.</dc:title>
  <dc:creator>Надежда</dc:creator>
  <cp:lastModifiedBy>Компьютер</cp:lastModifiedBy>
  <cp:revision>8</cp:revision>
  <dcterms:created xsi:type="dcterms:W3CDTF">2023-04-25T13:16:20Z</dcterms:created>
  <dcterms:modified xsi:type="dcterms:W3CDTF">2023-06-06T18:01:41Z</dcterms:modified>
</cp:coreProperties>
</file>