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5" r:id="rId4"/>
    <p:sldId id="276" r:id="rId5"/>
    <p:sldId id="277" r:id="rId6"/>
    <p:sldId id="274" r:id="rId7"/>
    <p:sldId id="263" r:id="rId8"/>
    <p:sldId id="279" r:id="rId9"/>
    <p:sldId id="278" r:id="rId10"/>
    <p:sldId id="280" r:id="rId11"/>
    <p:sldId id="282" r:id="rId12"/>
    <p:sldId id="281" r:id="rId13"/>
    <p:sldId id="283" r:id="rId14"/>
    <p:sldId id="284" r:id="rId15"/>
    <p:sldId id="265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2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00808"/>
            <a:ext cx="8172400" cy="273630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Arial Black" panose="020B0A04020102020204" pitchFamily="34" charset="0"/>
              </a:rPr>
              <a:t>Валентность 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Arial Black" panose="020B0A04020102020204" pitchFamily="34" charset="0"/>
              </a:rPr>
              <a:t>и степень окисления элементов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244408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Правила определения степени окисления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096645" y="764704"/>
            <a:ext cx="7818072" cy="576064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14350" indent="-514350">
              <a:buClrTx/>
              <a:buSzPct val="100000"/>
              <a:buFont typeface="+mj-lt"/>
              <a:buAutoNum type="arabicPeriod" startAt="4"/>
            </a:pPr>
            <a:r>
              <a:rPr lang="ru-RU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Кислород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в большинстве случаев имеет степень окисления «-2» 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+1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)  Исключением являются: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+1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O</a:t>
            </a:r>
            <a:r>
              <a:rPr lang="en-US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+2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ClrTx/>
              <a:buSzPct val="100000"/>
              <a:buAutoNum type="arabicPeriod" startAt="4"/>
            </a:pP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1813" indent="-531813">
              <a:buClrTx/>
              <a:buSzPct val="100000"/>
              <a:buAutoNum type="arabicPeriod" startAt="5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Степень окисления </a:t>
            </a:r>
            <a:r>
              <a:rPr lang="ru-RU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во всех соединениях</a:t>
            </a:r>
          </a:p>
          <a:p>
            <a:pPr marL="531813" indent="-531813">
              <a:buClrTx/>
              <a:buSzPct val="100000"/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	равна «-1» (Na</a:t>
            </a:r>
            <a:r>
              <a:rPr lang="ru-RU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+1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ru-RU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 H</a:t>
            </a:r>
            <a:r>
              <a:rPr lang="ru-RU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+1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ru-RU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31813" indent="-531813">
              <a:buClrTx/>
              <a:buSzPct val="100000"/>
              <a:buNone/>
            </a:pPr>
            <a:endParaRPr lang="ru-RU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ClrTx/>
              <a:buSzPct val="100000"/>
              <a:buAutoNum type="arabicPeriod" startAt="6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Степень окисления </a:t>
            </a:r>
            <a:r>
              <a:rPr lang="ru-RU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металлов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всегда положительная. </a:t>
            </a:r>
          </a:p>
          <a:p>
            <a:pPr marL="531813" indent="0">
              <a:buClrTx/>
              <a:buSzPct val="100000"/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металлов главных подгрупп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она равна номеру группы:    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+1 – </a:t>
            </a:r>
            <a:r>
              <a:rPr lang="en-US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Li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</a:t>
            </a:r>
            <a:r>
              <a:rPr lang="en-US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Na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</a:t>
            </a:r>
            <a:r>
              <a:rPr lang="en-US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K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Rb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</a:p>
          <a:p>
            <a:pPr marL="3041650" indent="0" algn="just">
              <a:spcAft>
                <a:spcPts val="0"/>
              </a:spcAft>
              <a:buClrTx/>
              <a:buSzPct val="100000"/>
              <a:buNone/>
            </a:pPr>
            <a:r>
              <a:rPr lang="ru-RU" sz="2800" kern="0" dirty="0">
                <a:latin typeface="Arial" panose="020B0604020202020204" pitchFamily="34" charset="0"/>
                <a:cs typeface="Arial" panose="020B0604020202020204" pitchFamily="34" charset="0"/>
              </a:rPr>
              <a:t>+2</a:t>
            </a:r>
            <a:r>
              <a:rPr lang="en-US" sz="2800" kern="0" dirty="0">
                <a:latin typeface="Arial" panose="020B0604020202020204" pitchFamily="34" charset="0"/>
                <a:cs typeface="Arial" panose="020B0604020202020204" pitchFamily="34" charset="0"/>
              </a:rPr>
              <a:t> – Be, Mg, </a:t>
            </a:r>
            <a:r>
              <a:rPr lang="en-US" sz="2800" kern="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en-US" sz="2800" kern="0" dirty="0">
                <a:latin typeface="Arial" panose="020B0604020202020204" pitchFamily="34" charset="0"/>
                <a:cs typeface="Arial" panose="020B0604020202020204" pitchFamily="34" charset="0"/>
              </a:rPr>
              <a:t>, Zn</a:t>
            </a:r>
            <a:endParaRPr lang="ru-RU" sz="2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1650" indent="0" algn="just">
              <a:spcAft>
                <a:spcPts val="0"/>
              </a:spcAft>
              <a:buClrTx/>
              <a:buSzPct val="100000"/>
              <a:buNone/>
            </a:pP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+3</a:t>
            </a:r>
            <a:r>
              <a:rPr lang="en-US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– Al</a:t>
            </a:r>
            <a:endParaRPr lang="ru-RU" sz="2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699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244408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Правила определения степени окисления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979532" y="764704"/>
            <a:ext cx="8056964" cy="541168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14350" indent="-514350">
              <a:buClrTx/>
              <a:buSzPct val="100000"/>
              <a:buFont typeface="+mj-lt"/>
              <a:buAutoNum type="arabicPeriod" startAt="7"/>
            </a:pPr>
            <a:r>
              <a:rPr lang="ru-RU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Неметаллы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в соединениях могут иметь положительную и отрицательную степень окисления. </a:t>
            </a:r>
          </a:p>
          <a:p>
            <a:pPr marL="35560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Её максимальное (положительное) значение равно номеру группы, а минимальное  (отрицательное) 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вычисляется по формуле:  </a:t>
            </a:r>
          </a:p>
          <a:p>
            <a:pPr marL="355600" indent="-355600">
              <a:buNone/>
            </a:pP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 </a:t>
            </a:r>
            <a:r>
              <a:rPr lang="ru-RU" sz="28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номер группы – 8 </a:t>
            </a:r>
          </a:p>
          <a:p>
            <a:pPr marL="355600" indent="-355600">
              <a:buNone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Например:  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 H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r>
              <a:rPr lang="ru-RU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  Cl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 startAt="4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1813" indent="-531813">
              <a:buNone/>
            </a:pPr>
            <a:endParaRPr lang="ru-RU" sz="2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27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8244408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Составление формул по степени окисления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38886" y="764704"/>
            <a:ext cx="8059737" cy="574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000" b="1" dirty="0">
                <a:solidFill>
                  <a:srgbClr val="006600"/>
                </a:solidFill>
              </a:rPr>
              <a:t>АЛГОРИТМ:</a:t>
            </a:r>
          </a:p>
          <a:p>
            <a:pPr>
              <a:buFontTx/>
              <a:buAutoNum type="arabicPeriod"/>
            </a:pPr>
            <a:r>
              <a:rPr lang="ru-RU" altLang="ru-RU" sz="2400" b="1" dirty="0"/>
              <a:t>Записать химические знаки элементов     </a:t>
            </a:r>
            <a:r>
              <a:rPr lang="en-US" altLang="ru-RU" sz="3200" b="1" dirty="0">
                <a:solidFill>
                  <a:srgbClr val="FF3300"/>
                </a:solidFill>
              </a:rPr>
              <a:t>Al S</a:t>
            </a:r>
            <a:endParaRPr lang="en-US" altLang="ru-RU" b="1" dirty="0">
              <a:solidFill>
                <a:srgbClr val="FF3300"/>
              </a:solidFill>
            </a:endParaRPr>
          </a:p>
          <a:p>
            <a:pPr>
              <a:buFontTx/>
              <a:buAutoNum type="arabicPeriod"/>
            </a:pPr>
            <a:r>
              <a:rPr lang="ru-RU" altLang="ru-RU" sz="2400" b="1" dirty="0"/>
              <a:t>На первом месте, как правило, находится элемент с положительной </a:t>
            </a:r>
            <a:r>
              <a:rPr lang="ru-RU" altLang="ru-RU" sz="2400" b="1" dirty="0" err="1"/>
              <a:t>с.о</a:t>
            </a:r>
            <a:r>
              <a:rPr lang="ru-RU" altLang="ru-RU" sz="2400" b="1" dirty="0"/>
              <a:t>. </a:t>
            </a:r>
            <a:r>
              <a:rPr lang="ru-RU" altLang="ru-RU" sz="2200" i="1" dirty="0"/>
              <a:t>(это металл или менее электроотрицательный неметалл)</a:t>
            </a:r>
            <a:r>
              <a:rPr lang="ru-RU" altLang="ru-RU" sz="2400" b="1" dirty="0"/>
              <a:t>,</a:t>
            </a:r>
          </a:p>
          <a:p>
            <a:pPr marL="355600" indent="0"/>
            <a:r>
              <a:rPr lang="ru-RU" altLang="ru-RU" sz="2400" b="1" dirty="0"/>
              <a:t>на втором – неметалл с отрицательной </a:t>
            </a:r>
            <a:r>
              <a:rPr lang="ru-RU" altLang="ru-RU" sz="2400" b="1" dirty="0" err="1"/>
              <a:t>с.о</a:t>
            </a:r>
            <a:r>
              <a:rPr lang="ru-RU" altLang="ru-RU" sz="2400" b="1" dirty="0"/>
              <a:t>.  </a:t>
            </a:r>
            <a:r>
              <a:rPr lang="ru-RU" altLang="ru-RU" sz="2200" i="1" dirty="0"/>
              <a:t>(неметалл с большей </a:t>
            </a:r>
            <a:r>
              <a:rPr lang="ru-RU" altLang="ru-RU" sz="2200" i="1" dirty="0" err="1"/>
              <a:t>электроотрицательностью</a:t>
            </a:r>
            <a:r>
              <a:rPr lang="ru-RU" altLang="ru-RU" sz="2200" i="1" dirty="0"/>
              <a:t>)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ru-RU" altLang="ru-RU" sz="2400" b="1" dirty="0"/>
              <a:t>Определить  </a:t>
            </a:r>
            <a:r>
              <a:rPr lang="ru-RU" altLang="ru-RU" sz="2400" b="1" dirty="0" err="1"/>
              <a:t>с.о</a:t>
            </a:r>
            <a:r>
              <a:rPr lang="ru-RU" altLang="ru-RU" sz="2400" b="1" dirty="0"/>
              <a:t>. элементов по таблице</a:t>
            </a:r>
          </a:p>
          <a:p>
            <a:pPr marL="3233738" indent="-2782888"/>
            <a:r>
              <a:rPr lang="ru-RU" altLang="ru-RU" sz="2400" b="1" dirty="0"/>
              <a:t> Д.И. Менделеева.                              	</a:t>
            </a:r>
            <a:r>
              <a:rPr lang="en-US" altLang="ru-RU" sz="3200" b="1" dirty="0">
                <a:solidFill>
                  <a:srgbClr val="FF3300"/>
                </a:solidFill>
              </a:rPr>
              <a:t>Al</a:t>
            </a:r>
            <a:r>
              <a:rPr lang="en-US" altLang="ru-RU" sz="3200" b="1" baseline="30000" dirty="0">
                <a:solidFill>
                  <a:srgbClr val="FF3300"/>
                </a:solidFill>
              </a:rPr>
              <a:t>+3</a:t>
            </a:r>
            <a:r>
              <a:rPr lang="en-US" altLang="ru-RU" sz="3200" b="1" dirty="0">
                <a:solidFill>
                  <a:srgbClr val="FF3300"/>
                </a:solidFill>
              </a:rPr>
              <a:t>S</a:t>
            </a:r>
            <a:r>
              <a:rPr lang="en-US" altLang="ru-RU" sz="3200" b="1" baseline="30000" dirty="0">
                <a:solidFill>
                  <a:srgbClr val="FF3300"/>
                </a:solidFill>
              </a:rPr>
              <a:t>-2</a:t>
            </a:r>
          </a:p>
          <a:p>
            <a:pPr marL="450850" indent="-450850"/>
            <a:r>
              <a:rPr lang="ru-RU" altLang="ru-RU" sz="2400" b="1" dirty="0"/>
              <a:t>4.   Найти НОК и определить индексы.</a:t>
            </a:r>
          </a:p>
          <a:p>
            <a:r>
              <a:rPr lang="en-US" altLang="ru-RU" sz="3200" b="1" dirty="0">
                <a:solidFill>
                  <a:srgbClr val="FF3300"/>
                </a:solidFill>
              </a:rPr>
              <a:t>  </a:t>
            </a:r>
            <a:endParaRPr lang="ru-RU" altLang="ru-RU" sz="3200" b="1" dirty="0">
              <a:solidFill>
                <a:srgbClr val="FF3300"/>
              </a:solidFill>
            </a:endParaRPr>
          </a:p>
          <a:p>
            <a:r>
              <a:rPr lang="ru-RU" altLang="ru-RU" sz="2400" b="1" dirty="0">
                <a:solidFill>
                  <a:srgbClr val="FF3300"/>
                </a:solidFill>
              </a:rPr>
              <a:t>НОК=6  </a:t>
            </a:r>
            <a:r>
              <a:rPr lang="en-US" altLang="ru-RU" sz="3200" b="1" dirty="0">
                <a:solidFill>
                  <a:srgbClr val="FF3300"/>
                </a:solidFill>
              </a:rPr>
              <a:t> Al</a:t>
            </a:r>
            <a:r>
              <a:rPr lang="en-US" altLang="ru-RU" sz="3200" b="1" baseline="30000" dirty="0">
                <a:solidFill>
                  <a:srgbClr val="FF3300"/>
                </a:solidFill>
              </a:rPr>
              <a:t>+3</a:t>
            </a:r>
            <a:r>
              <a:rPr lang="en-US" altLang="ru-RU" sz="3200" b="1" dirty="0">
                <a:solidFill>
                  <a:srgbClr val="FF3300"/>
                </a:solidFill>
              </a:rPr>
              <a:t>S</a:t>
            </a:r>
            <a:r>
              <a:rPr lang="en-US" altLang="ru-RU" sz="3200" b="1" baseline="30000" dirty="0">
                <a:solidFill>
                  <a:srgbClr val="FF3300"/>
                </a:solidFill>
              </a:rPr>
              <a:t>-2</a:t>
            </a:r>
            <a:r>
              <a:rPr lang="ru-RU" altLang="ru-RU" sz="2400" b="1" dirty="0"/>
              <a:t>    </a:t>
            </a:r>
            <a:r>
              <a:rPr lang="en-US" altLang="ru-RU" sz="2400" b="1" dirty="0"/>
              <a:t>                    </a:t>
            </a:r>
          </a:p>
          <a:p>
            <a:r>
              <a:rPr lang="ru-RU" altLang="ru-RU" sz="3200" b="1" baseline="-25000" dirty="0">
                <a:solidFill>
                  <a:srgbClr val="7030A0"/>
                </a:solidFill>
              </a:rPr>
              <a:t>алгебраическая сумма степеней окисления элементов в соединении должна равняться</a:t>
            </a:r>
            <a:r>
              <a:rPr lang="ru-RU" altLang="ru-RU" sz="3200" b="1" dirty="0">
                <a:solidFill>
                  <a:srgbClr val="7030A0"/>
                </a:solidFill>
              </a:rPr>
              <a:t> </a:t>
            </a:r>
            <a:r>
              <a:rPr lang="ru-RU" altLang="ru-RU" sz="3200" b="1" baseline="-25000" dirty="0">
                <a:solidFill>
                  <a:srgbClr val="7030A0"/>
                </a:solidFill>
              </a:rPr>
              <a:t>нулю.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9532" y="551723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2809413" y="4581475"/>
            <a:ext cx="287337" cy="2873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b="1" dirty="0"/>
              <a:t>6</a:t>
            </a:r>
            <a:endParaRPr lang="ru-RU" altLang="ru-RU" b="1" dirty="0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2627784" y="4869160"/>
            <a:ext cx="144463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3117392" y="4906400"/>
            <a:ext cx="117475" cy="131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3746366" y="52292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492491" y="4727757"/>
            <a:ext cx="1152525" cy="6715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 b="1" dirty="0"/>
              <a:t>Al</a:t>
            </a:r>
            <a:r>
              <a:rPr lang="en-US" altLang="ru-RU" sz="3200" b="1" baseline="-25000" dirty="0"/>
              <a:t>2</a:t>
            </a:r>
            <a:r>
              <a:rPr lang="en-US" altLang="ru-RU" sz="3200" b="1" dirty="0"/>
              <a:t>S</a:t>
            </a:r>
            <a:r>
              <a:rPr lang="en-US" altLang="ru-RU" sz="3200" b="1" baseline="-25000" dirty="0"/>
              <a:t>3</a:t>
            </a:r>
            <a:endParaRPr lang="ru-RU" altLang="ru-RU" sz="3200" b="1" baseline="-25000" dirty="0"/>
          </a:p>
        </p:txBody>
      </p:sp>
    </p:spTree>
    <p:extLst>
      <p:ext uri="{BB962C8B-B14F-4D97-AF65-F5344CB8AC3E}">
        <p14:creationId xmlns:p14="http://schemas.microsoft.com/office/powerpoint/2010/main" val="46522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532440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Определение степеней окисления по формуле</a:t>
            </a:r>
            <a:br>
              <a:rPr lang="ru-RU" sz="2800" b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бинарных соединений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1060366"/>
            <a:ext cx="806489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соединениях суммарная степень окисления всегда равна нулю.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Зная это и степень окисления одного из элементов, всегда можно найти степень окисления другого элемента по формуле бинарного соединения.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Например, найдём степень окисления хлора в соединении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en-US" altLang="ru-RU" sz="2000" b="1" baseline="-2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ru-RU" sz="2000" b="1" baseline="-22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Обозначим степень окисления кислорода: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Cl</a:t>
            </a:r>
            <a:r>
              <a:rPr lang="en-US" altLang="ru-RU" sz="2000" baseline="-2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ru-RU" sz="2000" baseline="-22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altLang="ru-RU" sz="2000" b="1" baseline="4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Следовательно, семь атомов кислорода будут иметь общий отрицательный заряд: (-2) х 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= -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Тогда общий заряд двух атомов хлора будет равен +14 (т.к. сумма </a:t>
            </a:r>
            <a:r>
              <a:rPr lang="ru-RU" alt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с.о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в соединении равно 0),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следовательно,  степень окисления на атоме хлора: (+14) : 2= +7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Group 11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45924622"/>
              </p:ext>
            </p:extLst>
          </p:nvPr>
        </p:nvGraphicFramePr>
        <p:xfrm>
          <a:off x="3851920" y="5589240"/>
          <a:ext cx="2305050" cy="997268"/>
        </p:xfrm>
        <a:graphic>
          <a:graphicData uri="http://schemas.openxmlformats.org/drawingml/2006/table">
            <a:tbl>
              <a:tblPr/>
              <a:tblGrid>
                <a:gridCol w="1362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 Cl</a:t>
                      </a:r>
                      <a:r>
                        <a:rPr kumimoji="0" lang="en-US" altLang="ru-RU" sz="2400" b="1" i="1" u="none" strike="noStrike" cap="none" normalizeH="0" baseline="-2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</a:t>
                      </a:r>
                      <a:r>
                        <a:rPr kumimoji="0" lang="en-US" altLang="ru-RU" sz="2400" b="1" i="1" u="none" strike="noStrike" cap="none" normalizeH="0" baseline="7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+7</a:t>
                      </a:r>
                      <a:endParaRPr kumimoji="0" lang="ru-RU" altLang="ru-RU" sz="2400" b="1" i="1" u="none" strike="noStrike" cap="none" normalizeH="0" baseline="7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O</a:t>
                      </a:r>
                      <a:r>
                        <a:rPr kumimoji="0" lang="ru-RU" altLang="ru-RU" sz="2400" b="1" i="1" u="none" strike="noStrike" cap="none" normalizeH="0" baseline="-2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7</a:t>
                      </a:r>
                      <a:r>
                        <a:rPr kumimoji="0" lang="en-US" altLang="ru-RU" sz="2400" b="1" i="1" u="none" strike="noStrike" cap="none" normalizeH="0" baseline="7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-2</a:t>
                      </a:r>
                      <a:endParaRPr kumimoji="0" lang="ru-RU" altLang="ru-RU" sz="2400" b="1" i="1" u="none" strike="noStrike" cap="none" normalizeH="0" baseline="72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400" b="1" i="1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     +14</a:t>
                      </a:r>
                      <a:endParaRPr kumimoji="0" lang="ru-RU" altLang="ru-RU" sz="2400" b="1" i="1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4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-</a:t>
                      </a:r>
                      <a:r>
                        <a:rPr kumimoji="0" lang="ru-RU" altLang="ru-RU" sz="24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</a:t>
                      </a:r>
                      <a:r>
                        <a:rPr kumimoji="0" lang="en-US" altLang="ru-RU" sz="24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4  =0</a:t>
                      </a:r>
                      <a:endParaRPr kumimoji="0" lang="ru-RU" altLang="ru-RU" sz="2400" b="1" i="1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263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5962"/>
            <a:ext cx="8532440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Определение степеней окисления в соединениях, где более двух </a:t>
            </a:r>
            <a:r>
              <a:rPr lang="ru-RU" sz="2800" b="1" u="sng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х.э</a:t>
            </a:r>
            <a:r>
              <a:rPr lang="ru-RU" sz="2800" b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2629" y="836712"/>
            <a:ext cx="784887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Определим степени окисления </a:t>
            </a:r>
            <a:r>
              <a:rPr lang="ru-RU" altLang="ru-RU" sz="2000" u="sng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х.э</a:t>
            </a:r>
            <a:r>
              <a:rPr lang="ru-RU" altLang="ru-RU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в соединении </a:t>
            </a:r>
            <a:r>
              <a:rPr lang="en-US" altLang="ru-RU" sz="20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ru-RU" sz="20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en-US" alt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Наиболее электроотрицательный элемент – кислород. Его </a:t>
            </a:r>
            <a:r>
              <a:rPr lang="ru-RU" alt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с.о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= – 2. Четыре атома кислорода будут иметь общий отрицательный заряд: (-2) х 4 = – 8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Оставшаяся часть молекулы имеет численно такой же заряд, но со знаком «+» (+8).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Из положительной части молекулы (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) выбираем элемент с более постоянной степенью окисления и определяем какой заряд приходится на него. В нашем случае это 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Его </a:t>
            </a:r>
            <a:r>
              <a:rPr lang="ru-RU" alt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с.о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равна +1, а на три атома натрия приходится заряд +3.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Разница между зарядом всей положительной части (+8) и зарядом на всех атомах  натрия (+3) приходится на оставшийся элемент (Р): (+8) – (+3) = +5. т.к. атом фосфора в молекуле один, то : (+5) : 1 = +5       – это  степень окисления фосфора.</a:t>
            </a:r>
          </a:p>
        </p:txBody>
      </p:sp>
      <p:graphicFrame>
        <p:nvGraphicFramePr>
          <p:cNvPr id="5" name="Group 30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070260827"/>
              </p:ext>
            </p:extLst>
          </p:nvPr>
        </p:nvGraphicFramePr>
        <p:xfrm>
          <a:off x="3779912" y="5877272"/>
          <a:ext cx="3096343" cy="894398"/>
        </p:xfrm>
        <a:graphic>
          <a:graphicData uri="http://schemas.openxmlformats.org/drawingml/2006/table">
            <a:tbl>
              <a:tblPr/>
              <a:tblGrid>
                <a:gridCol w="1031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31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1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5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Na</a:t>
                      </a:r>
                      <a:r>
                        <a:rPr kumimoji="0" lang="en-US" altLang="ru-RU" sz="2800" b="0" i="0" u="none" strike="noStrike" cap="none" normalizeH="0" baseline="4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+1</a:t>
                      </a:r>
                      <a:r>
                        <a:rPr kumimoji="0" lang="en-US" altLang="ru-RU" sz="2800" b="0" i="0" u="none" strike="noStrike" cap="none" normalizeH="0" baseline="-2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-2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P</a:t>
                      </a:r>
                      <a:r>
                        <a:rPr kumimoji="0" lang="en-US" altLang="ru-RU" sz="2800" b="0" i="0" u="none" strike="noStrike" cap="none" normalizeH="0" baseline="4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+5</a:t>
                      </a:r>
                      <a:endParaRPr kumimoji="0" lang="ru-RU" altLang="ru-RU" sz="2800" b="0" i="0" u="none" strike="noStrike" cap="none" normalizeH="0" baseline="4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O</a:t>
                      </a:r>
                      <a:r>
                        <a:rPr kumimoji="0" lang="en-US" altLang="ru-RU" sz="2800" b="0" i="0" u="none" strike="noStrike" cap="none" normalizeH="0" baseline="4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-2</a:t>
                      </a:r>
                      <a:r>
                        <a:rPr kumimoji="0" lang="en-US" altLang="ru-RU" sz="2800" b="0" i="0" u="none" strike="noStrike" cap="none" normalizeH="0" baseline="-2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-22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+3</a:t>
                      </a:r>
                      <a:endParaRPr kumimoji="0" lang="ru-RU" altLang="ru-RU" sz="28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+5</a:t>
                      </a:r>
                      <a:endParaRPr kumimoji="0" lang="ru-RU" altLang="ru-RU" sz="28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-8</a:t>
                      </a:r>
                      <a:r>
                        <a:rPr kumimoji="0" lang="ru-RU" altLang="ru-RU" sz="2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802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Закрепление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94472646"/>
              </p:ext>
            </p:extLst>
          </p:nvPr>
        </p:nvGraphicFramePr>
        <p:xfrm>
          <a:off x="1525625" y="2132856"/>
          <a:ext cx="6884838" cy="4396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Формула</a:t>
                      </a:r>
                    </a:p>
                    <a:p>
                      <a:pPr algn="ctr"/>
                      <a:r>
                        <a:rPr lang="ru-RU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вещества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en-US" altLang="ru-RU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en-US" altLang="ru-RU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ru-RU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en-US" altLang="ru-RU" sz="2400" b="1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n-US" sz="2400" b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400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MgCl</a:t>
                      </a:r>
                      <a:r>
                        <a:rPr lang="en-US" sz="2400" b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400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2400" b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</a:t>
                      </a:r>
                      <a:r>
                        <a:rPr lang="en-US" sz="2400" b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2400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NaNO</a:t>
                      </a:r>
                      <a:r>
                        <a:rPr lang="en-US" sz="2400" b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2400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/>
                      <a:r>
                        <a:rPr lang="en-US" altLang="ru-RU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</a:t>
                      </a:r>
                      <a:r>
                        <a:rPr lang="en-US" altLang="ru-RU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ru-RU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ru-RU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28780" y="980728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Определите степени окисления элементов в соединениях.</a:t>
            </a:r>
          </a:p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Дайте названия веществам.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Ответы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39145158"/>
              </p:ext>
            </p:extLst>
          </p:nvPr>
        </p:nvGraphicFramePr>
        <p:xfrm>
          <a:off x="1691680" y="1340768"/>
          <a:ext cx="6884838" cy="4548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608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Формула</a:t>
                      </a:r>
                    </a:p>
                    <a:p>
                      <a:pPr algn="ctr"/>
                      <a:r>
                        <a:rPr lang="ru-RU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вещества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>
                        <a:spcBef>
                          <a:spcPct val="20000"/>
                        </a:spcBef>
                      </a:pPr>
                      <a:r>
                        <a:rPr lang="en-US" altLang="ru-RU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en-US" altLang="ru-RU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ru-RU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r>
                        <a:rPr lang="en-US" altLang="ru-RU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altLang="ru-RU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Сульфид калия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ru-RU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ru-RU" sz="2400" b="1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Оксид азота (</a:t>
                      </a:r>
                      <a:r>
                        <a:rPr lang="en-US" sz="2400" b="1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2400" b="1" baseline="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</a:t>
                      </a:r>
                      <a:r>
                        <a:rPr lang="en-US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+2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  <a:r>
                        <a:rPr lang="en-US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ru-RU" sz="2400" b="1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Хлорид магния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+4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ru-RU" sz="2400" b="1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Сернистая кислота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r>
                        <a:rPr lang="en-US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+5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ru-RU" sz="2400" b="1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Нитрат натрия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8686">
                <a:tc>
                  <a:txBody>
                    <a:bodyPr/>
                    <a:lstStyle/>
                    <a:p>
                      <a:pPr algn="ctr">
                        <a:spcBef>
                          <a:spcPct val="20000"/>
                        </a:spcBef>
                      </a:pPr>
                      <a:r>
                        <a:rPr lang="en-US" altLang="ru-RU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</a:t>
                      </a:r>
                      <a:r>
                        <a:rPr lang="en-US" altLang="ru-RU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ru-RU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+2</a:t>
                      </a:r>
                      <a:r>
                        <a:rPr lang="en-US" altLang="ru-RU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ru-RU" sz="24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ru-RU" sz="2400" b="1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Нитрид кальция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882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115616" y="523220"/>
            <a:ext cx="7884368" cy="830997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Валентность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– это способность атомов присоединять к себе определенное число других атомов.</a:t>
            </a: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1547664" y="0"/>
            <a:ext cx="7351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Валентность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1042752" y="1556792"/>
            <a:ext cx="8030096" cy="506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Правила определения валентности  элементов в соединениях</a:t>
            </a:r>
          </a:p>
          <a:p>
            <a:pPr marL="273050" indent="-273050" eaLnBrk="1" hangingPunct="1">
              <a:buFont typeface="Wingdings" pitchFamily="2" charset="2"/>
              <a:buChar char="Ø"/>
            </a:pP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 Валентность водорода всегда принимают за I (единицу). </a:t>
            </a:r>
          </a:p>
          <a:p>
            <a:pPr marL="273050" indent="-273050" eaLnBrk="1" hangingPunct="1">
              <a:buFont typeface="Wingdings" pitchFamily="2" charset="2"/>
              <a:buChar char="Ø"/>
            </a:pP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 Кислород в своих соединениях всегда проявляет валентность II.</a:t>
            </a:r>
          </a:p>
          <a:p>
            <a:pPr marL="273050" indent="-273050" eaLnBrk="1" hangingPunct="1">
              <a:buFont typeface="Wingdings" pitchFamily="2" charset="2"/>
              <a:buChar char="Ø"/>
            </a:pP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Валентность металлов равняется номеру группы </a:t>
            </a:r>
            <a:r>
              <a:rPr lang="ru-RU" altLang="ru-RU" sz="1700" b="1" dirty="0">
                <a:latin typeface="Times New Roman" pitchFamily="18" charset="0"/>
                <a:cs typeface="Times New Roman" pitchFamily="18" charset="0"/>
              </a:rPr>
              <a:t>(исключения см. таблицу ).</a:t>
            </a:r>
          </a:p>
          <a:p>
            <a:pPr marL="273050" indent="-273050" eaLnBrk="1" hangingPunct="1">
              <a:buFont typeface="Wingdings" pitchFamily="2" charset="2"/>
              <a:buChar char="Ø"/>
            </a:pP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Валентность неметаллов может быть: высшей (номер группы в которой находится неметалл ), низшей (8 минус номер группы в которой находится неметалл).</a:t>
            </a:r>
          </a:p>
          <a:p>
            <a:pPr marL="273050" indent="-273050" eaLnBrk="1" hangingPunct="1">
              <a:buFont typeface="Wingdings" pitchFamily="2" charset="2"/>
              <a:buChar char="Ø"/>
            </a:pP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Низшую валентность проявляет тот элемент, который находится в таблице Д.И. Менделеева правее и выше, а высшую валентность – элемент, расположенный левее и ниже. </a:t>
            </a:r>
          </a:p>
          <a:p>
            <a:pPr marL="273050" indent="-273050" eaLnBrk="1" hangingPunct="1">
              <a:buFont typeface="Wingdings" pitchFamily="2" charset="2"/>
              <a:buChar char="Ø"/>
            </a:pP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В формулах соединений атом неметалла, проявляющий низшую валентность, всегда стоит на втором месте, а название такого соединения оканчивается на «ид».</a:t>
            </a:r>
          </a:p>
          <a:p>
            <a:pPr marL="273050" indent="-273050" eaLnBrk="1" hangingPunct="1"/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     Например, </a:t>
            </a:r>
            <a:r>
              <a:rPr lang="ru-RU" altLang="ru-RU" sz="1700" dirty="0" err="1">
                <a:latin typeface="Times New Roman" pitchFamily="18" charset="0"/>
                <a:cs typeface="Times New Roman" pitchFamily="18" charset="0"/>
              </a:rPr>
              <a:t>СаО</a:t>
            </a: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 – оксид кальция, </a:t>
            </a:r>
            <a:r>
              <a:rPr lang="ru-RU" altLang="ru-RU" sz="1700" dirty="0" err="1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 – хлорид натрия, </a:t>
            </a:r>
            <a:r>
              <a:rPr lang="ru-RU" altLang="ru-RU" sz="1700" dirty="0" err="1">
                <a:latin typeface="Times New Roman" pitchFamily="18" charset="0"/>
                <a:cs typeface="Times New Roman" pitchFamily="18" charset="0"/>
              </a:rPr>
              <a:t>PbS</a:t>
            </a: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 – сульфид свинца.</a:t>
            </a:r>
          </a:p>
          <a:p>
            <a:pPr marL="273050" indent="-273050" eaLnBrk="1" hangingPunct="1">
              <a:buFont typeface="Wingdings" pitchFamily="2" charset="2"/>
              <a:buChar char="Ø"/>
            </a:pP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Обычно в соединениях металл – неметалл – неметаллы будут проявлять низшую валентность, а в соединениях неметалл – неметалл – второй неметалл может проявлять как низшую валентность, так и высшую. В таких случаях указывается валентность первого неметалла. Например: </a:t>
            </a:r>
            <a:r>
              <a:rPr lang="en-US" altLang="ru-RU" sz="17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1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17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оксид серы (</a:t>
            </a:r>
            <a:r>
              <a:rPr lang="en-US" altLang="ru-RU" sz="1700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17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17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1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17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оксид серы (</a:t>
            </a:r>
            <a:r>
              <a:rPr lang="en-US" altLang="ru-RU" sz="1700" dirty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17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7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053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50130" y="3212976"/>
            <a:ext cx="7693025" cy="5760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Тогда: 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692275" y="836613"/>
            <a:ext cx="64087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ru-RU" altLang="ru-RU" sz="320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188243" y="1119898"/>
            <a:ext cx="7416800" cy="138499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Атом водорода может быть выбран в качестве стандарта, обладающего валентностью, равной </a:t>
            </a:r>
            <a:r>
              <a:rPr lang="en-US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2800" dirty="0"/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1547664" y="0"/>
            <a:ext cx="7351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Валентность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50131" y="3861048"/>
            <a:ext cx="7693025" cy="2304256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Font typeface="Wingdings" pitchFamily="2" charset="2"/>
              <a:buNone/>
            </a:pPr>
            <a:r>
              <a:rPr lang="en-US" altLang="ru-RU" sz="2800" b="1" dirty="0">
                <a:solidFill>
                  <a:srgbClr val="C00000"/>
                </a:solidFill>
              </a:rPr>
              <a:t>I </a:t>
            </a:r>
            <a:r>
              <a:rPr lang="ru-RU" altLang="ru-RU" sz="2800" b="1" dirty="0">
                <a:solidFill>
                  <a:srgbClr val="C00000"/>
                </a:solidFill>
              </a:rPr>
              <a:t>  </a:t>
            </a:r>
            <a:r>
              <a:rPr lang="en-US" altLang="ru-RU" sz="2800" b="1" dirty="0">
                <a:solidFill>
                  <a:srgbClr val="C00000"/>
                </a:solidFill>
              </a:rPr>
              <a:t> I</a:t>
            </a:r>
            <a:r>
              <a:rPr lang="en-US" altLang="ru-RU" sz="2800" dirty="0"/>
              <a:t>   </a:t>
            </a:r>
            <a:r>
              <a:rPr lang="ru-RU" altLang="ru-RU" sz="2800" dirty="0"/>
              <a:t>   </a:t>
            </a:r>
            <a:r>
              <a:rPr lang="en-US" altLang="ru-RU" sz="2800" dirty="0"/>
              <a:t>   </a:t>
            </a:r>
            <a:r>
              <a:rPr lang="en-US" altLang="ru-RU" sz="2800" b="1" dirty="0">
                <a:solidFill>
                  <a:srgbClr val="C00000"/>
                </a:solidFill>
              </a:rPr>
              <a:t>I   II</a:t>
            </a:r>
            <a:r>
              <a:rPr lang="en-US" altLang="ru-RU" sz="2800" dirty="0"/>
              <a:t>         </a:t>
            </a:r>
            <a:r>
              <a:rPr lang="ru-RU" altLang="ru-RU" sz="2800" dirty="0"/>
              <a:t>  </a:t>
            </a:r>
            <a:r>
              <a:rPr lang="en-US" altLang="ru-RU" sz="2800" dirty="0"/>
              <a:t> </a:t>
            </a:r>
            <a:r>
              <a:rPr lang="ru-RU" altLang="ru-RU" sz="2800" dirty="0"/>
              <a:t> </a:t>
            </a:r>
            <a:r>
              <a:rPr lang="en-US" altLang="ru-RU" sz="2800" b="1" dirty="0">
                <a:solidFill>
                  <a:srgbClr val="C00000"/>
                </a:solidFill>
              </a:rPr>
              <a:t>III </a:t>
            </a:r>
            <a:r>
              <a:rPr lang="ru-RU" altLang="ru-RU" sz="2800" b="1" dirty="0">
                <a:solidFill>
                  <a:srgbClr val="C00000"/>
                </a:solidFill>
              </a:rPr>
              <a:t> </a:t>
            </a:r>
            <a:r>
              <a:rPr lang="en-US" altLang="ru-RU" sz="2800" b="1" dirty="0">
                <a:solidFill>
                  <a:srgbClr val="C00000"/>
                </a:solidFill>
              </a:rPr>
              <a:t>I</a:t>
            </a:r>
            <a:r>
              <a:rPr lang="en-US" altLang="ru-RU" sz="2800" dirty="0"/>
              <a:t>       </a:t>
            </a:r>
            <a:r>
              <a:rPr lang="ru-RU" altLang="ru-RU" sz="2800" dirty="0"/>
              <a:t>   </a:t>
            </a:r>
            <a:r>
              <a:rPr lang="en-US" altLang="ru-RU" sz="2800" b="1" dirty="0">
                <a:solidFill>
                  <a:srgbClr val="C00000"/>
                </a:solidFill>
              </a:rPr>
              <a:t>IV</a:t>
            </a:r>
            <a:r>
              <a:rPr lang="ru-RU" altLang="ru-RU" sz="2800" b="1" dirty="0">
                <a:solidFill>
                  <a:srgbClr val="C00000"/>
                </a:solidFill>
              </a:rPr>
              <a:t>  </a:t>
            </a:r>
            <a:r>
              <a:rPr lang="en-US" altLang="ru-RU" sz="2800" b="1" dirty="0">
                <a:solidFill>
                  <a:srgbClr val="C00000"/>
                </a:solidFill>
              </a:rPr>
              <a:t>I</a:t>
            </a:r>
            <a:endParaRPr lang="ru-RU" altLang="ru-RU" sz="2800" dirty="0"/>
          </a:p>
          <a:p>
            <a:pPr>
              <a:buFont typeface="Wingdings" pitchFamily="2" charset="2"/>
              <a:buNone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altLang="ru-RU" b="1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O      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 CH</a:t>
            </a:r>
            <a:r>
              <a:rPr lang="en-US" altLang="ru-RU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b="1" baseline="-25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altLang="ru-RU" b="1" baseline="-25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altLang="ru-RU" b="1" baseline="-25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/>
              <a:buNone/>
            </a:pPr>
            <a:r>
              <a:rPr lang="ru-RU" alt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Валентность обозначается римскими цифрами. 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51572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>
                <a:latin typeface="Georgia" pitchFamily="18" charset="0"/>
              </a:rPr>
              <a:t> </a:t>
            </a:r>
            <a:endParaRPr lang="ru-RU" altLang="ru-RU" sz="2800" b="0" dirty="0">
              <a:latin typeface="Georgia" pitchFamily="18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692275" y="836613"/>
            <a:ext cx="64087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ru-RU" altLang="ru-RU" sz="3200"/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1547664" y="0"/>
            <a:ext cx="7351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Валентность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42468" y="1700808"/>
            <a:ext cx="7693025" cy="504056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lnSpc>
                <a:spcPct val="80000"/>
              </a:lnSpc>
              <a:buNone/>
            </a:pPr>
            <a:r>
              <a:rPr lang="ru-RU" altLang="ru-RU" sz="24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над символами химических элементов с постоянной валентностью надписать валентность элемента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  II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296" indent="0">
              <a:lnSpc>
                <a:spcPct val="80000"/>
              </a:lnSpc>
              <a:buNone/>
            </a:pPr>
            <a:r>
              <a:rPr lang="ru-RU" altLang="ru-RU" sz="24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умножить валентность на число атомов этого элемента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alt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3=6 </a:t>
            </a: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296" indent="0">
              <a:lnSpc>
                <a:spcPct val="80000"/>
              </a:lnSpc>
              <a:buNone/>
            </a:pPr>
            <a:r>
              <a:rPr lang="ru-RU" altLang="ru-RU" sz="24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разделить полученное число  на число атомов элемента с неизвестной валентностью; частное является значением валентности данного элемента  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6:2=</a:t>
            </a:r>
            <a:r>
              <a:rPr lang="en-US" alt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8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altLang="ru-RU" sz="8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  II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  <a:r>
              <a:rPr lang="en-US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Fe</a:t>
            </a:r>
            <a:r>
              <a:rPr lang="en-US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AutoShape 2"/>
          <p:cNvSpPr txBox="1">
            <a:spLocks noChangeArrowheads="1"/>
          </p:cNvSpPr>
          <p:nvPr/>
        </p:nvSpPr>
        <p:spPr>
          <a:xfrm>
            <a:off x="1067299" y="554831"/>
            <a:ext cx="79248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altLang="ru-RU" sz="2400" i="1" dirty="0">
                <a:latin typeface="Georgia" pitchFamily="18" charset="0"/>
              </a:rPr>
              <a:t>Алгоритм определения валентности элемента по формуле вещества:</a:t>
            </a:r>
          </a:p>
        </p:txBody>
      </p:sp>
    </p:spTree>
    <p:extLst>
      <p:ext uri="{BB962C8B-B14F-4D97-AF65-F5344CB8AC3E}">
        <p14:creationId xmlns:p14="http://schemas.microsoft.com/office/powerpoint/2010/main" val="1966375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>
                <a:latin typeface="Georgia" pitchFamily="18" charset="0"/>
              </a:rPr>
              <a:t> </a:t>
            </a:r>
            <a:endParaRPr lang="ru-RU" altLang="ru-RU" sz="2800" b="0" dirty="0">
              <a:latin typeface="Georgia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50131" y="3212976"/>
            <a:ext cx="7693024" cy="5760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Вспомните, что такое </a:t>
            </a:r>
            <a:r>
              <a:rPr lang="ru-RU" alt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валентные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электроны?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692275" y="836613"/>
            <a:ext cx="64087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ru-RU" altLang="ru-RU" sz="320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971600" y="816532"/>
            <a:ext cx="7416800" cy="20313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С точки зрения строения атома</a:t>
            </a:r>
          </a:p>
          <a:p>
            <a:pPr>
              <a:spcBef>
                <a:spcPct val="5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altLang="ru-RU" sz="24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ВАЛЕНТНОСТЬ</a:t>
            </a:r>
            <a:r>
              <a:rPr lang="ru-RU" altLang="ru-RU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 – это число химических связей, которые данный атом образует с другими атомами в молекуле</a:t>
            </a:r>
            <a:endParaRPr lang="ru-RU" altLang="ru-RU" sz="2800" u="sng" dirty="0"/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1547664" y="0"/>
            <a:ext cx="7351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Валентность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3147065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040700" y="4005064"/>
            <a:ext cx="7858180" cy="2331169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Font typeface="Wingdings 2"/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Водород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ru-RU" sz="2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Кислород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2s</a:t>
            </a:r>
            <a:r>
              <a:rPr lang="en-US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2p</a:t>
            </a:r>
            <a:r>
              <a:rPr lang="en-US" sz="2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Группа 7"/>
          <p:cNvGrpSpPr/>
          <p:nvPr/>
        </p:nvGrpSpPr>
        <p:grpSpPr>
          <a:xfrm>
            <a:off x="4292646" y="3937616"/>
            <a:ext cx="571504" cy="571504"/>
            <a:chOff x="3714744" y="1643050"/>
            <a:chExt cx="571504" cy="57150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714744" y="1643050"/>
              <a:ext cx="571504" cy="5715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 rot="16200000" flipV="1">
              <a:off x="3821901" y="1893083"/>
              <a:ext cx="357984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2" name="Группа 35"/>
          <p:cNvGrpSpPr/>
          <p:nvPr/>
        </p:nvGrpSpPr>
        <p:grpSpPr>
          <a:xfrm>
            <a:off x="5526344" y="4662256"/>
            <a:ext cx="2286016" cy="1143008"/>
            <a:chOff x="5286380" y="2357430"/>
            <a:chExt cx="2286016" cy="1143008"/>
          </a:xfrm>
        </p:grpSpPr>
        <p:grpSp>
          <p:nvGrpSpPr>
            <p:cNvPr id="13" name="Группа 8"/>
            <p:cNvGrpSpPr/>
            <p:nvPr/>
          </p:nvGrpSpPr>
          <p:grpSpPr>
            <a:xfrm>
              <a:off x="7000892" y="2357430"/>
              <a:ext cx="571504" cy="571504"/>
              <a:chOff x="3714744" y="1643050"/>
              <a:chExt cx="571504" cy="571504"/>
            </a:xfrm>
          </p:grpSpPr>
          <p:sp>
            <p:nvSpPr>
              <p:cNvPr id="25" name="Прямоугольник 24"/>
              <p:cNvSpPr/>
              <p:nvPr/>
            </p:nvSpPr>
            <p:spPr>
              <a:xfrm>
                <a:off x="3714744" y="1643050"/>
                <a:ext cx="571504" cy="57150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6" name="Прямая со стрелкой 25"/>
              <p:cNvCxnSpPr/>
              <p:nvPr/>
            </p:nvCxnSpPr>
            <p:spPr>
              <a:xfrm rot="16200000" flipV="1">
                <a:off x="3821901" y="1893083"/>
                <a:ext cx="357984" cy="79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4" name="Группа 27"/>
            <p:cNvGrpSpPr/>
            <p:nvPr/>
          </p:nvGrpSpPr>
          <p:grpSpPr>
            <a:xfrm>
              <a:off x="5857884" y="2357430"/>
              <a:ext cx="571504" cy="571504"/>
              <a:chOff x="5857884" y="2357430"/>
              <a:chExt cx="571504" cy="571504"/>
            </a:xfrm>
          </p:grpSpPr>
          <p:sp>
            <p:nvSpPr>
              <p:cNvPr id="22" name="Прямоугольник 21"/>
              <p:cNvSpPr/>
              <p:nvPr/>
            </p:nvSpPr>
            <p:spPr>
              <a:xfrm>
                <a:off x="5857884" y="2357430"/>
                <a:ext cx="571504" cy="57150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3" name="Прямая со стрелкой 22"/>
              <p:cNvCxnSpPr/>
              <p:nvPr/>
            </p:nvCxnSpPr>
            <p:spPr>
              <a:xfrm rot="5400000">
                <a:off x="6108711" y="2606669"/>
                <a:ext cx="356396" cy="79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 стрелкой 23"/>
              <p:cNvCxnSpPr/>
              <p:nvPr/>
            </p:nvCxnSpPr>
            <p:spPr>
              <a:xfrm rot="16200000" flipV="1">
                <a:off x="5893603" y="2607463"/>
                <a:ext cx="357984" cy="79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5" name="Группа 28"/>
            <p:cNvGrpSpPr/>
            <p:nvPr/>
          </p:nvGrpSpPr>
          <p:grpSpPr>
            <a:xfrm>
              <a:off x="5286380" y="2928934"/>
              <a:ext cx="571504" cy="571504"/>
              <a:chOff x="5857884" y="2357430"/>
              <a:chExt cx="571504" cy="571504"/>
            </a:xfrm>
          </p:grpSpPr>
          <p:sp>
            <p:nvSpPr>
              <p:cNvPr id="19" name="Прямоугольник 18"/>
              <p:cNvSpPr/>
              <p:nvPr/>
            </p:nvSpPr>
            <p:spPr>
              <a:xfrm>
                <a:off x="5857884" y="2357430"/>
                <a:ext cx="571504" cy="57150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0" name="Прямая со стрелкой 19"/>
              <p:cNvCxnSpPr/>
              <p:nvPr/>
            </p:nvCxnSpPr>
            <p:spPr>
              <a:xfrm rot="5400000">
                <a:off x="6108711" y="2606669"/>
                <a:ext cx="356396" cy="79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 стрелкой 20"/>
              <p:cNvCxnSpPr/>
              <p:nvPr/>
            </p:nvCxnSpPr>
            <p:spPr>
              <a:xfrm rot="16200000" flipV="1">
                <a:off x="5893603" y="2607463"/>
                <a:ext cx="357984" cy="79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16" name="Группа 32"/>
            <p:cNvGrpSpPr/>
            <p:nvPr/>
          </p:nvGrpSpPr>
          <p:grpSpPr>
            <a:xfrm>
              <a:off x="6429388" y="2357430"/>
              <a:ext cx="571504" cy="571504"/>
              <a:chOff x="3714744" y="1643050"/>
              <a:chExt cx="571504" cy="571504"/>
            </a:xfrm>
          </p:grpSpPr>
          <p:sp>
            <p:nvSpPr>
              <p:cNvPr id="17" name="Прямоугольник 16"/>
              <p:cNvSpPr/>
              <p:nvPr/>
            </p:nvSpPr>
            <p:spPr>
              <a:xfrm>
                <a:off x="3714744" y="1643050"/>
                <a:ext cx="571504" cy="57150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8" name="Прямая со стрелкой 17"/>
              <p:cNvCxnSpPr/>
              <p:nvPr/>
            </p:nvCxnSpPr>
            <p:spPr>
              <a:xfrm rot="16200000" flipV="1">
                <a:off x="3821901" y="1893083"/>
                <a:ext cx="357984" cy="79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15566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1547664" y="0"/>
            <a:ext cx="7351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Валентность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7" name="Picture 3" descr="D:\файлы Ashampoo\Ashampoo_Snap_2020.05.10_11h41m09s_003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026" y="2411014"/>
            <a:ext cx="1554591" cy="153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файлы Ashampoo\Ashampoo_Snap_2020.05.10_11h41m34s_004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115" y="2382004"/>
            <a:ext cx="1990725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файлы Ashampoo\Ashampoo_Snap_2020.05.10_11h42m00s_005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486" y="2436540"/>
            <a:ext cx="19621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файлы Ashampoo\Ashampoo_Snap_2020.05.10_11h40m29s_002_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70" y="2436540"/>
            <a:ext cx="1781175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618468" y="1007220"/>
            <a:ext cx="6829560" cy="1152128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Font typeface="Wingdings" pitchFamily="2" charset="2"/>
              <a:buNone/>
            </a:pPr>
            <a:r>
              <a:rPr lang="en-US" altLang="ru-RU" b="1" dirty="0">
                <a:solidFill>
                  <a:srgbClr val="C00000"/>
                </a:solidFill>
              </a:rPr>
              <a:t>I </a:t>
            </a:r>
            <a:r>
              <a:rPr lang="ru-RU" altLang="ru-RU" b="1" dirty="0">
                <a:solidFill>
                  <a:srgbClr val="C00000"/>
                </a:solidFill>
              </a:rPr>
              <a:t> </a:t>
            </a:r>
            <a:r>
              <a:rPr lang="en-US" altLang="ru-RU" b="1" dirty="0">
                <a:solidFill>
                  <a:srgbClr val="C00000"/>
                </a:solidFill>
              </a:rPr>
              <a:t> I</a:t>
            </a:r>
            <a:r>
              <a:rPr lang="en-US" altLang="ru-RU" dirty="0"/>
              <a:t>   </a:t>
            </a:r>
            <a:r>
              <a:rPr lang="ru-RU" altLang="ru-RU" dirty="0"/>
              <a:t>       </a:t>
            </a:r>
            <a:r>
              <a:rPr lang="en-US" altLang="ru-RU" dirty="0"/>
              <a:t>   </a:t>
            </a:r>
            <a:r>
              <a:rPr lang="en-US" altLang="ru-RU" b="1" dirty="0">
                <a:solidFill>
                  <a:srgbClr val="C00000"/>
                </a:solidFill>
              </a:rPr>
              <a:t>I  II</a:t>
            </a:r>
            <a:r>
              <a:rPr lang="en-US" altLang="ru-RU" dirty="0"/>
              <a:t>        </a:t>
            </a:r>
            <a:r>
              <a:rPr lang="ru-RU" altLang="ru-RU" dirty="0"/>
              <a:t> </a:t>
            </a:r>
            <a:r>
              <a:rPr lang="en-US" altLang="ru-RU" dirty="0"/>
              <a:t> </a:t>
            </a:r>
            <a:r>
              <a:rPr lang="ru-RU" altLang="ru-RU" dirty="0"/>
              <a:t> </a:t>
            </a:r>
            <a:r>
              <a:rPr lang="en-US" altLang="ru-RU" b="1" dirty="0">
                <a:solidFill>
                  <a:srgbClr val="C00000"/>
                </a:solidFill>
              </a:rPr>
              <a:t>III</a:t>
            </a:r>
            <a:r>
              <a:rPr lang="ru-RU" altLang="ru-RU" b="1" dirty="0">
                <a:solidFill>
                  <a:srgbClr val="C00000"/>
                </a:solidFill>
              </a:rPr>
              <a:t> </a:t>
            </a:r>
            <a:r>
              <a:rPr lang="en-US" altLang="ru-RU" b="1" dirty="0">
                <a:solidFill>
                  <a:srgbClr val="C00000"/>
                </a:solidFill>
              </a:rPr>
              <a:t> I</a:t>
            </a:r>
            <a:r>
              <a:rPr lang="en-US" altLang="ru-RU" dirty="0"/>
              <a:t>       </a:t>
            </a:r>
            <a:r>
              <a:rPr lang="ru-RU" altLang="ru-RU" dirty="0"/>
              <a:t>  </a:t>
            </a:r>
            <a:r>
              <a:rPr lang="en-US" altLang="ru-RU" b="1" dirty="0">
                <a:solidFill>
                  <a:srgbClr val="C00000"/>
                </a:solidFill>
              </a:rPr>
              <a:t>IV</a:t>
            </a:r>
            <a:r>
              <a:rPr lang="ru-RU" altLang="ru-RU" b="1" dirty="0">
                <a:solidFill>
                  <a:srgbClr val="C00000"/>
                </a:solidFill>
              </a:rPr>
              <a:t>  </a:t>
            </a:r>
            <a:r>
              <a:rPr lang="en-US" altLang="ru-RU" b="1" dirty="0">
                <a:solidFill>
                  <a:srgbClr val="C00000"/>
                </a:solidFill>
              </a:rPr>
              <a:t>I</a:t>
            </a:r>
            <a:endParaRPr lang="ru-RU" altLang="ru-RU" dirty="0"/>
          </a:p>
          <a:p>
            <a:pPr>
              <a:buFont typeface="Wingdings" pitchFamily="2" charset="2"/>
              <a:buNone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altLang="ru-RU" b="1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O      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 CH</a:t>
            </a:r>
            <a:r>
              <a:rPr lang="en-US" altLang="ru-RU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D:\файлы Ashampoo\Ashampoo_Snap_2020.05.10_11h50m11s_007_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346" y="3746291"/>
            <a:ext cx="18859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файлы Ashampoo\Ashampoo_Snap_2020.05.10_11h50m26s_008_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551" y="4027215"/>
            <a:ext cx="189547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файлы Ashampoo\Ashampoo_Snap_2020.05.10_11h50m41s_009_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057" y="3972304"/>
            <a:ext cx="1933575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файлы Ashampoo\Ashampoo_Snap_2020.05.10_11h50m51s_010_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447" y="4210428"/>
            <a:ext cx="19812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72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244408" cy="64807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Степень окисления элементов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908720"/>
            <a:ext cx="7818072" cy="2736304"/>
          </a:xfrm>
          <a:solidFill>
            <a:srgbClr val="FFFF99"/>
          </a:solidFill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Степень окисления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– условный заряд </a:t>
            </a:r>
          </a:p>
          <a:p>
            <a:pPr marL="0" indent="0" algn="just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(«+» или «–»), который образуется на атомах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х.э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., исходя из предположения, что все соединения ионно-построенные, т.е. одни атомы отдают свои валентные электроны, а другие – принимают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2050" name="Picture 2" descr="D:\файлы Ashampoo\Ashampoo_Snap_2020.05.10_12h12m33s_011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644" y="3933056"/>
            <a:ext cx="6238875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Oval 4"/>
          <p:cNvSpPr>
            <a:spLocks noChangeArrowheads="1"/>
          </p:cNvSpPr>
          <p:nvPr/>
        </p:nvSpPr>
        <p:spPr bwMode="auto">
          <a:xfrm>
            <a:off x="3058368" y="1637032"/>
            <a:ext cx="3190875" cy="1538288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 dirty="0">
                <a:solidFill>
                  <a:srgbClr val="FF3300"/>
                </a:solidFill>
                <a:latin typeface="Verdana" pitchFamily="34" charset="0"/>
              </a:rPr>
              <a:t>Степень окисления</a:t>
            </a:r>
          </a:p>
          <a:p>
            <a:pPr algn="ctr"/>
            <a:r>
              <a:rPr lang="en-US" altLang="ru-RU" sz="2000" b="1" dirty="0">
                <a:solidFill>
                  <a:srgbClr val="FF3300"/>
                </a:solidFill>
                <a:latin typeface="Verdana" pitchFamily="34" charset="0"/>
              </a:rPr>
              <a:t>(</a:t>
            </a:r>
            <a:r>
              <a:rPr lang="ru-RU" altLang="ru-RU" sz="2000" b="1" dirty="0">
                <a:solidFill>
                  <a:srgbClr val="FF3300"/>
                </a:solidFill>
                <a:latin typeface="Verdana" pitchFamily="34" charset="0"/>
              </a:rPr>
              <a:t>С.О.)</a:t>
            </a:r>
          </a:p>
        </p:txBody>
      </p:sp>
      <p:sp>
        <p:nvSpPr>
          <p:cNvPr id="138251" name="Line 11"/>
          <p:cNvSpPr>
            <a:spLocks noChangeShapeType="1"/>
          </p:cNvSpPr>
          <p:nvPr/>
        </p:nvSpPr>
        <p:spPr bwMode="auto">
          <a:xfrm flipV="1">
            <a:off x="6017036" y="1699419"/>
            <a:ext cx="508000" cy="23362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8257" name="Line 17"/>
          <p:cNvSpPr>
            <a:spLocks noChangeShapeType="1"/>
          </p:cNvSpPr>
          <p:nvPr/>
        </p:nvSpPr>
        <p:spPr bwMode="auto">
          <a:xfrm flipH="1" flipV="1">
            <a:off x="2699864" y="1813557"/>
            <a:ext cx="426743" cy="23897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99592" y="116632"/>
            <a:ext cx="824440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b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Степень окисления может принимать значения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6110" y="1221533"/>
            <a:ext cx="2263105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Постоянная</a:t>
            </a:r>
          </a:p>
          <a:p>
            <a:pPr algn="ctr"/>
            <a:r>
              <a:rPr lang="en-US" altLang="ru-RU" sz="2400" b="1" dirty="0">
                <a:solidFill>
                  <a:srgbClr val="FF3300"/>
                </a:solidFill>
                <a:latin typeface="Verdana" pitchFamily="34" charset="0"/>
              </a:rPr>
              <a:t>K</a:t>
            </a:r>
            <a:r>
              <a:rPr lang="ru-RU" altLang="ru-RU" sz="2400" b="1" baseline="30000" dirty="0">
                <a:solidFill>
                  <a:srgbClr val="FF3300"/>
                </a:solidFill>
                <a:latin typeface="Verdana" pitchFamily="34" charset="0"/>
              </a:rPr>
              <a:t>+1</a:t>
            </a:r>
            <a:r>
              <a:rPr lang="en-US" altLang="ru-RU" sz="2400" b="1" dirty="0">
                <a:solidFill>
                  <a:srgbClr val="FF3300"/>
                </a:solidFill>
                <a:latin typeface="Verdana" pitchFamily="34" charset="0"/>
              </a:rPr>
              <a:t>,</a:t>
            </a:r>
            <a:r>
              <a:rPr lang="ru-RU" altLang="ru-RU" sz="24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altLang="ru-RU" sz="2400" b="1" dirty="0">
                <a:solidFill>
                  <a:srgbClr val="FF3300"/>
                </a:solidFill>
                <a:latin typeface="Verdana" pitchFamily="34" charset="0"/>
              </a:rPr>
              <a:t>F</a:t>
            </a:r>
            <a:r>
              <a:rPr lang="ru-RU" altLang="ru-RU" sz="2400" b="1" baseline="30000" dirty="0">
                <a:solidFill>
                  <a:srgbClr val="FF3300"/>
                </a:solidFill>
                <a:latin typeface="Verdana" pitchFamily="34" charset="0"/>
              </a:rPr>
              <a:t>-1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29375" y="1060034"/>
            <a:ext cx="2263105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Переменная</a:t>
            </a:r>
          </a:p>
          <a:p>
            <a:pPr algn="ctr"/>
            <a:r>
              <a:rPr lang="en-US" altLang="ru-RU" sz="2400" b="1" dirty="0">
                <a:solidFill>
                  <a:srgbClr val="FF3300"/>
                </a:solidFill>
                <a:latin typeface="Verdana" pitchFamily="34" charset="0"/>
              </a:rPr>
              <a:t>S</a:t>
            </a:r>
            <a:r>
              <a:rPr lang="en-US" altLang="ru-RU" sz="2400" b="1" baseline="30000" dirty="0">
                <a:solidFill>
                  <a:srgbClr val="FF3300"/>
                </a:solidFill>
                <a:latin typeface="Verdana" pitchFamily="34" charset="0"/>
              </a:rPr>
              <a:t>-2</a:t>
            </a:r>
            <a:r>
              <a:rPr lang="en-US" altLang="ru-RU" sz="2400" b="1" dirty="0">
                <a:solidFill>
                  <a:srgbClr val="FF3300"/>
                </a:solidFill>
                <a:latin typeface="Verdana" pitchFamily="34" charset="0"/>
              </a:rPr>
              <a:t>, S</a:t>
            </a:r>
            <a:r>
              <a:rPr lang="ru-RU" altLang="ru-RU" sz="2400" b="1" baseline="30000" dirty="0">
                <a:solidFill>
                  <a:srgbClr val="FF3300"/>
                </a:solidFill>
                <a:latin typeface="Verdana" pitchFamily="34" charset="0"/>
              </a:rPr>
              <a:t>+4</a:t>
            </a:r>
            <a:r>
              <a:rPr lang="en-US" altLang="ru-RU" sz="2400" b="1" dirty="0">
                <a:solidFill>
                  <a:srgbClr val="FF3300"/>
                </a:solidFill>
                <a:latin typeface="Verdana" pitchFamily="34" charset="0"/>
              </a:rPr>
              <a:t>,</a:t>
            </a:r>
            <a:r>
              <a:rPr lang="ru-RU" altLang="ru-RU" sz="2400" b="1" baseline="30000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altLang="ru-RU" sz="2400" b="1" dirty="0">
                <a:solidFill>
                  <a:srgbClr val="FF3300"/>
                </a:solidFill>
                <a:latin typeface="Verdana" pitchFamily="34" charset="0"/>
              </a:rPr>
              <a:t>S</a:t>
            </a:r>
            <a:r>
              <a:rPr lang="ru-RU" altLang="ru-RU" sz="2400" b="1" baseline="30000" dirty="0">
                <a:solidFill>
                  <a:srgbClr val="FF3300"/>
                </a:solidFill>
                <a:latin typeface="Verdana" pitchFamily="34" charset="0"/>
              </a:rPr>
              <a:t>+6</a:t>
            </a:r>
            <a:r>
              <a:rPr lang="en-US" altLang="ru-RU" sz="24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504" y="3512859"/>
            <a:ext cx="2880319" cy="27597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Нулевое значение</a:t>
            </a:r>
          </a:p>
          <a:p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атомах в</a:t>
            </a:r>
          </a:p>
          <a:p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простых веществах и свободных атомах</a:t>
            </a:r>
          </a:p>
          <a:p>
            <a:pPr algn="ctr"/>
            <a:endParaRPr lang="en-US" altLang="ru-RU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en-US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en-US" altLang="ru-RU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ru-RU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ru-RU" altLang="ru-RU" sz="2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26608" y="3512859"/>
            <a:ext cx="2727325" cy="286232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положительная</a:t>
            </a:r>
            <a:endParaRPr lang="en-US" altLang="ru-RU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alt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атомах, отдающих свои валентные электроны</a:t>
            </a:r>
          </a:p>
          <a:p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,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en-US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+2 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+3</a:t>
            </a:r>
            <a:endParaRPr lang="ru-RU" altLang="ru-RU" sz="2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7036" y="3512859"/>
            <a:ext cx="2875444" cy="286232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отрицательная</a:t>
            </a:r>
            <a:endParaRPr lang="en-US" altLang="ru-RU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alt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атомах, принимающих электроны от других атомов</a:t>
            </a:r>
          </a:p>
          <a:p>
            <a:endParaRPr lang="ru-RU" alt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,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-3 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ru-RU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ru-RU" altLang="ru-RU" sz="2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H="1">
            <a:off x="1763688" y="2684389"/>
            <a:ext cx="1362918" cy="82846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6240698" y="2684389"/>
            <a:ext cx="1355638" cy="82846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4653805" y="3175321"/>
            <a:ext cx="0" cy="3375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818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244408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Правила определения степени окисления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818072" cy="1800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979532" y="980728"/>
            <a:ext cx="7818072" cy="541168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42900" indent="-342900">
              <a:buClrTx/>
              <a:buSzPct val="100000"/>
              <a:buFont typeface="+mj-lt"/>
              <a:buAutoNum type="arabicPeriod"/>
              <a:tabLst>
                <a:tab pos="228600" algn="l"/>
              </a:tabLst>
            </a:pP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Степени окисления атомов </a:t>
            </a:r>
            <a:r>
              <a:rPr lang="ru-RU" sz="28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простых веществах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равны нулю 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,СI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 S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 AI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</a:t>
            </a:r>
          </a:p>
          <a:p>
            <a:pPr marL="342900" indent="-342900">
              <a:buClrTx/>
              <a:buSzPct val="100000"/>
              <a:buFont typeface="+mj-lt"/>
              <a:buAutoNum type="arabicPeriod"/>
              <a:tabLst>
                <a:tab pos="228600" algn="l"/>
              </a:tabLst>
            </a:pPr>
            <a:endParaRPr lang="ru-RU" sz="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 algn="just">
              <a:buClrTx/>
              <a:buSzPct val="100000"/>
              <a:buFont typeface="+mj-lt"/>
              <a:buAutoNum type="arabicPeriod"/>
              <a:tabLst>
                <a:tab pos="228600" algn="l"/>
              </a:tabLst>
            </a:pP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Алгебраическая </a:t>
            </a:r>
            <a:r>
              <a:rPr lang="ru-RU" sz="28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сумма степеней окисления 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всех атомов, входящих в состав молекулы сложного вещества, всегда равна нулю. </a:t>
            </a:r>
          </a:p>
          <a:p>
            <a:pPr marL="342900" indent="-342900" algn="just">
              <a:buClrTx/>
              <a:buSzPct val="100000"/>
              <a:buFont typeface="+mj-lt"/>
              <a:buAutoNum type="arabicPeriod"/>
              <a:tabLst>
                <a:tab pos="228600" algn="l"/>
              </a:tabLst>
            </a:pPr>
            <a:endParaRPr lang="ru-RU" sz="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 algn="just">
              <a:buClrTx/>
              <a:buSzPct val="100000"/>
              <a:buFont typeface="+mj-lt"/>
              <a:buAutoNum type="arabicPeriod"/>
              <a:tabLst>
                <a:tab pos="228600" algn="l"/>
              </a:tabLst>
            </a:pPr>
            <a:r>
              <a:rPr lang="ru-RU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Водород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в большинстве соединений имеет степень окисления «+1»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+1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), кроме соединений с активными металлами, где степень окисления водорода «-1» (Na</a:t>
            </a:r>
            <a:r>
              <a:rPr lang="ru-RU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+1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  <a:tabLst>
                <a:tab pos="228600" algn="l"/>
              </a:tabLst>
            </a:pPr>
            <a:endParaRPr lang="ru-RU" sz="2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 algn="just">
              <a:buNone/>
              <a:tabLst>
                <a:tab pos="228600" algn="l"/>
              </a:tabLst>
            </a:pPr>
            <a:endParaRPr lang="ru-RU" sz="2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844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368</TotalTime>
  <Words>1188</Words>
  <Application>Microsoft Office PowerPoint</Application>
  <PresentationFormat>Экран (4:3)</PresentationFormat>
  <Paragraphs>161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Arial Black</vt:lpstr>
      <vt:lpstr>Corbel</vt:lpstr>
      <vt:lpstr>Georgia</vt:lpstr>
      <vt:lpstr>Gill Sans MT</vt:lpstr>
      <vt:lpstr>Times New Roman</vt:lpstr>
      <vt:lpstr>Verdana</vt:lpstr>
      <vt:lpstr>Wingdings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 </vt:lpstr>
      <vt:lpstr> </vt:lpstr>
      <vt:lpstr>Презентация PowerPoint</vt:lpstr>
      <vt:lpstr>Степень окисления элементов</vt:lpstr>
      <vt:lpstr>Презентация PowerPoint</vt:lpstr>
      <vt:lpstr>Правила определения степени окисления</vt:lpstr>
      <vt:lpstr>Правила определения степени окисления</vt:lpstr>
      <vt:lpstr>Правила определения степени окисления</vt:lpstr>
      <vt:lpstr>Составление формул по степени окисления</vt:lpstr>
      <vt:lpstr>Определение степеней окисления по формуле бинарных соединений</vt:lpstr>
      <vt:lpstr>Определение степеней окисления в соединениях, где более двух х.э.</vt:lpstr>
      <vt:lpstr>Закрепление</vt:lpstr>
      <vt:lpstr>Ответы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Соединения химических элементов</dc:title>
  <dc:creator>User</dc:creator>
  <cp:lastModifiedBy>Gosha</cp:lastModifiedBy>
  <cp:revision>32</cp:revision>
  <dcterms:created xsi:type="dcterms:W3CDTF">2016-12-15T07:23:57Z</dcterms:created>
  <dcterms:modified xsi:type="dcterms:W3CDTF">2021-04-29T17:05:25Z</dcterms:modified>
</cp:coreProperties>
</file>