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0" r:id="rId1"/>
  </p:sldMasterIdLst>
  <p:sldIdLst>
    <p:sldId id="257" r:id="rId2"/>
    <p:sldId id="303" r:id="rId3"/>
    <p:sldId id="265" r:id="rId4"/>
    <p:sldId id="287" r:id="rId5"/>
    <p:sldId id="269" r:id="rId6"/>
    <p:sldId id="258" r:id="rId7"/>
    <p:sldId id="259" r:id="rId8"/>
    <p:sldId id="260" r:id="rId9"/>
    <p:sldId id="268" r:id="rId10"/>
    <p:sldId id="301" r:id="rId11"/>
    <p:sldId id="300" r:id="rId12"/>
    <p:sldId id="261" r:id="rId13"/>
    <p:sldId id="262" r:id="rId14"/>
    <p:sldId id="272" r:id="rId15"/>
    <p:sldId id="283" r:id="rId16"/>
    <p:sldId id="284" r:id="rId17"/>
    <p:sldId id="285" r:id="rId18"/>
    <p:sldId id="299" r:id="rId19"/>
    <p:sldId id="286" r:id="rId20"/>
    <p:sldId id="288" r:id="rId21"/>
    <p:sldId id="289" r:id="rId22"/>
    <p:sldId id="291" r:id="rId23"/>
    <p:sldId id="273" r:id="rId24"/>
    <p:sldId id="290" r:id="rId25"/>
    <p:sldId id="292" r:id="rId26"/>
    <p:sldId id="293" r:id="rId27"/>
    <p:sldId id="294" r:id="rId28"/>
    <p:sldId id="295" r:id="rId29"/>
    <p:sldId id="296" r:id="rId30"/>
    <p:sldId id="297" r:id="rId31"/>
    <p:sldId id="298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78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56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532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786800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64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7673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7062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493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031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859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933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255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88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866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98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5906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1979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6/6/2023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491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  <p:sldLayoutId id="2147483862" r:id="rId12"/>
    <p:sldLayoutId id="2147483863" r:id="rId13"/>
    <p:sldLayoutId id="2147483864" r:id="rId14"/>
    <p:sldLayoutId id="2147483865" r:id="rId15"/>
    <p:sldLayoutId id="214748386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05307" y="127441"/>
            <a:ext cx="11127347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   </a:t>
            </a:r>
            <a:r>
              <a:rPr lang="ru-RU" dirty="0"/>
              <a:t>Муниципальное казённое общеобразовательное учреждение</a:t>
            </a:r>
            <a:br>
              <a:rPr lang="ru-RU" dirty="0"/>
            </a:br>
            <a:r>
              <a:rPr lang="ru-RU" dirty="0" err="1"/>
              <a:t>Джогинская</a:t>
            </a:r>
            <a:r>
              <a:rPr lang="ru-RU" dirty="0"/>
              <a:t> средняя общеобразовательная школа</a:t>
            </a:r>
            <a:br>
              <a:rPr lang="ru-RU" dirty="0"/>
            </a:br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sz="5400" dirty="0" smtClean="0"/>
              <a:t>Семинар </a:t>
            </a:r>
            <a:r>
              <a:rPr lang="ru-RU" sz="5400" dirty="0"/>
              <a:t>– </a:t>
            </a:r>
            <a:r>
              <a:rPr lang="ru-RU" sz="5400" dirty="0" smtClean="0"/>
              <a:t>практикум</a:t>
            </a:r>
          </a:p>
          <a:p>
            <a:pPr algn="ctr"/>
            <a:r>
              <a:rPr lang="ru-RU" sz="5400" dirty="0"/>
              <a:t/>
            </a:r>
            <a:br>
              <a:rPr lang="ru-RU" sz="5400" dirty="0"/>
            </a:br>
            <a:r>
              <a:rPr lang="ru-RU" sz="3600" dirty="0"/>
              <a:t>«Задачи на прогрессии в задании № 14</a:t>
            </a:r>
            <a:r>
              <a:rPr lang="ru-RU" sz="3600" dirty="0" smtClean="0"/>
              <a:t>»</a:t>
            </a:r>
          </a:p>
          <a:p>
            <a:pPr algn="ctr"/>
            <a:r>
              <a:rPr lang="ru-RU" sz="3600" dirty="0" smtClean="0"/>
              <a:t> 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2800" dirty="0"/>
              <a:t>ОГЭ </a:t>
            </a:r>
            <a:r>
              <a:rPr lang="ru-RU" sz="2800" dirty="0" smtClean="0"/>
              <a:t>по математике</a:t>
            </a:r>
          </a:p>
          <a:p>
            <a:pPr algn="ctr"/>
            <a:endParaRPr lang="ru-RU" sz="3600" dirty="0" smtClean="0"/>
          </a:p>
          <a:p>
            <a:pPr algn="r"/>
            <a:r>
              <a:rPr lang="ru-RU" sz="2000" dirty="0" smtClean="0"/>
              <a:t>Учитель математики: Васильева В. М.</a:t>
            </a:r>
          </a:p>
          <a:p>
            <a:pPr algn="r"/>
            <a:endParaRPr lang="ru-RU" sz="2000" dirty="0" smtClean="0"/>
          </a:p>
          <a:p>
            <a:pPr algn="r"/>
            <a:endParaRPr lang="ru-RU" sz="2000" dirty="0"/>
          </a:p>
          <a:p>
            <a:pPr algn="ctr"/>
            <a:r>
              <a:rPr lang="ru-RU" sz="2000" dirty="0" smtClean="0"/>
              <a:t>Апрель 2023г.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62808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327" y="1262130"/>
            <a:ext cx="9490120" cy="4752304"/>
          </a:xfrm>
          <a:prstGeom prst="rect">
            <a:avLst/>
          </a:prstGeom>
        </p:spPr>
      </p:pic>
      <p:sp>
        <p:nvSpPr>
          <p:cNvPr id="4" name="Заголовок 2"/>
          <p:cNvSpPr txBox="1">
            <a:spLocks/>
          </p:cNvSpPr>
          <p:nvPr/>
        </p:nvSpPr>
        <p:spPr>
          <a:xfrm>
            <a:off x="780365" y="609600"/>
            <a:ext cx="4281032" cy="485104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мониторинга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1006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3261" y="1265215"/>
            <a:ext cx="8613657" cy="1413591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780364" y="609601"/>
            <a:ext cx="5298464" cy="536620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№ 14 мониторинга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71361"/>
              </p:ext>
            </p:extLst>
          </p:nvPr>
        </p:nvGraphicFramePr>
        <p:xfrm>
          <a:off x="1033261" y="2899804"/>
          <a:ext cx="8522862" cy="2768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40954">
                  <a:extLst>
                    <a:ext uri="{9D8B030D-6E8A-4147-A177-3AD203B41FA5}">
                      <a16:colId xmlns:a16="http://schemas.microsoft.com/office/drawing/2014/main" val="3914929134"/>
                    </a:ext>
                  </a:extLst>
                </a:gridCol>
                <a:gridCol w="2840954">
                  <a:extLst>
                    <a:ext uri="{9D8B030D-6E8A-4147-A177-3AD203B41FA5}">
                      <a16:colId xmlns:a16="http://schemas.microsoft.com/office/drawing/2014/main" val="60543502"/>
                    </a:ext>
                  </a:extLst>
                </a:gridCol>
                <a:gridCol w="2840954">
                  <a:extLst>
                    <a:ext uri="{9D8B030D-6E8A-4147-A177-3AD203B41FA5}">
                      <a16:colId xmlns:a16="http://schemas.microsoft.com/office/drawing/2014/main" val="823890890"/>
                    </a:ext>
                  </a:extLst>
                </a:gridCol>
              </a:tblGrid>
              <a:tr h="48451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Время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tx1"/>
                          </a:solidFill>
                          <a:effectLst/>
                        </a:rPr>
                        <a:t>Масса изотопа А</a:t>
                      </a:r>
                      <a:endParaRPr lang="ru-RU" sz="20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tx1"/>
                          </a:solidFill>
                          <a:effectLst/>
                        </a:rPr>
                        <a:t>Масса изотопа Б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5107076"/>
                  </a:ext>
                </a:extLst>
              </a:tr>
              <a:tr h="3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Старт 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320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6800991"/>
                  </a:ext>
                </a:extLst>
              </a:tr>
              <a:tr h="3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8 мин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160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0+160=160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32511387"/>
                  </a:ext>
                </a:extLst>
              </a:tr>
              <a:tr h="3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16 мин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80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160+80=240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45485468"/>
                  </a:ext>
                </a:extLst>
              </a:tr>
              <a:tr h="3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24 мин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40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240+40=280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1749700"/>
                  </a:ext>
                </a:extLst>
              </a:tr>
              <a:tr h="3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32 мин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280+20=300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3094379"/>
                  </a:ext>
                </a:extLst>
              </a:tr>
              <a:tr h="38074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40мин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600" b="1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300+10=310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58606054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440780" y="6106641"/>
            <a:ext cx="1330172" cy="40703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310</a:t>
            </a:r>
            <a:endParaRPr lang="ru-RU" sz="2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780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59100" y="559707"/>
            <a:ext cx="6387920" cy="3548653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2464894" y="4108360"/>
            <a:ext cx="4734395" cy="1815920"/>
          </a:xfrm>
          <a:prstGeom prst="rect">
            <a:avLst/>
          </a:prstGeom>
        </p:spPr>
      </p:pic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06124" y="5544879"/>
            <a:ext cx="8596668" cy="151391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Ответ: 50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2028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275" y="1064189"/>
            <a:ext cx="9286942" cy="4584878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2</a:t>
            </a:r>
            <a:r>
              <a:rPr lang="ru-RU" sz="2400" b="1" dirty="0" smtClean="0">
                <a:solidFill>
                  <a:srgbClr val="0070C0"/>
                </a:solidFill>
              </a:rPr>
              <a:t/>
            </a:r>
            <a:br>
              <a:rPr lang="ru-RU" sz="2400" b="1" dirty="0" smtClean="0">
                <a:solidFill>
                  <a:srgbClr val="0070C0"/>
                </a:solidFill>
              </a:rPr>
            </a:b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12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80365" y="609600"/>
            <a:ext cx="2220412" cy="454589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Задача 3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65" y="1339403"/>
            <a:ext cx="8810822" cy="444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52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4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882" y="1647000"/>
            <a:ext cx="8903928" cy="4367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95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5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24" y="1724159"/>
            <a:ext cx="8735096" cy="4367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02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6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65" y="1567667"/>
            <a:ext cx="8670198" cy="427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30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7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98" y="2112134"/>
            <a:ext cx="10521763" cy="1339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414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7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365" y="1545465"/>
            <a:ext cx="9139516" cy="4237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27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37" y="2325711"/>
            <a:ext cx="9770635" cy="100991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309" y="333709"/>
            <a:ext cx="49888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Спецификация КИМ ОГЭ 2023 г</a:t>
            </a:r>
            <a:r>
              <a:rPr lang="ru-RU" sz="2400" dirty="0"/>
              <a:t>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831" y="3365076"/>
            <a:ext cx="9720841" cy="1670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7422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8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780364" y="1416676"/>
            <a:ext cx="9187883" cy="167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788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87" y="612698"/>
            <a:ext cx="9395905" cy="6135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Задача 9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45" y="1944710"/>
            <a:ext cx="10150130" cy="1346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850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3200" b="1" dirty="0" smtClean="0">
                <a:solidFill>
                  <a:srgbClr val="0070C0"/>
                </a:solidFill>
              </a:rPr>
              <a:t>Задача 9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580" y="1681162"/>
            <a:ext cx="8418557" cy="489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520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10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34" y="1764405"/>
            <a:ext cx="9795376" cy="1515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1425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10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763" y="1166702"/>
            <a:ext cx="8439687" cy="543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4301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11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2137" y="1622738"/>
            <a:ext cx="10086249" cy="3155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03851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11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485" y="1072310"/>
            <a:ext cx="9827808" cy="5035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6668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330" y="1855059"/>
            <a:ext cx="10220104" cy="1796503"/>
          </a:xfrm>
          <a:prstGeom prst="rect">
            <a:avLst/>
          </a:prstGeom>
        </p:spPr>
      </p:pic>
      <p:sp>
        <p:nvSpPr>
          <p:cNvPr id="3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12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4188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12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871" y="1313645"/>
            <a:ext cx="9935132" cy="37091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999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8643" y="398101"/>
            <a:ext cx="865460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Кодификатор </a:t>
            </a:r>
            <a:r>
              <a:rPr lang="ru-RU" sz="2400" b="1" dirty="0" smtClean="0">
                <a:solidFill>
                  <a:srgbClr val="0070C0"/>
                </a:solidFill>
              </a:rPr>
              <a:t>КИМ ОГЭ </a:t>
            </a:r>
            <a:r>
              <a:rPr lang="ru-RU" sz="2400" b="1" dirty="0">
                <a:solidFill>
                  <a:srgbClr val="0070C0"/>
                </a:solidFill>
              </a:rPr>
              <a:t>2023 г. </a:t>
            </a:r>
            <a:endParaRPr lang="ru-RU" sz="2400" b="1" dirty="0" smtClean="0">
              <a:solidFill>
                <a:srgbClr val="0070C0"/>
              </a:solidFill>
            </a:endParaRPr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  <a:p>
            <a:endParaRPr lang="ru-RU" sz="2800" dirty="0" smtClean="0"/>
          </a:p>
          <a:p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146316"/>
              </p:ext>
            </p:extLst>
          </p:nvPr>
        </p:nvGraphicFramePr>
        <p:xfrm>
          <a:off x="798491" y="888642"/>
          <a:ext cx="8603087" cy="55947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35408">
                  <a:extLst>
                    <a:ext uri="{9D8B030D-6E8A-4147-A177-3AD203B41FA5}">
                      <a16:colId xmlns:a16="http://schemas.microsoft.com/office/drawing/2014/main" val="1435817711"/>
                    </a:ext>
                  </a:extLst>
                </a:gridCol>
                <a:gridCol w="3103591">
                  <a:extLst>
                    <a:ext uri="{9D8B030D-6E8A-4147-A177-3AD203B41FA5}">
                      <a16:colId xmlns:a16="http://schemas.microsoft.com/office/drawing/2014/main" val="3422932213"/>
                    </a:ext>
                  </a:extLst>
                </a:gridCol>
                <a:gridCol w="2864088">
                  <a:extLst>
                    <a:ext uri="{9D8B030D-6E8A-4147-A177-3AD203B41FA5}">
                      <a16:colId xmlns:a16="http://schemas.microsoft.com/office/drawing/2014/main" val="2985313758"/>
                    </a:ext>
                  </a:extLst>
                </a:gridCol>
              </a:tblGrid>
              <a:tr h="9739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Код контролируемого требования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Требования к результатам освоения основной образовательной программы основного общего образования, проверяемые заданиями экзаменационной работы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242269"/>
                  </a:ext>
                </a:extLst>
              </a:tr>
              <a:tr h="79295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Федеральный компонент государственного стандарта основного общего образования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</a:rPr>
                        <a:t>ФГОС ООО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extLst>
                  <a:ext uri="{0D108BD9-81ED-4DB2-BD59-A6C34878D82A}">
                    <a16:rowId xmlns:a16="http://schemas.microsoft.com/office/drawing/2014/main" val="171514509"/>
                  </a:ext>
                </a:extLst>
              </a:tr>
              <a:tr h="191095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4.5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Решать элементарные задачи, связанные с числовыми последовательностями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Овладение системой функциональных понятий, развитие умения использовать функционально-графические представления для решения различных математических задач, для описания и анализа реальных зависимостей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extLst>
                  <a:ext uri="{0D108BD9-81ED-4DB2-BD59-A6C34878D82A}">
                    <a16:rowId xmlns:a16="http://schemas.microsoft.com/office/drawing/2014/main" val="556722799"/>
                  </a:ext>
                </a:extLst>
              </a:tr>
              <a:tr h="18471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4.6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Распознавать арифметические и геометрические прогрессии, решать задачи с применением формулы общего члена и суммы нескольких первых членов прогрессий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Овладение системой функциональных понятий, развитие умения использовать функционально-графические представления для решения различных математических задач, для описания и анализа реальных зависимостей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1825" marR="61825" marT="0" marB="0"/>
                </a:tc>
                <a:extLst>
                  <a:ext uri="{0D108BD9-81ED-4DB2-BD59-A6C34878D82A}">
                    <a16:rowId xmlns:a16="http://schemas.microsoft.com/office/drawing/2014/main" val="2353985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807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13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003" y="2020294"/>
            <a:ext cx="10808555" cy="1547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7178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780365" y="609600"/>
            <a:ext cx="2220412" cy="45458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b="1" dirty="0" smtClean="0">
                <a:solidFill>
                  <a:srgbClr val="0070C0"/>
                </a:solidFill>
              </a:rPr>
              <a:t>Задача 13</a:t>
            </a:r>
            <a:br>
              <a:rPr lang="ru-RU" sz="2800" b="1" dirty="0" smtClean="0">
                <a:solidFill>
                  <a:srgbClr val="0070C0"/>
                </a:solidFill>
              </a:rPr>
            </a:b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35" y="1182490"/>
            <a:ext cx="9717336" cy="4452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44533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08" y="2375854"/>
            <a:ext cx="9821941" cy="28658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08" y="1525260"/>
            <a:ext cx="9821941" cy="85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02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86367" y="0"/>
            <a:ext cx="9890974" cy="381214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Задание № 14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 ОГЭ по  математике</a:t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 «Задачи на прогрессии»</a:t>
            </a:r>
            <a:endParaRPr lang="ru-RU" sz="4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9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528638"/>
            <a:ext cx="9042400" cy="5614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8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146221" y="592428"/>
            <a:ext cx="9710670" cy="5692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9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04552" y="128790"/>
            <a:ext cx="9517487" cy="4778061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/>
          <a:stretch>
            <a:fillRect/>
          </a:stretch>
        </p:blipFill>
        <p:spPr>
          <a:xfrm>
            <a:off x="716654" y="4683013"/>
            <a:ext cx="6070511" cy="205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2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tretch>
            <a:fillRect/>
          </a:stretch>
        </p:blipFill>
        <p:spPr>
          <a:xfrm>
            <a:off x="1043189" y="1352282"/>
            <a:ext cx="8448541" cy="4726546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682580" y="300597"/>
            <a:ext cx="5241701" cy="52365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Справочный материал  КИМ ОГЭ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5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576</TotalTime>
  <Words>196</Words>
  <Application>Microsoft Office PowerPoint</Application>
  <PresentationFormat>Широкоэкранный</PresentationFormat>
  <Paragraphs>79</Paragraphs>
  <Slides>31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7" baseType="lpstr">
      <vt:lpstr>Arial</vt:lpstr>
      <vt:lpstr>Calibri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№ 14  ОГЭ по  математике  «Задачи на прогрессии»</vt:lpstr>
      <vt:lpstr>Презентация PowerPoint</vt:lpstr>
      <vt:lpstr>Презентация PowerPoint</vt:lpstr>
      <vt:lpstr>Презентация PowerPoint</vt:lpstr>
      <vt:lpstr>Справочный материал  КИМ ОГЭ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Задача 3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Семинар – практикум «Задачи на прогрессии в задании № 14», «Площади фигур в задании № 17» ОГЭ</dc:title>
  <dc:creator>Admin</dc:creator>
  <cp:lastModifiedBy>Admin</cp:lastModifiedBy>
  <cp:revision>53</cp:revision>
  <dcterms:created xsi:type="dcterms:W3CDTF">2023-04-07T11:34:38Z</dcterms:created>
  <dcterms:modified xsi:type="dcterms:W3CDTF">2023-06-06T03:38:09Z</dcterms:modified>
</cp:coreProperties>
</file>