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E48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89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7C0545-9778-4DD6-BBA6-A4EAEB5AD219}" type="datetimeFigureOut">
              <a:rPr lang="ru-RU" smtClean="0"/>
              <a:t>07.06.2023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01E1E6-1C6C-4CF2-95DE-FBF3F1DD8231}" type="slidenum">
              <a:rPr lang="ru-RU" smtClean="0"/>
              <a:t>‹#›</a:t>
            </a:fld>
            <a:endParaRPr lang="ru-RU"/>
          </a:p>
        </p:txBody>
      </p:sp>
    </p:spTree>
    <p:extLst>
      <p:ext uri="{BB962C8B-B14F-4D97-AF65-F5344CB8AC3E}">
        <p14:creationId xmlns:p14="http://schemas.microsoft.com/office/powerpoint/2010/main" val="5106667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901E1E6-1C6C-4CF2-95DE-FBF3F1DD8231}" type="slidenum">
              <a:rPr lang="ru-RU" smtClean="0"/>
              <a:t>13</a:t>
            </a:fld>
            <a:endParaRPr lang="ru-RU"/>
          </a:p>
        </p:txBody>
      </p:sp>
    </p:spTree>
    <p:extLst>
      <p:ext uri="{BB962C8B-B14F-4D97-AF65-F5344CB8AC3E}">
        <p14:creationId xmlns:p14="http://schemas.microsoft.com/office/powerpoint/2010/main" val="31522968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C3791AC-750B-40B4-82FD-975E2DADC3B8}" type="datetimeFigureOut">
              <a:rPr lang="ru-RU" smtClean="0"/>
              <a:t>07.06.2023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F116297-696A-4FCC-A1D3-15D988775EDC}" type="slidenum">
              <a:rPr lang="ru-RU" smtClean="0"/>
              <a:t>‹#›</a:t>
            </a:fld>
            <a:endParaRPr lang="ru-RU"/>
          </a:p>
        </p:txBody>
      </p:sp>
    </p:spTree>
    <p:extLst>
      <p:ext uri="{BB962C8B-B14F-4D97-AF65-F5344CB8AC3E}">
        <p14:creationId xmlns:p14="http://schemas.microsoft.com/office/powerpoint/2010/main" val="27858426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C3791AC-750B-40B4-82FD-975E2DADC3B8}" type="datetimeFigureOut">
              <a:rPr lang="ru-RU" smtClean="0"/>
              <a:t>07.06.2023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F116297-696A-4FCC-A1D3-15D988775EDC}" type="slidenum">
              <a:rPr lang="ru-RU" smtClean="0"/>
              <a:t>‹#›</a:t>
            </a:fld>
            <a:endParaRPr lang="ru-RU"/>
          </a:p>
        </p:txBody>
      </p:sp>
    </p:spTree>
    <p:extLst>
      <p:ext uri="{BB962C8B-B14F-4D97-AF65-F5344CB8AC3E}">
        <p14:creationId xmlns:p14="http://schemas.microsoft.com/office/powerpoint/2010/main" val="2243705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C3791AC-750B-40B4-82FD-975E2DADC3B8}" type="datetimeFigureOut">
              <a:rPr lang="ru-RU" smtClean="0"/>
              <a:t>07.06.2023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F116297-696A-4FCC-A1D3-15D988775EDC}" type="slidenum">
              <a:rPr lang="ru-RU" smtClean="0"/>
              <a:t>‹#›</a:t>
            </a:fld>
            <a:endParaRPr lang="ru-RU"/>
          </a:p>
        </p:txBody>
      </p:sp>
    </p:spTree>
    <p:extLst>
      <p:ext uri="{BB962C8B-B14F-4D97-AF65-F5344CB8AC3E}">
        <p14:creationId xmlns:p14="http://schemas.microsoft.com/office/powerpoint/2010/main" val="1049545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C3791AC-750B-40B4-82FD-975E2DADC3B8}" type="datetimeFigureOut">
              <a:rPr lang="ru-RU" smtClean="0"/>
              <a:t>07.06.2023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F116297-696A-4FCC-A1D3-15D988775EDC}" type="slidenum">
              <a:rPr lang="ru-RU" smtClean="0"/>
              <a:t>‹#›</a:t>
            </a:fld>
            <a:endParaRPr lang="ru-RU"/>
          </a:p>
        </p:txBody>
      </p:sp>
    </p:spTree>
    <p:extLst>
      <p:ext uri="{BB962C8B-B14F-4D97-AF65-F5344CB8AC3E}">
        <p14:creationId xmlns:p14="http://schemas.microsoft.com/office/powerpoint/2010/main" val="3580956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C3791AC-750B-40B4-82FD-975E2DADC3B8}" type="datetimeFigureOut">
              <a:rPr lang="ru-RU" smtClean="0"/>
              <a:t>07.06.2023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F116297-696A-4FCC-A1D3-15D988775EDC}" type="slidenum">
              <a:rPr lang="ru-RU" smtClean="0"/>
              <a:t>‹#›</a:t>
            </a:fld>
            <a:endParaRPr lang="ru-RU"/>
          </a:p>
        </p:txBody>
      </p:sp>
    </p:spTree>
    <p:extLst>
      <p:ext uri="{BB962C8B-B14F-4D97-AF65-F5344CB8AC3E}">
        <p14:creationId xmlns:p14="http://schemas.microsoft.com/office/powerpoint/2010/main" val="41788420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C3791AC-750B-40B4-82FD-975E2DADC3B8}" type="datetimeFigureOut">
              <a:rPr lang="ru-RU" smtClean="0"/>
              <a:t>07.06.2023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F116297-696A-4FCC-A1D3-15D988775EDC}" type="slidenum">
              <a:rPr lang="ru-RU" smtClean="0"/>
              <a:t>‹#›</a:t>
            </a:fld>
            <a:endParaRPr lang="ru-RU"/>
          </a:p>
        </p:txBody>
      </p:sp>
    </p:spTree>
    <p:extLst>
      <p:ext uri="{BB962C8B-B14F-4D97-AF65-F5344CB8AC3E}">
        <p14:creationId xmlns:p14="http://schemas.microsoft.com/office/powerpoint/2010/main" val="1905329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C3791AC-750B-40B4-82FD-975E2DADC3B8}" type="datetimeFigureOut">
              <a:rPr lang="ru-RU" smtClean="0"/>
              <a:t>07.06.2023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F116297-696A-4FCC-A1D3-15D988775EDC}" type="slidenum">
              <a:rPr lang="ru-RU" smtClean="0"/>
              <a:t>‹#›</a:t>
            </a:fld>
            <a:endParaRPr lang="ru-RU"/>
          </a:p>
        </p:txBody>
      </p:sp>
    </p:spTree>
    <p:extLst>
      <p:ext uri="{BB962C8B-B14F-4D97-AF65-F5344CB8AC3E}">
        <p14:creationId xmlns:p14="http://schemas.microsoft.com/office/powerpoint/2010/main" val="1076646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C3791AC-750B-40B4-82FD-975E2DADC3B8}" type="datetimeFigureOut">
              <a:rPr lang="ru-RU" smtClean="0"/>
              <a:t>07.06.2023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F116297-696A-4FCC-A1D3-15D988775EDC}" type="slidenum">
              <a:rPr lang="ru-RU" smtClean="0"/>
              <a:t>‹#›</a:t>
            </a:fld>
            <a:endParaRPr lang="ru-RU"/>
          </a:p>
        </p:txBody>
      </p:sp>
    </p:spTree>
    <p:extLst>
      <p:ext uri="{BB962C8B-B14F-4D97-AF65-F5344CB8AC3E}">
        <p14:creationId xmlns:p14="http://schemas.microsoft.com/office/powerpoint/2010/main" val="3753629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C3791AC-750B-40B4-82FD-975E2DADC3B8}" type="datetimeFigureOut">
              <a:rPr lang="ru-RU" smtClean="0"/>
              <a:t>07.06.2023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F116297-696A-4FCC-A1D3-15D988775EDC}" type="slidenum">
              <a:rPr lang="ru-RU" smtClean="0"/>
              <a:t>‹#›</a:t>
            </a:fld>
            <a:endParaRPr lang="ru-RU"/>
          </a:p>
        </p:txBody>
      </p:sp>
    </p:spTree>
    <p:extLst>
      <p:ext uri="{BB962C8B-B14F-4D97-AF65-F5344CB8AC3E}">
        <p14:creationId xmlns:p14="http://schemas.microsoft.com/office/powerpoint/2010/main" val="14451602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C3791AC-750B-40B4-82FD-975E2DADC3B8}" type="datetimeFigureOut">
              <a:rPr lang="ru-RU" smtClean="0"/>
              <a:t>07.06.2023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F116297-696A-4FCC-A1D3-15D988775EDC}" type="slidenum">
              <a:rPr lang="ru-RU" smtClean="0"/>
              <a:t>‹#›</a:t>
            </a:fld>
            <a:endParaRPr lang="ru-RU"/>
          </a:p>
        </p:txBody>
      </p:sp>
    </p:spTree>
    <p:extLst>
      <p:ext uri="{BB962C8B-B14F-4D97-AF65-F5344CB8AC3E}">
        <p14:creationId xmlns:p14="http://schemas.microsoft.com/office/powerpoint/2010/main" val="4100195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C3791AC-750B-40B4-82FD-975E2DADC3B8}" type="datetimeFigureOut">
              <a:rPr lang="ru-RU" smtClean="0"/>
              <a:t>07.06.2023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F116297-696A-4FCC-A1D3-15D988775EDC}" type="slidenum">
              <a:rPr lang="ru-RU" smtClean="0"/>
              <a:t>‹#›</a:t>
            </a:fld>
            <a:endParaRPr lang="ru-RU"/>
          </a:p>
        </p:txBody>
      </p:sp>
    </p:spTree>
    <p:extLst>
      <p:ext uri="{BB962C8B-B14F-4D97-AF65-F5344CB8AC3E}">
        <p14:creationId xmlns:p14="http://schemas.microsoft.com/office/powerpoint/2010/main" val="33597694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3791AC-750B-40B4-82FD-975E2DADC3B8}" type="datetimeFigureOut">
              <a:rPr lang="ru-RU" smtClean="0"/>
              <a:t>07.06.2023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116297-696A-4FCC-A1D3-15D988775EDC}" type="slidenum">
              <a:rPr lang="ru-RU" smtClean="0"/>
              <a:t>‹#›</a:t>
            </a:fld>
            <a:endParaRPr lang="ru-RU"/>
          </a:p>
        </p:txBody>
      </p:sp>
    </p:spTree>
    <p:extLst>
      <p:ext uri="{BB962C8B-B14F-4D97-AF65-F5344CB8AC3E}">
        <p14:creationId xmlns:p14="http://schemas.microsoft.com/office/powerpoint/2010/main" val="19748903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14.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png"/></Relationships>
</file>

<file path=ppt/slides/_rels/slide1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image" Target="../media/image52.png"/><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 Id="rId9" Type="http://schemas.openxmlformats.org/officeDocument/2006/relationships/image" Target="../media/image5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755576" y="4653136"/>
            <a:ext cx="7776864" cy="1872208"/>
          </a:xfrm>
        </p:spPr>
        <p:txBody>
          <a:bodyPr>
            <a:normAutofit fontScale="47500" lnSpcReduction="20000"/>
          </a:bodyPr>
          <a:lstStyle/>
          <a:p>
            <a:endParaRPr lang="ru-RU" dirty="0"/>
          </a:p>
          <a:p>
            <a:r>
              <a:rPr lang="ru-RU" dirty="0">
                <a:latin typeface="Times New Roman" pitchFamily="18" charset="0"/>
                <a:cs typeface="Times New Roman" pitchFamily="18" charset="0"/>
              </a:rPr>
              <a:t> </a:t>
            </a:r>
            <a:r>
              <a:rPr lang="ru-RU" sz="3800" dirty="0">
                <a:solidFill>
                  <a:schemeClr val="tx1"/>
                </a:solidFill>
                <a:latin typeface="Times New Roman" pitchFamily="18" charset="0"/>
                <a:cs typeface="Times New Roman" pitchFamily="18" charset="0"/>
              </a:rPr>
              <a:t>Общепринятые форматы листов бумаги обозначают буквой А и цифрой: А0, А1, А2 и так далее. Лист формата А0 имеет форму прямоугольника, площадь которого равна 1 кв. м. Если лист формата А0 разрезать пополам параллельно меньшей стороне, получается два равных листа формата А1. </a:t>
            </a:r>
          </a:p>
          <a:p>
            <a:r>
              <a:rPr lang="ru-RU" sz="3800" dirty="0">
                <a:solidFill>
                  <a:schemeClr val="tx1"/>
                </a:solidFill>
                <a:latin typeface="Times New Roman" pitchFamily="18" charset="0"/>
                <a:cs typeface="Times New Roman" pitchFamily="18" charset="0"/>
              </a:rPr>
              <a:t>Если лист А1 разрезать так же пополам, получается два листа формата А2. </a:t>
            </a:r>
          </a:p>
          <a:p>
            <a:r>
              <a:rPr lang="ru-RU" sz="3800" dirty="0">
                <a:solidFill>
                  <a:schemeClr val="tx1"/>
                </a:solidFill>
                <a:latin typeface="Times New Roman" pitchFamily="18" charset="0"/>
                <a:cs typeface="Times New Roman" pitchFamily="18" charset="0"/>
              </a:rPr>
              <a:t>И так далее.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8882"/>
            <a:ext cx="8640960" cy="47945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38860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Заголовок 1"/>
              <p:cNvSpPr>
                <a:spLocks noGrp="1"/>
              </p:cNvSpPr>
              <p:nvPr>
                <p:ph type="title"/>
              </p:nvPr>
            </p:nvSpPr>
            <p:spPr/>
            <p:txBody>
              <a:bodyPr>
                <a:normAutofit fontScale="90000"/>
              </a:bodyPr>
              <a:lstStyle/>
              <a:p>
                <a:r>
                  <a:rPr lang="ru-RU" sz="3600" dirty="0" smtClean="0">
                    <a:latin typeface="Times New Roman" pitchFamily="18" charset="0"/>
                    <a:cs typeface="Times New Roman" pitchFamily="18" charset="0"/>
                  </a:rPr>
                  <a:t>8. Найдите значение выражения </a:t>
                </a:r>
                <a14:m>
                  <m:oMath xmlns:m="http://schemas.openxmlformats.org/officeDocument/2006/math">
                    <m:rad>
                      <m:radPr>
                        <m:degHide m:val="on"/>
                        <m:ctrlPr>
                          <a:rPr lang="ru-RU" sz="3600" i="1" smtClean="0">
                            <a:latin typeface="Cambria Math"/>
                            <a:cs typeface="Times New Roman" pitchFamily="18" charset="0"/>
                          </a:rPr>
                        </m:ctrlPr>
                      </m:radPr>
                      <m:deg/>
                      <m:e>
                        <m:sSup>
                          <m:sSupPr>
                            <m:ctrlPr>
                              <a:rPr lang="ru-RU" sz="3600" i="1" smtClean="0">
                                <a:latin typeface="Cambria Math"/>
                                <a:cs typeface="Times New Roman" pitchFamily="18" charset="0"/>
                              </a:rPr>
                            </m:ctrlPr>
                          </m:sSupPr>
                          <m:e>
                            <m:r>
                              <a:rPr lang="ru-RU" sz="3600" b="0" i="1" smtClean="0">
                                <a:latin typeface="Cambria Math"/>
                                <a:cs typeface="Times New Roman" pitchFamily="18" charset="0"/>
                              </a:rPr>
                              <m:t>а</m:t>
                            </m:r>
                          </m:e>
                          <m:sup>
                            <m:r>
                              <a:rPr lang="ru-RU" sz="3600" b="0" i="1" smtClean="0">
                                <a:latin typeface="Cambria Math"/>
                                <a:cs typeface="Times New Roman" pitchFamily="18" charset="0"/>
                              </a:rPr>
                              <m:t>2</m:t>
                            </m:r>
                          </m:sup>
                        </m:sSup>
                        <m:r>
                          <a:rPr lang="ru-RU" sz="3600" b="0" i="1" smtClean="0">
                            <a:latin typeface="Cambria Math"/>
                            <a:cs typeface="Times New Roman" pitchFamily="18" charset="0"/>
                          </a:rPr>
                          <m:t> −14 </m:t>
                        </m:r>
                        <m:r>
                          <a:rPr lang="en-US" sz="3600" b="0" i="1" smtClean="0">
                            <a:latin typeface="Cambria Math"/>
                            <a:cs typeface="Times New Roman" pitchFamily="18" charset="0"/>
                          </a:rPr>
                          <m:t>𝑎𝑏</m:t>
                        </m:r>
                        <m:r>
                          <a:rPr lang="en-US" sz="3600" b="0" i="1" smtClean="0">
                            <a:latin typeface="Cambria Math"/>
                            <a:cs typeface="Times New Roman" pitchFamily="18" charset="0"/>
                          </a:rPr>
                          <m:t>+49</m:t>
                        </m:r>
                        <m:sSup>
                          <m:sSupPr>
                            <m:ctrlPr>
                              <a:rPr lang="en-US" sz="3600" b="0" i="1" smtClean="0">
                                <a:latin typeface="Cambria Math"/>
                                <a:cs typeface="Times New Roman" pitchFamily="18" charset="0"/>
                              </a:rPr>
                            </m:ctrlPr>
                          </m:sSupPr>
                          <m:e>
                            <m:r>
                              <a:rPr lang="en-US" sz="3600" b="0" i="1" smtClean="0">
                                <a:latin typeface="Cambria Math"/>
                                <a:cs typeface="Times New Roman" pitchFamily="18" charset="0"/>
                              </a:rPr>
                              <m:t>𝑏</m:t>
                            </m:r>
                          </m:e>
                          <m:sup>
                            <m:r>
                              <a:rPr lang="en-US" sz="3600" b="0" i="1" smtClean="0">
                                <a:latin typeface="Cambria Math"/>
                                <a:cs typeface="Times New Roman" pitchFamily="18" charset="0"/>
                              </a:rPr>
                              <m:t>2 </m:t>
                            </m:r>
                          </m:sup>
                        </m:sSup>
                      </m:e>
                    </m:rad>
                  </m:oMath>
                </a14:m>
                <a:r>
                  <a:rPr lang="ru-RU" sz="3600" dirty="0" smtClean="0">
                    <a:latin typeface="Times New Roman" pitchFamily="18" charset="0"/>
                    <a:cs typeface="Times New Roman" pitchFamily="18" charset="0"/>
                  </a:rPr>
                  <a:t>при </a:t>
                </a:r>
                <a:r>
                  <a:rPr lang="ru-RU" sz="3600" i="1" dirty="0">
                    <a:latin typeface="Times New Roman" pitchFamily="18" charset="0"/>
                    <a:cs typeface="Times New Roman" pitchFamily="18" charset="0"/>
                  </a:rPr>
                  <a:t>a</a:t>
                </a:r>
                <a:r>
                  <a:rPr lang="ru-RU" sz="3600" dirty="0">
                    <a:latin typeface="Times New Roman" pitchFamily="18" charset="0"/>
                    <a:cs typeface="Times New Roman" pitchFamily="18" charset="0"/>
                  </a:rPr>
                  <a:t>=6, </a:t>
                </a:r>
                <a:r>
                  <a:rPr lang="ru-RU" sz="3600" i="1" dirty="0">
                    <a:latin typeface="Times New Roman" pitchFamily="18" charset="0"/>
                    <a:cs typeface="Times New Roman" pitchFamily="18" charset="0"/>
                  </a:rPr>
                  <a:t>b</a:t>
                </a:r>
                <a:r>
                  <a:rPr lang="ru-RU" sz="3600" dirty="0">
                    <a:latin typeface="Times New Roman" pitchFamily="18" charset="0"/>
                    <a:cs typeface="Times New Roman" pitchFamily="18" charset="0"/>
                  </a:rPr>
                  <a:t>=2. </a:t>
                </a:r>
                <a:endParaRPr lang="ru-RU" dirty="0"/>
              </a:p>
            </p:txBody>
          </p:sp>
        </mc:Choice>
        <mc:Fallback xmlns="">
          <p:sp>
            <p:nvSpPr>
              <p:cNvPr id="2" name="Заголовок 1"/>
              <p:cNvSpPr>
                <a:spLocks noGrp="1" noRot="1" noChangeAspect="1" noMove="1" noResize="1" noEditPoints="1" noAdjustHandles="1" noChangeArrowheads="1" noChangeShapeType="1" noTextEdit="1"/>
              </p:cNvSpPr>
              <p:nvPr>
                <p:ph type="title"/>
              </p:nvPr>
            </p:nvSpPr>
            <p:spPr>
              <a:blipFill rotWithShape="1">
                <a:blip r:embed="rId2"/>
                <a:stretch>
                  <a:fillRect t="-6915" b="-15426"/>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3" name="Объект 2"/>
              <p:cNvSpPr>
                <a:spLocks noGrp="1"/>
              </p:cNvSpPr>
              <p:nvPr>
                <p:ph idx="1"/>
              </p:nvPr>
            </p:nvSpPr>
            <p:spPr>
              <a:xfrm>
                <a:off x="457200" y="1600201"/>
                <a:ext cx="4186808" cy="676672"/>
              </a:xfrm>
            </p:spPr>
            <p:txBody>
              <a:bodyPr/>
              <a:lstStyle/>
              <a:p>
                <a:pPr marL="0" indent="0">
                  <a:buNone/>
                </a:pPr>
                <a14:m>
                  <m:oMath xmlns:m="http://schemas.openxmlformats.org/officeDocument/2006/math">
                    <m:rad>
                      <m:radPr>
                        <m:degHide m:val="on"/>
                        <m:ctrlPr>
                          <a:rPr lang="ru-RU" i="1" smtClean="0">
                            <a:latin typeface="Cambria Math"/>
                            <a:cs typeface="Times New Roman" pitchFamily="18" charset="0"/>
                          </a:rPr>
                        </m:ctrlPr>
                      </m:radPr>
                      <m:deg/>
                      <m:e>
                        <m:sSup>
                          <m:sSupPr>
                            <m:ctrlPr>
                              <a:rPr lang="ru-RU" i="1" smtClean="0">
                                <a:latin typeface="Cambria Math"/>
                                <a:cs typeface="Times New Roman" pitchFamily="18" charset="0"/>
                              </a:rPr>
                            </m:ctrlPr>
                          </m:sSupPr>
                          <m:e>
                            <m:r>
                              <a:rPr lang="ru-RU" b="0" i="1" smtClean="0">
                                <a:latin typeface="Cambria Math"/>
                                <a:cs typeface="Times New Roman" pitchFamily="18" charset="0"/>
                              </a:rPr>
                              <m:t>а</m:t>
                            </m:r>
                          </m:e>
                          <m:sup>
                            <m:r>
                              <a:rPr lang="ru-RU" b="0" i="1" smtClean="0">
                                <a:latin typeface="Cambria Math"/>
                                <a:cs typeface="Times New Roman" pitchFamily="18" charset="0"/>
                              </a:rPr>
                              <m:t>2</m:t>
                            </m:r>
                          </m:sup>
                        </m:sSup>
                        <m:r>
                          <a:rPr lang="ru-RU" b="0" i="1" smtClean="0">
                            <a:latin typeface="Cambria Math"/>
                            <a:cs typeface="Times New Roman" pitchFamily="18" charset="0"/>
                          </a:rPr>
                          <m:t> −14 </m:t>
                        </m:r>
                        <m:r>
                          <a:rPr lang="en-US" b="0" i="1" smtClean="0">
                            <a:latin typeface="Cambria Math"/>
                            <a:cs typeface="Times New Roman" pitchFamily="18" charset="0"/>
                          </a:rPr>
                          <m:t>𝑎𝑏</m:t>
                        </m:r>
                        <m:r>
                          <a:rPr lang="en-US" b="0" i="1" smtClean="0">
                            <a:latin typeface="Cambria Math"/>
                            <a:cs typeface="Times New Roman" pitchFamily="18" charset="0"/>
                          </a:rPr>
                          <m:t>+49</m:t>
                        </m:r>
                        <m:sSup>
                          <m:sSupPr>
                            <m:ctrlPr>
                              <a:rPr lang="en-US" b="0" i="1" smtClean="0">
                                <a:latin typeface="Cambria Math"/>
                                <a:cs typeface="Times New Roman" pitchFamily="18" charset="0"/>
                              </a:rPr>
                            </m:ctrlPr>
                          </m:sSupPr>
                          <m:e>
                            <m:r>
                              <a:rPr lang="en-US" b="0" i="1" smtClean="0">
                                <a:latin typeface="Cambria Math"/>
                                <a:cs typeface="Times New Roman" pitchFamily="18" charset="0"/>
                              </a:rPr>
                              <m:t>𝑏</m:t>
                            </m:r>
                          </m:e>
                          <m:sup>
                            <m:r>
                              <a:rPr lang="en-US" b="0" i="1" smtClean="0">
                                <a:latin typeface="Cambria Math"/>
                                <a:cs typeface="Times New Roman" pitchFamily="18" charset="0"/>
                              </a:rPr>
                              <m:t>2 </m:t>
                            </m:r>
                          </m:sup>
                        </m:sSup>
                      </m:e>
                    </m:rad>
                  </m:oMath>
                </a14:m>
                <a:r>
                  <a:rPr lang="en-US" dirty="0" smtClean="0"/>
                  <a:t> =</a:t>
                </a:r>
                <a:endParaRPr lang="ru-RU" dirty="0"/>
              </a:p>
            </p:txBody>
          </p:sp>
        </mc:Choice>
        <mc:Fallback xmlns="">
          <p:sp>
            <p:nvSpPr>
              <p:cNvPr id="3" name="Объект 2"/>
              <p:cNvSpPr>
                <a:spLocks noGrp="1" noRot="1" noChangeAspect="1" noMove="1" noResize="1" noEditPoints="1" noAdjustHandles="1" noChangeArrowheads="1" noChangeShapeType="1" noTextEdit="1"/>
              </p:cNvSpPr>
              <p:nvPr>
                <p:ph idx="1"/>
              </p:nvPr>
            </p:nvSpPr>
            <p:spPr>
              <a:xfrm>
                <a:off x="457200" y="1600201"/>
                <a:ext cx="4186808" cy="676672"/>
              </a:xfrm>
              <a:blipFill rotWithShape="1">
                <a:blip r:embed="rId3"/>
                <a:stretch>
                  <a:fillRect t="-1802" r="-1892" b="-24324"/>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4" name="Объект 2"/>
              <p:cNvSpPr txBox="1">
                <a:spLocks/>
              </p:cNvSpPr>
              <p:nvPr/>
            </p:nvSpPr>
            <p:spPr>
              <a:xfrm>
                <a:off x="4572000" y="1628800"/>
                <a:ext cx="2448272" cy="676672"/>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14:m>
                  <m:oMath xmlns:m="http://schemas.openxmlformats.org/officeDocument/2006/math">
                    <m:rad>
                      <m:radPr>
                        <m:degHide m:val="on"/>
                        <m:ctrlPr>
                          <a:rPr lang="ru-RU" i="1" smtClean="0">
                            <a:latin typeface="Cambria Math"/>
                            <a:cs typeface="Times New Roman" pitchFamily="18" charset="0"/>
                          </a:rPr>
                        </m:ctrlPr>
                      </m:radPr>
                      <m:deg/>
                      <m:e>
                        <m:sSup>
                          <m:sSupPr>
                            <m:ctrlPr>
                              <a:rPr lang="ru-RU" i="1">
                                <a:latin typeface="Cambria Math"/>
                                <a:cs typeface="Times New Roman" pitchFamily="18" charset="0"/>
                              </a:rPr>
                            </m:ctrlPr>
                          </m:sSupPr>
                          <m:e>
                            <m:r>
                              <a:rPr lang="en-US" b="0" i="1" smtClean="0">
                                <a:latin typeface="Cambria Math"/>
                                <a:cs typeface="Times New Roman" pitchFamily="18" charset="0"/>
                              </a:rPr>
                              <m:t>(</m:t>
                            </m:r>
                            <m:r>
                              <a:rPr lang="ru-RU" i="1">
                                <a:latin typeface="Cambria Math"/>
                                <a:cs typeface="Times New Roman" pitchFamily="18" charset="0"/>
                              </a:rPr>
                              <m:t>а</m:t>
                            </m:r>
                            <m:r>
                              <a:rPr lang="en-US" b="0" i="1" smtClean="0">
                                <a:latin typeface="Cambria Math"/>
                                <a:cs typeface="Times New Roman" pitchFamily="18" charset="0"/>
                              </a:rPr>
                              <m:t>−7</m:t>
                            </m:r>
                            <m:r>
                              <a:rPr lang="en-US" b="0" i="1" smtClean="0">
                                <a:latin typeface="Cambria Math"/>
                                <a:cs typeface="Times New Roman" pitchFamily="18" charset="0"/>
                              </a:rPr>
                              <m:t>𝑏</m:t>
                            </m:r>
                            <m:r>
                              <a:rPr lang="en-US" b="0" i="1" smtClean="0">
                                <a:latin typeface="Cambria Math"/>
                                <a:cs typeface="Times New Roman" pitchFamily="18" charset="0"/>
                              </a:rPr>
                              <m:t>)</m:t>
                            </m:r>
                          </m:e>
                          <m:sup>
                            <m:r>
                              <a:rPr lang="ru-RU" i="1">
                                <a:latin typeface="Cambria Math"/>
                                <a:cs typeface="Times New Roman" pitchFamily="18" charset="0"/>
                              </a:rPr>
                              <m:t>2</m:t>
                            </m:r>
                          </m:sup>
                        </m:sSup>
                        <m:r>
                          <a:rPr lang="ru-RU" i="1">
                            <a:latin typeface="Cambria Math"/>
                            <a:cs typeface="Times New Roman" pitchFamily="18" charset="0"/>
                          </a:rPr>
                          <m:t> </m:t>
                        </m:r>
                      </m:e>
                    </m:rad>
                  </m:oMath>
                </a14:m>
                <a:r>
                  <a:rPr lang="en-US" dirty="0"/>
                  <a:t> =</a:t>
                </a:r>
                <a:endParaRPr lang="ru-RU" dirty="0"/>
              </a:p>
            </p:txBody>
          </p:sp>
        </mc:Choice>
        <mc:Fallback xmlns="">
          <p:sp>
            <p:nvSpPr>
              <p:cNvPr id="4" name="Объект 2"/>
              <p:cNvSpPr txBox="1">
                <a:spLocks noRot="1" noChangeAspect="1" noMove="1" noResize="1" noEditPoints="1" noAdjustHandles="1" noChangeArrowheads="1" noChangeShapeType="1" noTextEdit="1"/>
              </p:cNvSpPr>
              <p:nvPr/>
            </p:nvSpPr>
            <p:spPr>
              <a:xfrm>
                <a:off x="4572000" y="1628800"/>
                <a:ext cx="2448272" cy="676672"/>
              </a:xfrm>
              <a:prstGeom prst="rect">
                <a:avLst/>
              </a:prstGeom>
              <a:blipFill rotWithShape="1">
                <a:blip r:embed="rId4"/>
                <a:stretch>
                  <a:fillRect r="-2985" b="-22523"/>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5" name="Объект 2"/>
              <p:cNvSpPr txBox="1">
                <a:spLocks/>
              </p:cNvSpPr>
              <p:nvPr/>
            </p:nvSpPr>
            <p:spPr>
              <a:xfrm>
                <a:off x="6876256" y="1620529"/>
                <a:ext cx="1872208" cy="6766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14:m>
                  <m:oMathPara xmlns:m="http://schemas.openxmlformats.org/officeDocument/2006/math">
                    <m:oMathParaPr>
                      <m:jc m:val="centerGroup"/>
                    </m:oMathParaPr>
                    <m:oMath xmlns:m="http://schemas.openxmlformats.org/officeDocument/2006/math">
                      <m:r>
                        <a:rPr lang="ru-RU" i="1" smtClean="0">
                          <a:latin typeface="Cambria Math"/>
                        </a:rPr>
                        <m:t>|</m:t>
                      </m:r>
                      <m:r>
                        <a:rPr lang="en-US" b="0" i="1" smtClean="0">
                          <a:latin typeface="Cambria Math"/>
                        </a:rPr>
                        <m:t>𝑎</m:t>
                      </m:r>
                      <m:r>
                        <a:rPr lang="en-US" b="0" i="1" smtClean="0">
                          <a:latin typeface="Cambria Math"/>
                        </a:rPr>
                        <m:t>−7</m:t>
                      </m:r>
                      <m:r>
                        <a:rPr lang="en-US" b="0" i="1" smtClean="0">
                          <a:latin typeface="Cambria Math"/>
                        </a:rPr>
                        <m:t>𝑏</m:t>
                      </m:r>
                      <m:r>
                        <a:rPr lang="ru-RU" i="1" smtClean="0">
                          <a:latin typeface="Cambria Math"/>
                        </a:rPr>
                        <m:t>|</m:t>
                      </m:r>
                    </m:oMath>
                  </m:oMathPara>
                </a14:m>
                <a:endParaRPr lang="ru-RU" dirty="0"/>
              </a:p>
            </p:txBody>
          </p:sp>
        </mc:Choice>
        <mc:Fallback xmlns="">
          <p:sp>
            <p:nvSpPr>
              <p:cNvPr id="5" name="Объект 2"/>
              <p:cNvSpPr txBox="1">
                <a:spLocks noRot="1" noChangeAspect="1" noMove="1" noResize="1" noEditPoints="1" noAdjustHandles="1" noChangeArrowheads="1" noChangeShapeType="1" noTextEdit="1"/>
              </p:cNvSpPr>
              <p:nvPr/>
            </p:nvSpPr>
            <p:spPr>
              <a:xfrm>
                <a:off x="6876256" y="1620529"/>
                <a:ext cx="1872208" cy="676672"/>
              </a:xfrm>
              <a:prstGeom prst="rect">
                <a:avLst/>
              </a:prstGeom>
              <a:blipFill rotWithShape="1">
                <a:blip r:embed="rId5"/>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6" name="Объект 2"/>
              <p:cNvSpPr txBox="1">
                <a:spLocks/>
              </p:cNvSpPr>
              <p:nvPr/>
            </p:nvSpPr>
            <p:spPr>
              <a:xfrm>
                <a:off x="611560" y="2564904"/>
                <a:ext cx="1872208" cy="6766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14:m>
                  <m:oMath xmlns:m="http://schemas.openxmlformats.org/officeDocument/2006/math">
                    <m:r>
                      <a:rPr lang="ru-RU" i="1" smtClean="0">
                        <a:latin typeface="Cambria Math"/>
                      </a:rPr>
                      <m:t>|</m:t>
                    </m:r>
                    <m:r>
                      <a:rPr lang="en-US" b="0" i="1" smtClean="0">
                        <a:latin typeface="Cambria Math"/>
                      </a:rPr>
                      <m:t>𝑎</m:t>
                    </m:r>
                    <m:r>
                      <a:rPr lang="en-US" b="0" i="1" smtClean="0">
                        <a:latin typeface="Cambria Math"/>
                      </a:rPr>
                      <m:t>−7</m:t>
                    </m:r>
                    <m:r>
                      <a:rPr lang="en-US" b="0" i="1" smtClean="0">
                        <a:latin typeface="Cambria Math"/>
                      </a:rPr>
                      <m:t>𝑏</m:t>
                    </m:r>
                    <m:r>
                      <a:rPr lang="ru-RU" i="1" smtClean="0">
                        <a:latin typeface="Cambria Math"/>
                      </a:rPr>
                      <m:t>|</m:t>
                    </m:r>
                  </m:oMath>
                </a14:m>
                <a:r>
                  <a:rPr lang="en-US" dirty="0" smtClean="0"/>
                  <a:t>=</a:t>
                </a:r>
                <a:endParaRPr lang="ru-RU" dirty="0"/>
              </a:p>
            </p:txBody>
          </p:sp>
        </mc:Choice>
        <mc:Fallback xmlns="">
          <p:sp>
            <p:nvSpPr>
              <p:cNvPr id="6" name="Объект 2"/>
              <p:cNvSpPr txBox="1">
                <a:spLocks noRot="1" noChangeAspect="1" noMove="1" noResize="1" noEditPoints="1" noAdjustHandles="1" noChangeArrowheads="1" noChangeShapeType="1" noTextEdit="1"/>
              </p:cNvSpPr>
              <p:nvPr/>
            </p:nvSpPr>
            <p:spPr>
              <a:xfrm>
                <a:off x="611560" y="2564904"/>
                <a:ext cx="1872208" cy="676672"/>
              </a:xfrm>
              <a:prstGeom prst="rect">
                <a:avLst/>
              </a:prstGeom>
              <a:blipFill rotWithShape="1">
                <a:blip r:embed="rId6"/>
                <a:stretch>
                  <a:fillRect t="-10811" r="-5537" b="-16216"/>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7" name="Объект 2"/>
              <p:cNvSpPr txBox="1">
                <a:spLocks/>
              </p:cNvSpPr>
              <p:nvPr/>
            </p:nvSpPr>
            <p:spPr>
              <a:xfrm>
                <a:off x="2483768" y="2564904"/>
                <a:ext cx="2232248" cy="6766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14:m>
                  <m:oMath xmlns:m="http://schemas.openxmlformats.org/officeDocument/2006/math">
                    <m:r>
                      <a:rPr lang="ru-RU" i="1" smtClean="0">
                        <a:latin typeface="Cambria Math"/>
                      </a:rPr>
                      <m:t>|</m:t>
                    </m:r>
                    <m:r>
                      <a:rPr lang="en-US" b="0" i="1" smtClean="0">
                        <a:latin typeface="Cambria Math"/>
                      </a:rPr>
                      <m:t>6−7·2</m:t>
                    </m:r>
                    <m:r>
                      <a:rPr lang="ru-RU" i="1" smtClean="0">
                        <a:latin typeface="Cambria Math"/>
                      </a:rPr>
                      <m:t>|</m:t>
                    </m:r>
                  </m:oMath>
                </a14:m>
                <a:r>
                  <a:rPr lang="en-US" dirty="0" smtClean="0"/>
                  <a:t>=</a:t>
                </a:r>
                <a:endParaRPr lang="ru-RU" dirty="0"/>
              </a:p>
            </p:txBody>
          </p:sp>
        </mc:Choice>
        <mc:Fallback xmlns="">
          <p:sp>
            <p:nvSpPr>
              <p:cNvPr id="7" name="Объект 2"/>
              <p:cNvSpPr txBox="1">
                <a:spLocks noRot="1" noChangeAspect="1" noMove="1" noResize="1" noEditPoints="1" noAdjustHandles="1" noChangeArrowheads="1" noChangeShapeType="1" noTextEdit="1"/>
              </p:cNvSpPr>
              <p:nvPr/>
            </p:nvSpPr>
            <p:spPr>
              <a:xfrm>
                <a:off x="2483768" y="2564904"/>
                <a:ext cx="2232248" cy="676672"/>
              </a:xfrm>
              <a:prstGeom prst="rect">
                <a:avLst/>
              </a:prstGeom>
              <a:blipFill rotWithShape="1">
                <a:blip r:embed="rId7"/>
                <a:stretch>
                  <a:fillRect t="-10811" r="-817" b="-16216"/>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8" name="Объект 2"/>
              <p:cNvSpPr txBox="1">
                <a:spLocks/>
              </p:cNvSpPr>
              <p:nvPr/>
            </p:nvSpPr>
            <p:spPr>
              <a:xfrm>
                <a:off x="4536405" y="2564904"/>
                <a:ext cx="1835795" cy="6766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14:m>
                  <m:oMath xmlns:m="http://schemas.openxmlformats.org/officeDocument/2006/math">
                    <m:r>
                      <a:rPr lang="ru-RU" i="1" smtClean="0">
                        <a:latin typeface="Cambria Math"/>
                      </a:rPr>
                      <m:t>|</m:t>
                    </m:r>
                    <m:r>
                      <a:rPr lang="en-US" b="0" i="1" smtClean="0">
                        <a:latin typeface="Cambria Math"/>
                      </a:rPr>
                      <m:t>6−14</m:t>
                    </m:r>
                    <m:r>
                      <a:rPr lang="ru-RU" i="1" smtClean="0">
                        <a:latin typeface="Cambria Math"/>
                      </a:rPr>
                      <m:t>|</m:t>
                    </m:r>
                  </m:oMath>
                </a14:m>
                <a:r>
                  <a:rPr lang="en-US" dirty="0" smtClean="0"/>
                  <a:t>=</a:t>
                </a:r>
                <a:endParaRPr lang="ru-RU" dirty="0"/>
              </a:p>
            </p:txBody>
          </p:sp>
        </mc:Choice>
        <mc:Fallback xmlns="">
          <p:sp>
            <p:nvSpPr>
              <p:cNvPr id="8" name="Объект 2"/>
              <p:cNvSpPr txBox="1">
                <a:spLocks noRot="1" noChangeAspect="1" noMove="1" noResize="1" noEditPoints="1" noAdjustHandles="1" noChangeArrowheads="1" noChangeShapeType="1" noTextEdit="1"/>
              </p:cNvSpPr>
              <p:nvPr/>
            </p:nvSpPr>
            <p:spPr>
              <a:xfrm>
                <a:off x="4536405" y="2564904"/>
                <a:ext cx="1835795" cy="676672"/>
              </a:xfrm>
              <a:prstGeom prst="rect">
                <a:avLst/>
              </a:prstGeom>
              <a:blipFill rotWithShape="1">
                <a:blip r:embed="rId8"/>
                <a:stretch>
                  <a:fillRect t="-10811" r="-6645" b="-16216"/>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9" name="Объект 2"/>
              <p:cNvSpPr txBox="1">
                <a:spLocks/>
              </p:cNvSpPr>
              <p:nvPr/>
            </p:nvSpPr>
            <p:spPr>
              <a:xfrm>
                <a:off x="6372201" y="2578337"/>
                <a:ext cx="1440160" cy="6766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14:m>
                  <m:oMath xmlns:m="http://schemas.openxmlformats.org/officeDocument/2006/math">
                    <m:r>
                      <a:rPr lang="ru-RU" i="1" smtClean="0">
                        <a:latin typeface="Cambria Math"/>
                      </a:rPr>
                      <m:t>|</m:t>
                    </m:r>
                    <m:r>
                      <a:rPr lang="en-US" b="0" i="1" smtClean="0">
                        <a:latin typeface="Cambria Math"/>
                      </a:rPr>
                      <m:t>−8</m:t>
                    </m:r>
                    <m:r>
                      <a:rPr lang="ru-RU" i="1" smtClean="0">
                        <a:latin typeface="Cambria Math"/>
                      </a:rPr>
                      <m:t>|</m:t>
                    </m:r>
                  </m:oMath>
                </a14:m>
                <a:r>
                  <a:rPr lang="en-US" dirty="0" smtClean="0"/>
                  <a:t>=</a:t>
                </a:r>
                <a:endParaRPr lang="ru-RU" dirty="0"/>
              </a:p>
            </p:txBody>
          </p:sp>
        </mc:Choice>
        <mc:Fallback xmlns="">
          <p:sp>
            <p:nvSpPr>
              <p:cNvPr id="9" name="Объект 2"/>
              <p:cNvSpPr txBox="1">
                <a:spLocks noRot="1" noChangeAspect="1" noMove="1" noResize="1" noEditPoints="1" noAdjustHandles="1" noChangeArrowheads="1" noChangeShapeType="1" noTextEdit="1"/>
              </p:cNvSpPr>
              <p:nvPr/>
            </p:nvSpPr>
            <p:spPr>
              <a:xfrm>
                <a:off x="6372201" y="2578337"/>
                <a:ext cx="1440160" cy="676672"/>
              </a:xfrm>
              <a:prstGeom prst="rect">
                <a:avLst/>
              </a:prstGeom>
              <a:blipFill rotWithShape="1">
                <a:blip r:embed="rId9"/>
                <a:stretch>
                  <a:fillRect t="-10811" r="-4641" b="-16216"/>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0" name="Объект 2"/>
              <p:cNvSpPr txBox="1">
                <a:spLocks/>
              </p:cNvSpPr>
              <p:nvPr/>
            </p:nvSpPr>
            <p:spPr>
              <a:xfrm>
                <a:off x="7703840" y="2578337"/>
                <a:ext cx="720080" cy="6766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14:m>
                  <m:oMathPara xmlns:m="http://schemas.openxmlformats.org/officeDocument/2006/math">
                    <m:oMathParaPr>
                      <m:jc m:val="centerGroup"/>
                    </m:oMathParaPr>
                    <m:oMath xmlns:m="http://schemas.openxmlformats.org/officeDocument/2006/math">
                      <m:r>
                        <a:rPr lang="en-US" b="0" i="1" smtClean="0">
                          <a:latin typeface="Cambria Math"/>
                        </a:rPr>
                        <m:t>8</m:t>
                      </m:r>
                    </m:oMath>
                  </m:oMathPara>
                </a14:m>
                <a:endParaRPr lang="ru-RU" dirty="0"/>
              </a:p>
            </p:txBody>
          </p:sp>
        </mc:Choice>
        <mc:Fallback xmlns="">
          <p:sp>
            <p:nvSpPr>
              <p:cNvPr id="10" name="Объект 2"/>
              <p:cNvSpPr txBox="1">
                <a:spLocks noRot="1" noChangeAspect="1" noMove="1" noResize="1" noEditPoints="1" noAdjustHandles="1" noChangeArrowheads="1" noChangeShapeType="1" noTextEdit="1"/>
              </p:cNvSpPr>
              <p:nvPr/>
            </p:nvSpPr>
            <p:spPr>
              <a:xfrm>
                <a:off x="7703840" y="2578337"/>
                <a:ext cx="720080" cy="676672"/>
              </a:xfrm>
              <a:prstGeom prst="rect">
                <a:avLst/>
              </a:prstGeom>
              <a:blipFill rotWithShape="1">
                <a:blip r:embed="rId10"/>
                <a:stretch>
                  <a:fillRect/>
                </a:stretch>
              </a:blipFill>
            </p:spPr>
            <p:txBody>
              <a:bodyPr/>
              <a:lstStyle/>
              <a:p>
                <a:r>
                  <a:rPr lang="ru-RU">
                    <a:noFill/>
                  </a:rPr>
                  <a:t> </a:t>
                </a:r>
              </a:p>
            </p:txBody>
          </p:sp>
        </mc:Fallback>
      </mc:AlternateContent>
      <p:sp>
        <p:nvSpPr>
          <p:cNvPr id="11" name="Объект 2"/>
          <p:cNvSpPr txBox="1">
            <a:spLocks/>
          </p:cNvSpPr>
          <p:nvPr/>
        </p:nvSpPr>
        <p:spPr>
          <a:xfrm>
            <a:off x="5276465" y="3501008"/>
            <a:ext cx="1872208" cy="6766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dirty="0" smtClean="0"/>
              <a:t>Ответ: 8</a:t>
            </a:r>
            <a:endParaRPr lang="ru-RU" dirty="0"/>
          </a:p>
        </p:txBody>
      </p:sp>
      <mc:AlternateContent xmlns:mc="http://schemas.openxmlformats.org/markup-compatibility/2006" xmlns:a14="http://schemas.microsoft.com/office/drawing/2010/main">
        <mc:Choice Requires="a14">
          <p:sp>
            <p:nvSpPr>
              <p:cNvPr id="12" name="Объект 2"/>
              <p:cNvSpPr txBox="1">
                <a:spLocks/>
              </p:cNvSpPr>
              <p:nvPr/>
            </p:nvSpPr>
            <p:spPr>
              <a:xfrm>
                <a:off x="323528" y="4437112"/>
                <a:ext cx="2448272" cy="676672"/>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14:m>
                  <m:oMath xmlns:m="http://schemas.openxmlformats.org/officeDocument/2006/math">
                    <m:rad>
                      <m:radPr>
                        <m:degHide m:val="on"/>
                        <m:ctrlPr>
                          <a:rPr lang="ru-RU" i="1" smtClean="0">
                            <a:latin typeface="Cambria Math"/>
                            <a:cs typeface="Times New Roman" pitchFamily="18" charset="0"/>
                          </a:rPr>
                        </m:ctrlPr>
                      </m:radPr>
                      <m:deg/>
                      <m:e>
                        <m:sSup>
                          <m:sSupPr>
                            <m:ctrlPr>
                              <a:rPr lang="ru-RU" i="1">
                                <a:latin typeface="Cambria Math"/>
                                <a:cs typeface="Times New Roman" pitchFamily="18" charset="0"/>
                              </a:rPr>
                            </m:ctrlPr>
                          </m:sSupPr>
                          <m:e>
                            <m:r>
                              <a:rPr lang="en-US" b="0" i="1" smtClean="0">
                                <a:latin typeface="Cambria Math"/>
                                <a:cs typeface="Times New Roman" pitchFamily="18" charset="0"/>
                              </a:rPr>
                              <m:t>(</m:t>
                            </m:r>
                            <m:r>
                              <a:rPr lang="ru-RU" i="1">
                                <a:latin typeface="Cambria Math"/>
                                <a:cs typeface="Times New Roman" pitchFamily="18" charset="0"/>
                              </a:rPr>
                              <m:t>а</m:t>
                            </m:r>
                            <m:r>
                              <a:rPr lang="en-US" b="0" i="1" smtClean="0">
                                <a:latin typeface="Cambria Math"/>
                                <a:cs typeface="Times New Roman" pitchFamily="18" charset="0"/>
                              </a:rPr>
                              <m:t>−7</m:t>
                            </m:r>
                            <m:r>
                              <a:rPr lang="en-US" b="0" i="1" smtClean="0">
                                <a:latin typeface="Cambria Math"/>
                                <a:cs typeface="Times New Roman" pitchFamily="18" charset="0"/>
                              </a:rPr>
                              <m:t>𝑏</m:t>
                            </m:r>
                            <m:r>
                              <a:rPr lang="en-US" b="0" i="1" smtClean="0">
                                <a:latin typeface="Cambria Math"/>
                                <a:cs typeface="Times New Roman" pitchFamily="18" charset="0"/>
                              </a:rPr>
                              <m:t>)</m:t>
                            </m:r>
                          </m:e>
                          <m:sup>
                            <m:r>
                              <a:rPr lang="ru-RU" i="1">
                                <a:latin typeface="Cambria Math"/>
                                <a:cs typeface="Times New Roman" pitchFamily="18" charset="0"/>
                              </a:rPr>
                              <m:t>2</m:t>
                            </m:r>
                          </m:sup>
                        </m:sSup>
                        <m:r>
                          <a:rPr lang="ru-RU" i="1">
                            <a:latin typeface="Cambria Math"/>
                            <a:cs typeface="Times New Roman" pitchFamily="18" charset="0"/>
                          </a:rPr>
                          <m:t> </m:t>
                        </m:r>
                      </m:e>
                    </m:rad>
                  </m:oMath>
                </a14:m>
                <a:r>
                  <a:rPr lang="en-US" dirty="0"/>
                  <a:t> =</a:t>
                </a:r>
                <a:endParaRPr lang="ru-RU" dirty="0"/>
              </a:p>
            </p:txBody>
          </p:sp>
        </mc:Choice>
        <mc:Fallback xmlns="">
          <p:sp>
            <p:nvSpPr>
              <p:cNvPr id="12" name="Объект 2"/>
              <p:cNvSpPr txBox="1">
                <a:spLocks noRot="1" noChangeAspect="1" noMove="1" noResize="1" noEditPoints="1" noAdjustHandles="1" noChangeArrowheads="1" noChangeShapeType="1" noTextEdit="1"/>
              </p:cNvSpPr>
              <p:nvPr/>
            </p:nvSpPr>
            <p:spPr>
              <a:xfrm>
                <a:off x="323528" y="4437112"/>
                <a:ext cx="2448272" cy="676672"/>
              </a:xfrm>
              <a:prstGeom prst="rect">
                <a:avLst/>
              </a:prstGeom>
              <a:blipFill rotWithShape="1">
                <a:blip r:embed="rId11"/>
                <a:stretch>
                  <a:fillRect r="-3234" b="-22523"/>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3" name="Объект 2"/>
              <p:cNvSpPr txBox="1">
                <a:spLocks/>
              </p:cNvSpPr>
              <p:nvPr/>
            </p:nvSpPr>
            <p:spPr>
              <a:xfrm>
                <a:off x="2587007" y="4434959"/>
                <a:ext cx="2867295" cy="676672"/>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14:m>
                  <m:oMath xmlns:m="http://schemas.openxmlformats.org/officeDocument/2006/math">
                    <m:rad>
                      <m:radPr>
                        <m:degHide m:val="on"/>
                        <m:ctrlPr>
                          <a:rPr lang="ru-RU" i="1" smtClean="0">
                            <a:latin typeface="Cambria Math"/>
                            <a:cs typeface="Times New Roman" pitchFamily="18" charset="0"/>
                          </a:rPr>
                        </m:ctrlPr>
                      </m:radPr>
                      <m:deg/>
                      <m:e>
                        <m:sSup>
                          <m:sSupPr>
                            <m:ctrlPr>
                              <a:rPr lang="ru-RU" i="1">
                                <a:latin typeface="Cambria Math"/>
                                <a:cs typeface="Times New Roman" pitchFamily="18" charset="0"/>
                              </a:rPr>
                            </m:ctrlPr>
                          </m:sSupPr>
                          <m:e>
                            <m:r>
                              <a:rPr lang="en-US" b="0" i="1" smtClean="0">
                                <a:latin typeface="Cambria Math"/>
                                <a:cs typeface="Times New Roman" pitchFamily="18" charset="0"/>
                              </a:rPr>
                              <m:t>(</m:t>
                            </m:r>
                            <m:r>
                              <a:rPr lang="ru-RU" b="0" i="1" smtClean="0">
                                <a:latin typeface="Cambria Math"/>
                                <a:cs typeface="Times New Roman" pitchFamily="18" charset="0"/>
                              </a:rPr>
                              <m:t>6</m:t>
                            </m:r>
                            <m:r>
                              <a:rPr lang="en-US" b="0" i="1" smtClean="0">
                                <a:latin typeface="Cambria Math"/>
                                <a:cs typeface="Times New Roman" pitchFamily="18" charset="0"/>
                              </a:rPr>
                              <m:t>−7·</m:t>
                            </m:r>
                            <m:r>
                              <a:rPr lang="ru-RU" b="0" i="1" smtClean="0">
                                <a:latin typeface="Cambria Math"/>
                                <a:cs typeface="Times New Roman" pitchFamily="18" charset="0"/>
                              </a:rPr>
                              <m:t>2</m:t>
                            </m:r>
                            <m:r>
                              <a:rPr lang="en-US" b="0" i="1" smtClean="0">
                                <a:latin typeface="Cambria Math"/>
                                <a:cs typeface="Times New Roman" pitchFamily="18" charset="0"/>
                              </a:rPr>
                              <m:t>)</m:t>
                            </m:r>
                          </m:e>
                          <m:sup>
                            <m:r>
                              <a:rPr lang="ru-RU" i="1">
                                <a:latin typeface="Cambria Math"/>
                                <a:cs typeface="Times New Roman" pitchFamily="18" charset="0"/>
                              </a:rPr>
                              <m:t>2</m:t>
                            </m:r>
                          </m:sup>
                        </m:sSup>
                        <m:r>
                          <a:rPr lang="ru-RU" i="1">
                            <a:latin typeface="Cambria Math"/>
                            <a:cs typeface="Times New Roman" pitchFamily="18" charset="0"/>
                          </a:rPr>
                          <m:t> </m:t>
                        </m:r>
                      </m:e>
                    </m:rad>
                  </m:oMath>
                </a14:m>
                <a:r>
                  <a:rPr lang="en-US" dirty="0"/>
                  <a:t> =</a:t>
                </a:r>
                <a:endParaRPr lang="ru-RU" dirty="0"/>
              </a:p>
            </p:txBody>
          </p:sp>
        </mc:Choice>
        <mc:Fallback xmlns="">
          <p:sp>
            <p:nvSpPr>
              <p:cNvPr id="13" name="Объект 2"/>
              <p:cNvSpPr txBox="1">
                <a:spLocks noRot="1" noChangeAspect="1" noMove="1" noResize="1" noEditPoints="1" noAdjustHandles="1" noChangeArrowheads="1" noChangeShapeType="1" noTextEdit="1"/>
              </p:cNvSpPr>
              <p:nvPr/>
            </p:nvSpPr>
            <p:spPr>
              <a:xfrm>
                <a:off x="2587007" y="4434959"/>
                <a:ext cx="2867295" cy="676672"/>
              </a:xfrm>
              <a:prstGeom prst="rect">
                <a:avLst/>
              </a:prstGeom>
              <a:blipFill rotWithShape="1">
                <a:blip r:embed="rId12"/>
                <a:stretch>
                  <a:fillRect t="-6306" r="-4671" b="-20721"/>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4" name="Объект 2"/>
              <p:cNvSpPr txBox="1">
                <a:spLocks/>
              </p:cNvSpPr>
              <p:nvPr/>
            </p:nvSpPr>
            <p:spPr>
              <a:xfrm>
                <a:off x="5454302" y="4437112"/>
                <a:ext cx="2078627" cy="676672"/>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14:m>
                  <m:oMath xmlns:m="http://schemas.openxmlformats.org/officeDocument/2006/math">
                    <m:rad>
                      <m:radPr>
                        <m:degHide m:val="on"/>
                        <m:ctrlPr>
                          <a:rPr lang="ru-RU" i="1" smtClean="0">
                            <a:latin typeface="Cambria Math"/>
                            <a:cs typeface="Times New Roman" pitchFamily="18" charset="0"/>
                          </a:rPr>
                        </m:ctrlPr>
                      </m:radPr>
                      <m:deg/>
                      <m:e>
                        <m:sSup>
                          <m:sSupPr>
                            <m:ctrlPr>
                              <a:rPr lang="ru-RU" i="1">
                                <a:latin typeface="Cambria Math"/>
                                <a:cs typeface="Times New Roman" pitchFamily="18" charset="0"/>
                              </a:rPr>
                            </m:ctrlPr>
                          </m:sSupPr>
                          <m:e>
                            <m:r>
                              <a:rPr lang="en-US" b="0" i="1" smtClean="0">
                                <a:latin typeface="Cambria Math"/>
                                <a:cs typeface="Times New Roman" pitchFamily="18" charset="0"/>
                              </a:rPr>
                              <m:t>(</m:t>
                            </m:r>
                            <m:r>
                              <a:rPr lang="ru-RU" b="0" i="1" smtClean="0">
                                <a:latin typeface="Cambria Math"/>
                                <a:cs typeface="Times New Roman" pitchFamily="18" charset="0"/>
                              </a:rPr>
                              <m:t>−8</m:t>
                            </m:r>
                            <m:r>
                              <a:rPr lang="en-US" b="0" i="1" smtClean="0">
                                <a:latin typeface="Cambria Math"/>
                                <a:cs typeface="Times New Roman" pitchFamily="18" charset="0"/>
                              </a:rPr>
                              <m:t>)</m:t>
                            </m:r>
                          </m:e>
                          <m:sup>
                            <m:r>
                              <a:rPr lang="ru-RU" i="1">
                                <a:latin typeface="Cambria Math"/>
                                <a:cs typeface="Times New Roman" pitchFamily="18" charset="0"/>
                              </a:rPr>
                              <m:t>2</m:t>
                            </m:r>
                          </m:sup>
                        </m:sSup>
                        <m:r>
                          <a:rPr lang="ru-RU" i="1">
                            <a:latin typeface="Cambria Math"/>
                            <a:cs typeface="Times New Roman" pitchFamily="18" charset="0"/>
                          </a:rPr>
                          <m:t> </m:t>
                        </m:r>
                      </m:e>
                    </m:rad>
                  </m:oMath>
                </a14:m>
                <a:r>
                  <a:rPr lang="en-US" dirty="0"/>
                  <a:t> =</a:t>
                </a:r>
                <a:endParaRPr lang="ru-RU" dirty="0"/>
              </a:p>
            </p:txBody>
          </p:sp>
        </mc:Choice>
        <mc:Fallback xmlns="">
          <p:sp>
            <p:nvSpPr>
              <p:cNvPr id="14" name="Объект 2"/>
              <p:cNvSpPr txBox="1">
                <a:spLocks noRot="1" noChangeAspect="1" noMove="1" noResize="1" noEditPoints="1" noAdjustHandles="1" noChangeArrowheads="1" noChangeShapeType="1" noTextEdit="1"/>
              </p:cNvSpPr>
              <p:nvPr/>
            </p:nvSpPr>
            <p:spPr>
              <a:xfrm>
                <a:off x="5454302" y="4437112"/>
                <a:ext cx="2078627" cy="676672"/>
              </a:xfrm>
              <a:prstGeom prst="rect">
                <a:avLst/>
              </a:prstGeom>
              <a:blipFill rotWithShape="1">
                <a:blip r:embed="rId13"/>
                <a:stretch>
                  <a:fillRect t="-6306" b="-20721"/>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5" name="Объект 2"/>
              <p:cNvSpPr txBox="1">
                <a:spLocks/>
              </p:cNvSpPr>
              <p:nvPr/>
            </p:nvSpPr>
            <p:spPr>
              <a:xfrm>
                <a:off x="7384607" y="4437112"/>
                <a:ext cx="1291850" cy="6766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14:m>
                  <m:oMath xmlns:m="http://schemas.openxmlformats.org/officeDocument/2006/math">
                    <m:rad>
                      <m:radPr>
                        <m:degHide m:val="on"/>
                        <m:ctrlPr>
                          <a:rPr lang="ru-RU" i="1" smtClean="0">
                            <a:latin typeface="Cambria Math"/>
                            <a:cs typeface="Times New Roman" pitchFamily="18" charset="0"/>
                          </a:rPr>
                        </m:ctrlPr>
                      </m:radPr>
                      <m:deg/>
                      <m:e>
                        <m:r>
                          <a:rPr lang="ru-RU" b="0" i="1" smtClean="0">
                            <a:latin typeface="Cambria Math"/>
                            <a:cs typeface="Times New Roman" pitchFamily="18" charset="0"/>
                          </a:rPr>
                          <m:t>64</m:t>
                        </m:r>
                      </m:e>
                    </m:rad>
                  </m:oMath>
                </a14:m>
                <a:r>
                  <a:rPr lang="en-US" dirty="0"/>
                  <a:t> =</a:t>
                </a:r>
                <a:endParaRPr lang="ru-RU" dirty="0"/>
              </a:p>
            </p:txBody>
          </p:sp>
        </mc:Choice>
        <mc:Fallback xmlns="">
          <p:sp>
            <p:nvSpPr>
              <p:cNvPr id="15" name="Объект 2"/>
              <p:cNvSpPr txBox="1">
                <a:spLocks noRot="1" noChangeAspect="1" noMove="1" noResize="1" noEditPoints="1" noAdjustHandles="1" noChangeArrowheads="1" noChangeShapeType="1" noTextEdit="1"/>
              </p:cNvSpPr>
              <p:nvPr/>
            </p:nvSpPr>
            <p:spPr>
              <a:xfrm>
                <a:off x="7384607" y="4437112"/>
                <a:ext cx="1291850" cy="676672"/>
              </a:xfrm>
              <a:prstGeom prst="rect">
                <a:avLst/>
              </a:prstGeom>
              <a:blipFill rotWithShape="1">
                <a:blip r:embed="rId14"/>
                <a:stretch>
                  <a:fillRect t="-4505" r="-4717" b="-22523"/>
                </a:stretch>
              </a:blipFill>
            </p:spPr>
            <p:txBody>
              <a:bodyPr/>
              <a:lstStyle/>
              <a:p>
                <a:r>
                  <a:rPr lang="ru-RU">
                    <a:noFill/>
                  </a:rPr>
                  <a:t> </a:t>
                </a:r>
              </a:p>
            </p:txBody>
          </p:sp>
        </mc:Fallback>
      </mc:AlternateContent>
      <p:sp>
        <p:nvSpPr>
          <p:cNvPr id="16" name="Объект 2"/>
          <p:cNvSpPr txBox="1">
            <a:spLocks/>
          </p:cNvSpPr>
          <p:nvPr/>
        </p:nvSpPr>
        <p:spPr>
          <a:xfrm>
            <a:off x="8498075" y="4447555"/>
            <a:ext cx="1291850" cy="6766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dirty="0" smtClean="0"/>
              <a:t>8</a:t>
            </a:r>
            <a:endParaRPr lang="ru-RU" dirty="0"/>
          </a:p>
        </p:txBody>
      </p:sp>
    </p:spTree>
    <p:extLst>
      <p:ext uri="{BB962C8B-B14F-4D97-AF65-F5344CB8AC3E}">
        <p14:creationId xmlns:p14="http://schemas.microsoft.com/office/powerpoint/2010/main" val="3824616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Заголовок 1"/>
              <p:cNvSpPr>
                <a:spLocks noGrp="1"/>
              </p:cNvSpPr>
              <p:nvPr>
                <p:ph type="title"/>
              </p:nvPr>
            </p:nvSpPr>
            <p:spPr/>
            <p:txBody>
              <a:bodyPr>
                <a:normAutofit fontScale="90000"/>
              </a:bodyPr>
              <a:lstStyle/>
              <a:p>
                <a:r>
                  <a:rPr lang="ru-RU" sz="2400" dirty="0" smtClean="0">
                    <a:latin typeface="Times New Roman" pitchFamily="18" charset="0"/>
                    <a:cs typeface="Times New Roman" pitchFamily="18" charset="0"/>
                  </a:rPr>
                  <a:t>9. Найдите корень уравнения</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t>
                </a:r>
                <a14:m>
                  <m:oMath xmlns:m="http://schemas.openxmlformats.org/officeDocument/2006/math">
                    <m:f>
                      <m:fPr>
                        <m:ctrlPr>
                          <a:rPr lang="ru-RU" i="1" smtClean="0">
                            <a:latin typeface="Cambria Math"/>
                            <a:cs typeface="Times New Roman" pitchFamily="18" charset="0"/>
                          </a:rPr>
                        </m:ctrlPr>
                      </m:fPr>
                      <m:num>
                        <m:r>
                          <a:rPr lang="ru-RU" b="0" i="1" smtClean="0">
                            <a:latin typeface="Cambria Math"/>
                            <a:cs typeface="Times New Roman" pitchFamily="18" charset="0"/>
                          </a:rPr>
                          <m:t>16</m:t>
                        </m:r>
                      </m:num>
                      <m:den>
                        <m:r>
                          <a:rPr lang="ru-RU" b="0" i="1" smtClean="0">
                            <a:latin typeface="Cambria Math"/>
                            <a:cs typeface="Times New Roman" pitchFamily="18" charset="0"/>
                          </a:rPr>
                          <m:t>х−3</m:t>
                        </m:r>
                      </m:den>
                    </m:f>
                  </m:oMath>
                </a14:m>
                <a:r>
                  <a:rPr lang="ru-RU" dirty="0" smtClean="0"/>
                  <a:t> = - </a:t>
                </a:r>
                <a14:m>
                  <m:oMath xmlns:m="http://schemas.openxmlformats.org/officeDocument/2006/math">
                    <m:f>
                      <m:fPr>
                        <m:ctrlPr>
                          <a:rPr lang="ru-RU" i="1" dirty="0" smtClean="0">
                            <a:latin typeface="Cambria Math"/>
                          </a:rPr>
                        </m:ctrlPr>
                      </m:fPr>
                      <m:num>
                        <m:r>
                          <a:rPr lang="ru-RU" b="0" i="1" dirty="0" smtClean="0">
                            <a:latin typeface="Cambria Math"/>
                          </a:rPr>
                          <m:t>4</m:t>
                        </m:r>
                      </m:num>
                      <m:den>
                        <m:r>
                          <a:rPr lang="ru-RU" b="0" i="1" dirty="0" smtClean="0">
                            <a:latin typeface="Cambria Math"/>
                          </a:rPr>
                          <m:t>5</m:t>
                        </m:r>
                      </m:den>
                    </m:f>
                  </m:oMath>
                </a14:m>
                <a:r>
                  <a:rPr lang="ru-RU" dirty="0"/>
                  <a:t>	</a:t>
                </a:r>
              </a:p>
            </p:txBody>
          </p:sp>
        </mc:Choice>
        <mc:Fallback xmlns="">
          <p:sp>
            <p:nvSpPr>
              <p:cNvPr id="2" name="Заголовок 1"/>
              <p:cNvSpPr>
                <a:spLocks noGrp="1" noRot="1" noChangeAspect="1" noMove="1" noResize="1" noEditPoints="1" noAdjustHandles="1" noChangeArrowheads="1" noChangeShapeType="1" noTextEdit="1"/>
              </p:cNvSpPr>
              <p:nvPr>
                <p:ph type="title"/>
              </p:nvPr>
            </p:nvSpPr>
            <p:spPr>
              <a:blipFill rotWithShape="1">
                <a:blip r:embed="rId2"/>
                <a:stretch>
                  <a:fillRect t="-9574" b="-18085"/>
                </a:stretch>
              </a:blipFill>
            </p:spPr>
            <p:txBody>
              <a:bodyPr/>
              <a:lstStyle/>
              <a:p>
                <a:r>
                  <a:rPr lang="ru-RU">
                    <a:noFill/>
                  </a:rPr>
                  <a:t> </a:t>
                </a:r>
              </a:p>
            </p:txBody>
          </p:sp>
        </mc:Fallback>
      </mc:AlternateContent>
      <p:sp>
        <p:nvSpPr>
          <p:cNvPr id="3" name="Объект 2"/>
          <p:cNvSpPr>
            <a:spLocks noGrp="1"/>
          </p:cNvSpPr>
          <p:nvPr>
            <p:ph idx="1"/>
          </p:nvPr>
        </p:nvSpPr>
        <p:spPr>
          <a:xfrm>
            <a:off x="463159" y="2996952"/>
            <a:ext cx="8229600" cy="604664"/>
          </a:xfrm>
        </p:spPr>
        <p:txBody>
          <a:bodyPr>
            <a:normAutofit/>
          </a:bodyPr>
          <a:lstStyle/>
          <a:p>
            <a:pPr marL="0" indent="0">
              <a:buNone/>
            </a:pPr>
            <a:r>
              <a:rPr lang="ru-RU" sz="2400" dirty="0" smtClean="0">
                <a:latin typeface="Times New Roman" pitchFamily="18" charset="0"/>
                <a:cs typeface="Times New Roman" pitchFamily="18" charset="0"/>
              </a:rPr>
              <a:t>Применим основное свойство пропорции</a:t>
            </a:r>
            <a:endParaRPr lang="ru-RU" sz="2400" dirty="0">
              <a:latin typeface="Times New Roman" pitchFamily="18" charset="0"/>
              <a:cs typeface="Times New Roman" pitchFamily="18" charset="0"/>
            </a:endParaRPr>
          </a:p>
        </p:txBody>
      </p:sp>
      <p:sp>
        <p:nvSpPr>
          <p:cNvPr id="4" name="Объект 2"/>
          <p:cNvSpPr txBox="1">
            <a:spLocks/>
          </p:cNvSpPr>
          <p:nvPr/>
        </p:nvSpPr>
        <p:spPr>
          <a:xfrm>
            <a:off x="467544" y="2614321"/>
            <a:ext cx="8229600" cy="6046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ru-RU" sz="24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5" name="TextBox 4"/>
              <p:cNvSpPr txBox="1"/>
              <p:nvPr/>
            </p:nvSpPr>
            <p:spPr>
              <a:xfrm>
                <a:off x="1918048" y="1484784"/>
                <a:ext cx="5400600" cy="965905"/>
              </a:xfrm>
              <a:prstGeom prst="rect">
                <a:avLst/>
              </a:prstGeom>
              <a:noFill/>
            </p:spPr>
            <p:txBody>
              <a:bodyPr wrap="square" rtlCol="0">
                <a:spAutoFit/>
              </a:bodyPr>
              <a:lstStyle/>
              <a:p>
                <a:pPr algn="ctr"/>
                <a14:m>
                  <m:oMath xmlns:m="http://schemas.openxmlformats.org/officeDocument/2006/math">
                    <m:f>
                      <m:fPr>
                        <m:ctrlPr>
                          <a:rPr lang="ru-RU" sz="4000" i="1" smtClean="0">
                            <a:latin typeface="Cambria Math"/>
                            <a:cs typeface="Times New Roman" pitchFamily="18" charset="0"/>
                          </a:rPr>
                        </m:ctrlPr>
                      </m:fPr>
                      <m:num>
                        <m:r>
                          <a:rPr lang="ru-RU" sz="4000" b="0" i="1" smtClean="0">
                            <a:latin typeface="Cambria Math"/>
                            <a:cs typeface="Times New Roman" pitchFamily="18" charset="0"/>
                          </a:rPr>
                          <m:t>16</m:t>
                        </m:r>
                      </m:num>
                      <m:den>
                        <m:r>
                          <a:rPr lang="ru-RU" sz="4000" b="0" i="1" smtClean="0">
                            <a:latin typeface="Cambria Math"/>
                            <a:cs typeface="Times New Roman" pitchFamily="18" charset="0"/>
                          </a:rPr>
                          <m:t>х−3</m:t>
                        </m:r>
                      </m:den>
                    </m:f>
                  </m:oMath>
                </a14:m>
                <a:r>
                  <a:rPr lang="ru-RU" sz="4000" dirty="0" smtClean="0"/>
                  <a:t> =  </a:t>
                </a:r>
                <a14:m>
                  <m:oMath xmlns:m="http://schemas.openxmlformats.org/officeDocument/2006/math">
                    <m:f>
                      <m:fPr>
                        <m:ctrlPr>
                          <a:rPr lang="ru-RU" sz="4000" i="1" dirty="0" smtClean="0">
                            <a:latin typeface="Cambria Math"/>
                          </a:rPr>
                        </m:ctrlPr>
                      </m:fPr>
                      <m:num>
                        <m:r>
                          <a:rPr lang="ru-RU" sz="4000" b="0" i="1" dirty="0" smtClean="0">
                            <a:latin typeface="Cambria Math"/>
                          </a:rPr>
                          <m:t>− 4</m:t>
                        </m:r>
                      </m:num>
                      <m:den>
                        <m:r>
                          <a:rPr lang="ru-RU" sz="4000" b="0" i="1" dirty="0" smtClean="0">
                            <a:latin typeface="Cambria Math"/>
                          </a:rPr>
                          <m:t>5</m:t>
                        </m:r>
                      </m:den>
                    </m:f>
                  </m:oMath>
                </a14:m>
                <a:endParaRPr lang="ru-RU" sz="4000" dirty="0"/>
              </a:p>
            </p:txBody>
          </p:sp>
        </mc:Choice>
        <mc:Fallback xmlns="">
          <p:sp>
            <p:nvSpPr>
              <p:cNvPr id="5" name="TextBox 4"/>
              <p:cNvSpPr txBox="1">
                <a:spLocks noRot="1" noChangeAspect="1" noMove="1" noResize="1" noEditPoints="1" noAdjustHandles="1" noChangeArrowheads="1" noChangeShapeType="1" noTextEdit="1"/>
              </p:cNvSpPr>
              <p:nvPr/>
            </p:nvSpPr>
            <p:spPr>
              <a:xfrm>
                <a:off x="1918048" y="1484784"/>
                <a:ext cx="5400600" cy="965905"/>
              </a:xfrm>
              <a:prstGeom prst="rect">
                <a:avLst/>
              </a:prstGeom>
              <a:blipFill rotWithShape="1">
                <a:blip r:embed="rId3"/>
                <a:stretch>
                  <a:fillRect b="-13291"/>
                </a:stretch>
              </a:blipFill>
            </p:spPr>
            <p:txBody>
              <a:bodyPr/>
              <a:lstStyle/>
              <a:p>
                <a:r>
                  <a:rPr lang="ru-RU">
                    <a:noFill/>
                  </a:rPr>
                  <a:t> </a:t>
                </a:r>
              </a:p>
            </p:txBody>
          </p:sp>
        </mc:Fallback>
      </mc:AlternateContent>
      <p:sp>
        <p:nvSpPr>
          <p:cNvPr id="6" name="Объект 2"/>
          <p:cNvSpPr txBox="1">
            <a:spLocks/>
          </p:cNvSpPr>
          <p:nvPr/>
        </p:nvSpPr>
        <p:spPr>
          <a:xfrm>
            <a:off x="508979" y="3488561"/>
            <a:ext cx="2160240" cy="6046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sz="2400" dirty="0" smtClean="0">
                <a:latin typeface="Times New Roman" pitchFamily="18" charset="0"/>
                <a:cs typeface="Times New Roman" pitchFamily="18" charset="0"/>
              </a:rPr>
              <a:t>- 4(х-3)= 16 · 5</a:t>
            </a:r>
            <a:endParaRPr lang="ru-RU" sz="2400" dirty="0">
              <a:latin typeface="Times New Roman" pitchFamily="18" charset="0"/>
              <a:cs typeface="Times New Roman" pitchFamily="18" charset="0"/>
            </a:endParaRPr>
          </a:p>
        </p:txBody>
      </p:sp>
      <p:sp>
        <p:nvSpPr>
          <p:cNvPr id="7" name="Объект 2"/>
          <p:cNvSpPr txBox="1">
            <a:spLocks/>
          </p:cNvSpPr>
          <p:nvPr/>
        </p:nvSpPr>
        <p:spPr>
          <a:xfrm>
            <a:off x="503060" y="2592477"/>
            <a:ext cx="2160240" cy="6046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sz="2400" dirty="0" smtClean="0">
                <a:latin typeface="Times New Roman" pitchFamily="18" charset="0"/>
                <a:cs typeface="Times New Roman" pitchFamily="18" charset="0"/>
              </a:rPr>
              <a:t>ОДЗ: х-3≠0</a:t>
            </a:r>
            <a:endParaRPr lang="ru-RU" sz="2400" dirty="0">
              <a:latin typeface="Times New Roman" pitchFamily="18" charset="0"/>
              <a:cs typeface="Times New Roman" pitchFamily="18" charset="0"/>
            </a:endParaRPr>
          </a:p>
        </p:txBody>
      </p:sp>
      <p:sp>
        <p:nvSpPr>
          <p:cNvPr id="8" name="Объект 2"/>
          <p:cNvSpPr txBox="1">
            <a:spLocks/>
          </p:cNvSpPr>
          <p:nvPr/>
        </p:nvSpPr>
        <p:spPr>
          <a:xfrm>
            <a:off x="2663300" y="2592477"/>
            <a:ext cx="2160240" cy="6046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sz="2400" dirty="0" smtClean="0">
                <a:latin typeface="Times New Roman" pitchFamily="18" charset="0"/>
                <a:cs typeface="Times New Roman" pitchFamily="18" charset="0"/>
              </a:rPr>
              <a:t> х≠3</a:t>
            </a:r>
            <a:endParaRPr lang="ru-RU" sz="2400" dirty="0">
              <a:latin typeface="Times New Roman" pitchFamily="18" charset="0"/>
              <a:cs typeface="Times New Roman" pitchFamily="18" charset="0"/>
            </a:endParaRPr>
          </a:p>
        </p:txBody>
      </p:sp>
      <p:sp>
        <p:nvSpPr>
          <p:cNvPr id="9" name="Объект 2"/>
          <p:cNvSpPr txBox="1">
            <a:spLocks/>
          </p:cNvSpPr>
          <p:nvPr/>
        </p:nvSpPr>
        <p:spPr>
          <a:xfrm>
            <a:off x="503060" y="3933056"/>
            <a:ext cx="2160240" cy="6046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sz="2400" dirty="0" smtClean="0">
                <a:latin typeface="Times New Roman" pitchFamily="18" charset="0"/>
                <a:cs typeface="Times New Roman" pitchFamily="18" charset="0"/>
              </a:rPr>
              <a:t>- 4х+12= 80</a:t>
            </a:r>
            <a:endParaRPr lang="ru-RU" sz="2400" dirty="0">
              <a:latin typeface="Times New Roman" pitchFamily="18" charset="0"/>
              <a:cs typeface="Times New Roman" pitchFamily="18" charset="0"/>
            </a:endParaRPr>
          </a:p>
        </p:txBody>
      </p:sp>
      <p:sp>
        <p:nvSpPr>
          <p:cNvPr id="10" name="Объект 2"/>
          <p:cNvSpPr txBox="1">
            <a:spLocks/>
          </p:cNvSpPr>
          <p:nvPr/>
        </p:nvSpPr>
        <p:spPr>
          <a:xfrm>
            <a:off x="528013" y="4410266"/>
            <a:ext cx="2160240" cy="6046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sz="2400" dirty="0" smtClean="0">
                <a:latin typeface="Times New Roman" pitchFamily="18" charset="0"/>
                <a:cs typeface="Times New Roman" pitchFamily="18" charset="0"/>
              </a:rPr>
              <a:t>- 4х= 80-12</a:t>
            </a:r>
            <a:endParaRPr lang="ru-RU" sz="2400" dirty="0">
              <a:latin typeface="Times New Roman" pitchFamily="18" charset="0"/>
              <a:cs typeface="Times New Roman" pitchFamily="18" charset="0"/>
            </a:endParaRPr>
          </a:p>
        </p:txBody>
      </p:sp>
      <p:sp>
        <p:nvSpPr>
          <p:cNvPr id="11" name="Объект 2"/>
          <p:cNvSpPr txBox="1">
            <a:spLocks/>
          </p:cNvSpPr>
          <p:nvPr/>
        </p:nvSpPr>
        <p:spPr>
          <a:xfrm>
            <a:off x="528013" y="4869160"/>
            <a:ext cx="2160240" cy="6046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sz="2400" dirty="0" smtClean="0">
                <a:latin typeface="Times New Roman" pitchFamily="18" charset="0"/>
                <a:cs typeface="Times New Roman" pitchFamily="18" charset="0"/>
              </a:rPr>
              <a:t>- 4х= 68</a:t>
            </a:r>
            <a:endParaRPr lang="ru-RU" sz="2400" dirty="0">
              <a:latin typeface="Times New Roman" pitchFamily="18" charset="0"/>
              <a:cs typeface="Times New Roman" pitchFamily="18" charset="0"/>
            </a:endParaRPr>
          </a:p>
        </p:txBody>
      </p:sp>
      <p:sp>
        <p:nvSpPr>
          <p:cNvPr id="12" name="Объект 2"/>
          <p:cNvSpPr txBox="1">
            <a:spLocks/>
          </p:cNvSpPr>
          <p:nvPr/>
        </p:nvSpPr>
        <p:spPr>
          <a:xfrm>
            <a:off x="531640" y="5292997"/>
            <a:ext cx="2160240" cy="6046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sz="2400" dirty="0">
                <a:latin typeface="Times New Roman" pitchFamily="18" charset="0"/>
                <a:cs typeface="Times New Roman" pitchFamily="18" charset="0"/>
              </a:rPr>
              <a:t> </a:t>
            </a:r>
            <a:r>
              <a:rPr lang="ru-RU" sz="2400" dirty="0" smtClean="0">
                <a:latin typeface="Times New Roman" pitchFamily="18" charset="0"/>
                <a:cs typeface="Times New Roman" pitchFamily="18" charset="0"/>
              </a:rPr>
              <a:t>   х= 68 : (-4)</a:t>
            </a:r>
            <a:endParaRPr lang="ru-RU" sz="2400" dirty="0">
              <a:latin typeface="Times New Roman" pitchFamily="18" charset="0"/>
              <a:cs typeface="Times New Roman" pitchFamily="18" charset="0"/>
            </a:endParaRPr>
          </a:p>
        </p:txBody>
      </p:sp>
      <p:sp>
        <p:nvSpPr>
          <p:cNvPr id="13" name="Объект 2"/>
          <p:cNvSpPr txBox="1">
            <a:spLocks/>
          </p:cNvSpPr>
          <p:nvPr/>
        </p:nvSpPr>
        <p:spPr>
          <a:xfrm>
            <a:off x="490045" y="5714641"/>
            <a:ext cx="1572178" cy="6046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sz="2400" dirty="0">
                <a:latin typeface="Times New Roman" pitchFamily="18" charset="0"/>
                <a:cs typeface="Times New Roman" pitchFamily="18" charset="0"/>
              </a:rPr>
              <a:t> </a:t>
            </a:r>
            <a:r>
              <a:rPr lang="ru-RU" sz="2400" dirty="0" smtClean="0">
                <a:latin typeface="Times New Roman" pitchFamily="18" charset="0"/>
                <a:cs typeface="Times New Roman" pitchFamily="18" charset="0"/>
              </a:rPr>
              <a:t>   х= -17</a:t>
            </a:r>
            <a:endParaRPr lang="ru-RU" sz="2400" dirty="0">
              <a:latin typeface="Times New Roman" pitchFamily="18" charset="0"/>
              <a:cs typeface="Times New Roman" pitchFamily="18" charset="0"/>
            </a:endParaRPr>
          </a:p>
        </p:txBody>
      </p:sp>
      <p:sp>
        <p:nvSpPr>
          <p:cNvPr id="14" name="Объект 2"/>
          <p:cNvSpPr txBox="1">
            <a:spLocks/>
          </p:cNvSpPr>
          <p:nvPr/>
        </p:nvSpPr>
        <p:spPr>
          <a:xfrm>
            <a:off x="6228184" y="6224258"/>
            <a:ext cx="2304256" cy="6046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sz="2400" dirty="0">
                <a:latin typeface="Times New Roman" pitchFamily="18" charset="0"/>
                <a:cs typeface="Times New Roman" pitchFamily="18" charset="0"/>
              </a:rPr>
              <a:t> </a:t>
            </a:r>
            <a:r>
              <a:rPr lang="ru-RU" sz="2400"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Ответ: -17</a:t>
            </a: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val="520966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P spid="7" grpId="0"/>
      <p:bldP spid="8" grpId="0"/>
      <p:bldP spid="9" grpId="0"/>
      <p:bldP spid="10" grpId="0"/>
      <p:bldP spid="11" grpId="0"/>
      <p:bldP spid="12" grpId="0"/>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700" dirty="0">
                <a:latin typeface="Times New Roman" pitchFamily="18" charset="0"/>
                <a:cs typeface="Times New Roman" pitchFamily="18" charset="0"/>
              </a:rPr>
              <a:t>10. У бабушки 24 чашек: 6 с красными цветами, остальные с синими. Бабушка наливает чай в случайно выбранную чашку. Найдите вероятность того, что это будет чашка с синими </a:t>
            </a:r>
            <a:r>
              <a:rPr lang="ru-RU" sz="2700" dirty="0" smtClean="0">
                <a:latin typeface="Times New Roman" pitchFamily="18" charset="0"/>
                <a:cs typeface="Times New Roman" pitchFamily="18" charset="0"/>
              </a:rPr>
              <a:t>цветами</a:t>
            </a:r>
            <a:endParaRPr lang="ru-RU" dirty="0"/>
          </a:p>
        </p:txBody>
      </p:sp>
      <mc:AlternateContent xmlns:mc="http://schemas.openxmlformats.org/markup-compatibility/2006" xmlns:a14="http://schemas.microsoft.com/office/drawing/2010/main">
        <mc:Choice Requires="a14">
          <p:sp>
            <p:nvSpPr>
              <p:cNvPr id="3" name="Объект 2"/>
              <p:cNvSpPr>
                <a:spLocks noGrp="1"/>
              </p:cNvSpPr>
              <p:nvPr>
                <p:ph idx="1"/>
              </p:nvPr>
            </p:nvSpPr>
            <p:spPr>
              <a:xfrm>
                <a:off x="457200" y="1600201"/>
                <a:ext cx="8229600" cy="892695"/>
              </a:xfrm>
            </p:spPr>
            <p:txBody>
              <a:bodyPr/>
              <a:lstStyle/>
              <a:p>
                <a:pPr marL="0" indent="0">
                  <a:buNone/>
                </a:pPr>
                <a:r>
                  <a:rPr lang="ru-RU" dirty="0" smtClean="0">
                    <a:latin typeface="Times New Roman" pitchFamily="18" charset="0"/>
                    <a:cs typeface="Times New Roman" pitchFamily="18" charset="0"/>
                  </a:rPr>
                  <a:t>Вероятность = </a:t>
                </a:r>
                <a14:m>
                  <m:oMath xmlns:m="http://schemas.openxmlformats.org/officeDocument/2006/math">
                    <m:f>
                      <m:fPr>
                        <m:ctrlPr>
                          <a:rPr lang="ru-RU" i="1" smtClean="0">
                            <a:latin typeface="Cambria Math"/>
                            <a:cs typeface="Times New Roman" pitchFamily="18" charset="0"/>
                          </a:rPr>
                        </m:ctrlPr>
                      </m:fPr>
                      <m:num>
                        <m:r>
                          <a:rPr lang="ru-RU" b="0" i="1" smtClean="0">
                            <a:latin typeface="Cambria Math"/>
                            <a:cs typeface="Times New Roman" pitchFamily="18" charset="0"/>
                          </a:rPr>
                          <m:t>число благоприятных исходов</m:t>
                        </m:r>
                      </m:num>
                      <m:den>
                        <m:r>
                          <a:rPr lang="ru-RU" b="0" i="1" smtClean="0">
                            <a:latin typeface="Cambria Math"/>
                            <a:cs typeface="Times New Roman" pitchFamily="18" charset="0"/>
                          </a:rPr>
                          <m:t>число всех исходов</m:t>
                        </m:r>
                      </m:den>
                    </m:f>
                  </m:oMath>
                </a14:m>
                <a:endParaRPr lang="ru-RU" dirty="0">
                  <a:latin typeface="Times New Roman" pitchFamily="18" charset="0"/>
                  <a:cs typeface="Times New Roman" pitchFamily="18" charset="0"/>
                </a:endParaRPr>
              </a:p>
            </p:txBody>
          </p:sp>
        </mc:Choice>
        <mc:Fallback xmlns="">
          <p:sp>
            <p:nvSpPr>
              <p:cNvPr id="3" name="Объект 2"/>
              <p:cNvSpPr>
                <a:spLocks noGrp="1" noRot="1" noChangeAspect="1" noMove="1" noResize="1" noEditPoints="1" noAdjustHandles="1" noChangeArrowheads="1" noChangeShapeType="1" noTextEdit="1"/>
              </p:cNvSpPr>
              <p:nvPr>
                <p:ph idx="1"/>
              </p:nvPr>
            </p:nvSpPr>
            <p:spPr>
              <a:xfrm>
                <a:off x="457200" y="1600201"/>
                <a:ext cx="8229600" cy="892695"/>
              </a:xfrm>
              <a:blipFill rotWithShape="1">
                <a:blip r:embed="rId2"/>
                <a:stretch>
                  <a:fillRect l="-1852"/>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4" name="Объект 2"/>
              <p:cNvSpPr txBox="1">
                <a:spLocks/>
              </p:cNvSpPr>
              <p:nvPr/>
            </p:nvSpPr>
            <p:spPr>
              <a:xfrm>
                <a:off x="467544" y="2564904"/>
                <a:ext cx="8229600" cy="8926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ru-RU" dirty="0" smtClean="0">
                    <a:latin typeface="Times New Roman" pitchFamily="18" charset="0"/>
                    <a:cs typeface="Times New Roman" pitchFamily="18" charset="0"/>
                  </a:rPr>
                  <a:t>Р = </a:t>
                </a:r>
                <a14:m>
                  <m:oMath xmlns:m="http://schemas.openxmlformats.org/officeDocument/2006/math">
                    <m:f>
                      <m:fPr>
                        <m:ctrlPr>
                          <a:rPr lang="ru-RU" i="1">
                            <a:latin typeface="Cambria Math"/>
                            <a:cs typeface="Times New Roman" pitchFamily="18" charset="0"/>
                          </a:rPr>
                        </m:ctrlPr>
                      </m:fPr>
                      <m:num>
                        <m:r>
                          <a:rPr lang="en-US" b="0" i="1" smtClean="0">
                            <a:latin typeface="Cambria Math"/>
                            <a:cs typeface="Times New Roman" pitchFamily="18" charset="0"/>
                          </a:rPr>
                          <m:t>𝑚</m:t>
                        </m:r>
                      </m:num>
                      <m:den>
                        <m:r>
                          <a:rPr lang="en-US" b="0" i="1" smtClean="0">
                            <a:latin typeface="Cambria Math"/>
                            <a:cs typeface="Times New Roman" pitchFamily="18" charset="0"/>
                          </a:rPr>
                          <m:t>𝑛</m:t>
                        </m:r>
                      </m:den>
                    </m:f>
                  </m:oMath>
                </a14:m>
                <a:endParaRPr lang="ru-RU" dirty="0">
                  <a:latin typeface="Times New Roman" pitchFamily="18" charset="0"/>
                  <a:cs typeface="Times New Roman" pitchFamily="18" charset="0"/>
                </a:endParaRPr>
              </a:p>
            </p:txBody>
          </p:sp>
        </mc:Choice>
        <mc:Fallback xmlns="">
          <p:sp>
            <p:nvSpPr>
              <p:cNvPr id="4" name="Объект 2"/>
              <p:cNvSpPr txBox="1">
                <a:spLocks noRot="1" noChangeAspect="1" noMove="1" noResize="1" noEditPoints="1" noAdjustHandles="1" noChangeArrowheads="1" noChangeShapeType="1" noTextEdit="1"/>
              </p:cNvSpPr>
              <p:nvPr/>
            </p:nvSpPr>
            <p:spPr>
              <a:xfrm>
                <a:off x="467544" y="2564904"/>
                <a:ext cx="8229600" cy="892695"/>
              </a:xfrm>
              <a:prstGeom prst="rect">
                <a:avLst/>
              </a:prstGeom>
              <a:blipFill rotWithShape="1">
                <a:blip r:embed="rId3"/>
                <a:stretch>
                  <a:fillRect t="-3425"/>
                </a:stretch>
              </a:blipFill>
            </p:spPr>
            <p:txBody>
              <a:bodyPr/>
              <a:lstStyle/>
              <a:p>
                <a:r>
                  <a:rPr lang="ru-RU">
                    <a:noFill/>
                  </a:rPr>
                  <a:t> </a:t>
                </a:r>
              </a:p>
            </p:txBody>
          </p:sp>
        </mc:Fallback>
      </mc:AlternateContent>
      <p:sp>
        <p:nvSpPr>
          <p:cNvPr id="5" name="Объект 2"/>
          <p:cNvSpPr txBox="1">
            <a:spLocks/>
          </p:cNvSpPr>
          <p:nvPr/>
        </p:nvSpPr>
        <p:spPr>
          <a:xfrm>
            <a:off x="477948" y="3284984"/>
            <a:ext cx="8229600" cy="8926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dirty="0" smtClean="0">
                <a:latin typeface="Times New Roman" pitchFamily="18" charset="0"/>
                <a:cs typeface="Times New Roman" pitchFamily="18" charset="0"/>
              </a:rPr>
              <a:t>24 – 6=18 </a:t>
            </a:r>
            <a:r>
              <a:rPr lang="ru-RU" dirty="0" smtClean="0">
                <a:latin typeface="Times New Roman" pitchFamily="18" charset="0"/>
                <a:cs typeface="Times New Roman" pitchFamily="18" charset="0"/>
              </a:rPr>
              <a:t>синих чашек</a:t>
            </a:r>
            <a:endParaRPr lang="ru-RU"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7" name="Объект 2"/>
              <p:cNvSpPr txBox="1">
                <a:spLocks/>
              </p:cNvSpPr>
              <p:nvPr/>
            </p:nvSpPr>
            <p:spPr>
              <a:xfrm>
                <a:off x="1079612" y="3957975"/>
                <a:ext cx="1944216" cy="8926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ru-RU" dirty="0" smtClean="0">
                    <a:latin typeface="Times New Roman" pitchFamily="18" charset="0"/>
                    <a:cs typeface="Times New Roman" pitchFamily="18" charset="0"/>
                  </a:rPr>
                  <a:t>Р = </a:t>
                </a:r>
                <a14:m>
                  <m:oMath xmlns:m="http://schemas.openxmlformats.org/officeDocument/2006/math">
                    <m:f>
                      <m:fPr>
                        <m:ctrlPr>
                          <a:rPr lang="ru-RU" i="1">
                            <a:latin typeface="Cambria Math"/>
                            <a:cs typeface="Times New Roman" pitchFamily="18" charset="0"/>
                          </a:rPr>
                        </m:ctrlPr>
                      </m:fPr>
                      <m:num>
                        <m:r>
                          <a:rPr lang="ru-RU" b="0" i="1" smtClean="0">
                            <a:latin typeface="Cambria Math"/>
                            <a:cs typeface="Times New Roman" pitchFamily="18" charset="0"/>
                          </a:rPr>
                          <m:t>18</m:t>
                        </m:r>
                      </m:num>
                      <m:den>
                        <m:r>
                          <a:rPr lang="ru-RU" b="0" i="1" smtClean="0">
                            <a:latin typeface="Cambria Math"/>
                            <a:cs typeface="Times New Roman" pitchFamily="18" charset="0"/>
                          </a:rPr>
                          <m:t>24</m:t>
                        </m:r>
                      </m:den>
                    </m:f>
                    <m:r>
                      <a:rPr lang="ru-RU" b="0" i="1" smtClean="0">
                        <a:latin typeface="Cambria Math"/>
                        <a:cs typeface="Times New Roman" pitchFamily="18" charset="0"/>
                      </a:rPr>
                      <m:t>= </m:t>
                    </m:r>
                  </m:oMath>
                </a14:m>
                <a:endParaRPr lang="ru-RU" dirty="0">
                  <a:latin typeface="Times New Roman" pitchFamily="18" charset="0"/>
                  <a:cs typeface="Times New Roman" pitchFamily="18" charset="0"/>
                </a:endParaRPr>
              </a:p>
            </p:txBody>
          </p:sp>
        </mc:Choice>
        <mc:Fallback xmlns="">
          <p:sp>
            <p:nvSpPr>
              <p:cNvPr id="7" name="Объект 2"/>
              <p:cNvSpPr txBox="1">
                <a:spLocks noRot="1" noChangeAspect="1" noMove="1" noResize="1" noEditPoints="1" noAdjustHandles="1" noChangeArrowheads="1" noChangeShapeType="1" noTextEdit="1"/>
              </p:cNvSpPr>
              <p:nvPr/>
            </p:nvSpPr>
            <p:spPr>
              <a:xfrm>
                <a:off x="1079612" y="3957975"/>
                <a:ext cx="1944216" cy="892695"/>
              </a:xfrm>
              <a:prstGeom prst="rect">
                <a:avLst/>
              </a:prstGeom>
              <a:blipFill rotWithShape="1">
                <a:blip r:embed="rId4"/>
                <a:stretch>
                  <a:fillRect l="-1254"/>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8" name="Объект 2"/>
              <p:cNvSpPr txBox="1">
                <a:spLocks/>
              </p:cNvSpPr>
              <p:nvPr/>
            </p:nvSpPr>
            <p:spPr>
              <a:xfrm>
                <a:off x="2699792" y="3957974"/>
                <a:ext cx="1440160" cy="8926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ru-RU" dirty="0" smtClean="0">
                    <a:latin typeface="Times New Roman" pitchFamily="18" charset="0"/>
                    <a:cs typeface="Times New Roman" pitchFamily="18" charset="0"/>
                  </a:rPr>
                  <a:t> </a:t>
                </a:r>
                <a14:m>
                  <m:oMath xmlns:m="http://schemas.openxmlformats.org/officeDocument/2006/math">
                    <m:f>
                      <m:fPr>
                        <m:ctrlPr>
                          <a:rPr lang="ru-RU" i="1">
                            <a:latin typeface="Cambria Math"/>
                            <a:cs typeface="Times New Roman" pitchFamily="18" charset="0"/>
                          </a:rPr>
                        </m:ctrlPr>
                      </m:fPr>
                      <m:num>
                        <m:r>
                          <a:rPr lang="ru-RU" b="0" i="1" smtClean="0">
                            <a:latin typeface="Cambria Math"/>
                            <a:cs typeface="Times New Roman" pitchFamily="18" charset="0"/>
                          </a:rPr>
                          <m:t>18:6</m:t>
                        </m:r>
                      </m:num>
                      <m:den>
                        <m:r>
                          <a:rPr lang="ru-RU" b="0" i="1" smtClean="0">
                            <a:latin typeface="Cambria Math"/>
                            <a:cs typeface="Times New Roman" pitchFamily="18" charset="0"/>
                          </a:rPr>
                          <m:t>24:6</m:t>
                        </m:r>
                      </m:den>
                    </m:f>
                    <m:r>
                      <a:rPr lang="ru-RU" b="0" i="1" smtClean="0">
                        <a:latin typeface="Cambria Math"/>
                        <a:cs typeface="Times New Roman" pitchFamily="18" charset="0"/>
                      </a:rPr>
                      <m:t>= </m:t>
                    </m:r>
                  </m:oMath>
                </a14:m>
                <a:endParaRPr lang="ru-RU" dirty="0">
                  <a:latin typeface="Times New Roman" pitchFamily="18" charset="0"/>
                  <a:cs typeface="Times New Roman" pitchFamily="18" charset="0"/>
                </a:endParaRPr>
              </a:p>
            </p:txBody>
          </p:sp>
        </mc:Choice>
        <mc:Fallback xmlns="">
          <p:sp>
            <p:nvSpPr>
              <p:cNvPr id="8" name="Объект 2"/>
              <p:cNvSpPr txBox="1">
                <a:spLocks noRot="1" noChangeAspect="1" noMove="1" noResize="1" noEditPoints="1" noAdjustHandles="1" noChangeArrowheads="1" noChangeShapeType="1" noTextEdit="1"/>
              </p:cNvSpPr>
              <p:nvPr/>
            </p:nvSpPr>
            <p:spPr>
              <a:xfrm>
                <a:off x="2699792" y="3957974"/>
                <a:ext cx="1440160" cy="892695"/>
              </a:xfrm>
              <a:prstGeom prst="rect">
                <a:avLst/>
              </a:prstGeom>
              <a:blipFill rotWithShape="1">
                <a:blip r:embed="rId5"/>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9" name="Объект 2"/>
              <p:cNvSpPr txBox="1">
                <a:spLocks/>
              </p:cNvSpPr>
              <p:nvPr/>
            </p:nvSpPr>
            <p:spPr>
              <a:xfrm>
                <a:off x="3923928" y="3952282"/>
                <a:ext cx="1008112" cy="8926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ru-RU" dirty="0" smtClean="0">
                    <a:latin typeface="Times New Roman" pitchFamily="18" charset="0"/>
                    <a:cs typeface="Times New Roman" pitchFamily="18" charset="0"/>
                  </a:rPr>
                  <a:t> </a:t>
                </a:r>
                <a14:m>
                  <m:oMath xmlns:m="http://schemas.openxmlformats.org/officeDocument/2006/math">
                    <m:f>
                      <m:fPr>
                        <m:ctrlPr>
                          <a:rPr lang="ru-RU" i="1">
                            <a:latin typeface="Cambria Math"/>
                            <a:cs typeface="Times New Roman" pitchFamily="18" charset="0"/>
                          </a:rPr>
                        </m:ctrlPr>
                      </m:fPr>
                      <m:num>
                        <m:r>
                          <a:rPr lang="ru-RU" b="0" i="1" smtClean="0">
                            <a:latin typeface="Cambria Math"/>
                            <a:cs typeface="Times New Roman" pitchFamily="18" charset="0"/>
                          </a:rPr>
                          <m:t>3</m:t>
                        </m:r>
                      </m:num>
                      <m:den>
                        <m:r>
                          <a:rPr lang="ru-RU" b="0" i="1" smtClean="0">
                            <a:latin typeface="Cambria Math"/>
                            <a:cs typeface="Times New Roman" pitchFamily="18" charset="0"/>
                          </a:rPr>
                          <m:t>4</m:t>
                        </m:r>
                      </m:den>
                    </m:f>
                    <m:r>
                      <a:rPr lang="ru-RU" b="0" i="1" smtClean="0">
                        <a:latin typeface="Cambria Math"/>
                        <a:cs typeface="Times New Roman" pitchFamily="18" charset="0"/>
                      </a:rPr>
                      <m:t>= </m:t>
                    </m:r>
                  </m:oMath>
                </a14:m>
                <a:endParaRPr lang="ru-RU" dirty="0">
                  <a:latin typeface="Times New Roman" pitchFamily="18" charset="0"/>
                  <a:cs typeface="Times New Roman" pitchFamily="18" charset="0"/>
                </a:endParaRPr>
              </a:p>
            </p:txBody>
          </p:sp>
        </mc:Choice>
        <mc:Fallback xmlns="">
          <p:sp>
            <p:nvSpPr>
              <p:cNvPr id="9" name="Объект 2"/>
              <p:cNvSpPr txBox="1">
                <a:spLocks noRot="1" noChangeAspect="1" noMove="1" noResize="1" noEditPoints="1" noAdjustHandles="1" noChangeArrowheads="1" noChangeShapeType="1" noTextEdit="1"/>
              </p:cNvSpPr>
              <p:nvPr/>
            </p:nvSpPr>
            <p:spPr>
              <a:xfrm>
                <a:off x="3923928" y="3952282"/>
                <a:ext cx="1008112" cy="892695"/>
              </a:xfrm>
              <a:prstGeom prst="rect">
                <a:avLst/>
              </a:prstGeom>
              <a:blipFill rotWithShape="1">
                <a:blip r:embed="rId6"/>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0" name="Объект 2"/>
              <p:cNvSpPr txBox="1">
                <a:spLocks/>
              </p:cNvSpPr>
              <p:nvPr/>
            </p:nvSpPr>
            <p:spPr>
              <a:xfrm>
                <a:off x="4716016" y="3961624"/>
                <a:ext cx="1584176" cy="8926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ru-RU" dirty="0" smtClean="0">
                    <a:latin typeface="Times New Roman" pitchFamily="18" charset="0"/>
                    <a:cs typeface="Times New Roman" pitchFamily="18" charset="0"/>
                  </a:rPr>
                  <a:t> </a:t>
                </a:r>
                <a14:m>
                  <m:oMath xmlns:m="http://schemas.openxmlformats.org/officeDocument/2006/math">
                    <m:f>
                      <m:fPr>
                        <m:ctrlPr>
                          <a:rPr lang="ru-RU" i="1">
                            <a:latin typeface="Cambria Math"/>
                            <a:cs typeface="Times New Roman" pitchFamily="18" charset="0"/>
                          </a:rPr>
                        </m:ctrlPr>
                      </m:fPr>
                      <m:num>
                        <m:r>
                          <a:rPr lang="ru-RU" b="0" i="1" smtClean="0">
                            <a:latin typeface="Cambria Math"/>
                            <a:cs typeface="Times New Roman" pitchFamily="18" charset="0"/>
                          </a:rPr>
                          <m:t>3·25</m:t>
                        </m:r>
                      </m:num>
                      <m:den>
                        <m:r>
                          <a:rPr lang="ru-RU" b="0" i="1" smtClean="0">
                            <a:latin typeface="Cambria Math"/>
                            <a:cs typeface="Times New Roman" pitchFamily="18" charset="0"/>
                          </a:rPr>
                          <m:t>4·25</m:t>
                        </m:r>
                      </m:den>
                    </m:f>
                    <m:r>
                      <a:rPr lang="ru-RU" b="0" i="1" smtClean="0">
                        <a:latin typeface="Cambria Math"/>
                        <a:cs typeface="Times New Roman" pitchFamily="18" charset="0"/>
                      </a:rPr>
                      <m:t>= </m:t>
                    </m:r>
                  </m:oMath>
                </a14:m>
                <a:endParaRPr lang="ru-RU" dirty="0">
                  <a:latin typeface="Times New Roman" pitchFamily="18" charset="0"/>
                  <a:cs typeface="Times New Roman" pitchFamily="18" charset="0"/>
                </a:endParaRPr>
              </a:p>
            </p:txBody>
          </p:sp>
        </mc:Choice>
        <mc:Fallback xmlns="">
          <p:sp>
            <p:nvSpPr>
              <p:cNvPr id="10" name="Объект 2"/>
              <p:cNvSpPr txBox="1">
                <a:spLocks noRot="1" noChangeAspect="1" noMove="1" noResize="1" noEditPoints="1" noAdjustHandles="1" noChangeArrowheads="1" noChangeShapeType="1" noTextEdit="1"/>
              </p:cNvSpPr>
              <p:nvPr/>
            </p:nvSpPr>
            <p:spPr>
              <a:xfrm>
                <a:off x="4716016" y="3961624"/>
                <a:ext cx="1584176" cy="892695"/>
              </a:xfrm>
              <a:prstGeom prst="rect">
                <a:avLst/>
              </a:prstGeom>
              <a:blipFill rotWithShape="1">
                <a:blip r:embed="rId7"/>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1" name="Объект 2"/>
              <p:cNvSpPr txBox="1">
                <a:spLocks/>
              </p:cNvSpPr>
              <p:nvPr/>
            </p:nvSpPr>
            <p:spPr>
              <a:xfrm>
                <a:off x="5868144" y="3978418"/>
                <a:ext cx="1368152" cy="8926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ru-RU" dirty="0" smtClean="0">
                    <a:latin typeface="Times New Roman" pitchFamily="18" charset="0"/>
                    <a:cs typeface="Times New Roman" pitchFamily="18" charset="0"/>
                  </a:rPr>
                  <a:t> </a:t>
                </a:r>
                <a14:m>
                  <m:oMath xmlns:m="http://schemas.openxmlformats.org/officeDocument/2006/math">
                    <m:f>
                      <m:fPr>
                        <m:ctrlPr>
                          <a:rPr lang="ru-RU" i="1">
                            <a:latin typeface="Cambria Math"/>
                            <a:cs typeface="Times New Roman" pitchFamily="18" charset="0"/>
                          </a:rPr>
                        </m:ctrlPr>
                      </m:fPr>
                      <m:num>
                        <m:r>
                          <a:rPr lang="ru-RU" b="0" i="1" smtClean="0">
                            <a:latin typeface="Cambria Math"/>
                            <a:cs typeface="Times New Roman" pitchFamily="18" charset="0"/>
                          </a:rPr>
                          <m:t>75</m:t>
                        </m:r>
                      </m:num>
                      <m:den>
                        <m:r>
                          <a:rPr lang="ru-RU" b="0" i="1" smtClean="0">
                            <a:latin typeface="Cambria Math"/>
                            <a:cs typeface="Times New Roman" pitchFamily="18" charset="0"/>
                          </a:rPr>
                          <m:t>100</m:t>
                        </m:r>
                      </m:den>
                    </m:f>
                    <m:r>
                      <a:rPr lang="ru-RU" b="0" i="1" smtClean="0">
                        <a:latin typeface="Cambria Math"/>
                        <a:cs typeface="Times New Roman" pitchFamily="18" charset="0"/>
                      </a:rPr>
                      <m:t>= </m:t>
                    </m:r>
                  </m:oMath>
                </a14:m>
                <a:endParaRPr lang="ru-RU" dirty="0">
                  <a:latin typeface="Times New Roman" pitchFamily="18" charset="0"/>
                  <a:cs typeface="Times New Roman" pitchFamily="18" charset="0"/>
                </a:endParaRPr>
              </a:p>
            </p:txBody>
          </p:sp>
        </mc:Choice>
        <mc:Fallback xmlns="">
          <p:sp>
            <p:nvSpPr>
              <p:cNvPr id="11" name="Объект 2"/>
              <p:cNvSpPr txBox="1">
                <a:spLocks noRot="1" noChangeAspect="1" noMove="1" noResize="1" noEditPoints="1" noAdjustHandles="1" noChangeArrowheads="1" noChangeShapeType="1" noTextEdit="1"/>
              </p:cNvSpPr>
              <p:nvPr/>
            </p:nvSpPr>
            <p:spPr>
              <a:xfrm>
                <a:off x="5868144" y="3978418"/>
                <a:ext cx="1368152" cy="892695"/>
              </a:xfrm>
              <a:prstGeom prst="rect">
                <a:avLst/>
              </a:prstGeom>
              <a:blipFill rotWithShape="1">
                <a:blip r:embed="rId8"/>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2" name="Объект 2"/>
              <p:cNvSpPr txBox="1">
                <a:spLocks/>
              </p:cNvSpPr>
              <p:nvPr/>
            </p:nvSpPr>
            <p:spPr>
              <a:xfrm>
                <a:off x="7020272" y="3992881"/>
                <a:ext cx="1152128" cy="8926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ru-RU" dirty="0" smtClean="0">
                    <a:latin typeface="Times New Roman" pitchFamily="18" charset="0"/>
                    <a:cs typeface="Times New Roman" pitchFamily="18" charset="0"/>
                  </a:rPr>
                  <a:t> 0,75</a:t>
                </a:r>
                <a14:m>
                  <m:oMath xmlns:m="http://schemas.openxmlformats.org/officeDocument/2006/math">
                    <m:r>
                      <a:rPr lang="ru-RU" b="0" i="1" smtClean="0">
                        <a:latin typeface="Cambria Math"/>
                        <a:cs typeface="Times New Roman" pitchFamily="18" charset="0"/>
                      </a:rPr>
                      <m:t> </m:t>
                    </m:r>
                  </m:oMath>
                </a14:m>
                <a:endParaRPr lang="ru-RU" dirty="0">
                  <a:latin typeface="Times New Roman" pitchFamily="18" charset="0"/>
                  <a:cs typeface="Times New Roman" pitchFamily="18" charset="0"/>
                </a:endParaRPr>
              </a:p>
            </p:txBody>
          </p:sp>
        </mc:Choice>
        <mc:Fallback xmlns="">
          <p:sp>
            <p:nvSpPr>
              <p:cNvPr id="12" name="Объект 2"/>
              <p:cNvSpPr txBox="1">
                <a:spLocks noRot="1" noChangeAspect="1" noMove="1" noResize="1" noEditPoints="1" noAdjustHandles="1" noChangeArrowheads="1" noChangeShapeType="1" noTextEdit="1"/>
              </p:cNvSpPr>
              <p:nvPr/>
            </p:nvSpPr>
            <p:spPr>
              <a:xfrm>
                <a:off x="7020272" y="3992881"/>
                <a:ext cx="1152128" cy="892695"/>
              </a:xfrm>
              <a:prstGeom prst="rect">
                <a:avLst/>
              </a:prstGeom>
              <a:blipFill rotWithShape="1">
                <a:blip r:embed="rId9"/>
                <a:stretch>
                  <a:fillRect l="-2646" t="-9589" r="-3175"/>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3" name="Объект 2"/>
              <p:cNvSpPr txBox="1">
                <a:spLocks/>
              </p:cNvSpPr>
              <p:nvPr/>
            </p:nvSpPr>
            <p:spPr>
              <a:xfrm>
                <a:off x="5502942" y="5517232"/>
                <a:ext cx="2957490" cy="8926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ru-RU" dirty="0" smtClean="0">
                    <a:latin typeface="Times New Roman" pitchFamily="18" charset="0"/>
                    <a:cs typeface="Times New Roman" pitchFamily="18" charset="0"/>
                  </a:rPr>
                  <a:t> Ответ: 0,75</a:t>
                </a:r>
                <a14:m>
                  <m:oMath xmlns:m="http://schemas.openxmlformats.org/officeDocument/2006/math">
                    <m:r>
                      <a:rPr lang="ru-RU" b="0" i="1" smtClean="0">
                        <a:latin typeface="Cambria Math"/>
                        <a:cs typeface="Times New Roman" pitchFamily="18" charset="0"/>
                      </a:rPr>
                      <m:t> </m:t>
                    </m:r>
                  </m:oMath>
                </a14:m>
                <a:endParaRPr lang="ru-RU" dirty="0">
                  <a:latin typeface="Times New Roman" pitchFamily="18" charset="0"/>
                  <a:cs typeface="Times New Roman" pitchFamily="18" charset="0"/>
                </a:endParaRPr>
              </a:p>
            </p:txBody>
          </p:sp>
        </mc:Choice>
        <mc:Fallback xmlns="">
          <p:sp>
            <p:nvSpPr>
              <p:cNvPr id="13" name="Объект 2"/>
              <p:cNvSpPr txBox="1">
                <a:spLocks noRot="1" noChangeAspect="1" noMove="1" noResize="1" noEditPoints="1" noAdjustHandles="1" noChangeArrowheads="1" noChangeShapeType="1" noTextEdit="1"/>
              </p:cNvSpPr>
              <p:nvPr/>
            </p:nvSpPr>
            <p:spPr>
              <a:xfrm>
                <a:off x="5502942" y="5517232"/>
                <a:ext cx="2957490" cy="892695"/>
              </a:xfrm>
              <a:prstGeom prst="rect">
                <a:avLst/>
              </a:prstGeom>
              <a:blipFill rotWithShape="1">
                <a:blip r:embed="rId10"/>
                <a:stretch>
                  <a:fillRect t="-9589"/>
                </a:stretch>
              </a:blipFill>
            </p:spPr>
            <p:txBody>
              <a:bodyPr/>
              <a:lstStyle/>
              <a:p>
                <a:r>
                  <a:rPr lang="ru-RU">
                    <a:noFill/>
                  </a:rPr>
                  <a:t> </a:t>
                </a:r>
              </a:p>
            </p:txBody>
          </p:sp>
        </mc:Fallback>
      </mc:AlternateContent>
    </p:spTree>
    <p:extLst>
      <p:ext uri="{BB962C8B-B14F-4D97-AF65-F5344CB8AC3E}">
        <p14:creationId xmlns:p14="http://schemas.microsoft.com/office/powerpoint/2010/main" val="3634517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7" grpId="0"/>
      <p:bldP spid="8" grpId="0"/>
      <p:bldP spid="9" grpId="0"/>
      <p:bldP spid="10" grpId="0"/>
      <p:bldP spid="11" grpId="0"/>
      <p:bldP spid="12" grpId="0"/>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fontScale="90000"/>
          </a:bodyPr>
          <a:lstStyle/>
          <a:p>
            <a:r>
              <a:rPr lang="ru-RU" sz="2700" dirty="0">
                <a:latin typeface="Times New Roman" pitchFamily="18" charset="0"/>
                <a:cs typeface="Times New Roman" pitchFamily="18" charset="0"/>
              </a:rPr>
              <a:t>11. Установите соответствие между графиками функций и формулами, которые их задают. </a:t>
            </a:r>
            <a:r>
              <a:rPr lang="ru-RU" dirty="0"/>
              <a:t>	</a:t>
            </a:r>
          </a:p>
        </p:txBody>
      </p:sp>
      <p:graphicFrame>
        <p:nvGraphicFramePr>
          <p:cNvPr id="5" name="Объект 4"/>
          <p:cNvGraphicFramePr>
            <a:graphicFrameLocks noGrp="1"/>
          </p:cNvGraphicFramePr>
          <p:nvPr>
            <p:ph idx="1"/>
            <p:extLst>
              <p:ext uri="{D42A27DB-BD31-4B8C-83A1-F6EECF244321}">
                <p14:modId xmlns:p14="http://schemas.microsoft.com/office/powerpoint/2010/main" val="3363591370"/>
              </p:ext>
            </p:extLst>
          </p:nvPr>
        </p:nvGraphicFramePr>
        <p:xfrm>
          <a:off x="395536" y="4581128"/>
          <a:ext cx="8229600" cy="741680"/>
        </p:xfrm>
        <a:graphic>
          <a:graphicData uri="http://schemas.openxmlformats.org/drawingml/2006/table">
            <a:tbl>
              <a:tblPr firstRow="1" bandRow="1">
                <a:tableStyleId>{5940675A-B579-460E-94D1-54222C63F5DA}</a:tableStyleId>
              </a:tblPr>
              <a:tblGrid>
                <a:gridCol w="2743200"/>
                <a:gridCol w="2743200"/>
                <a:gridCol w="2743200"/>
              </a:tblGrid>
              <a:tr h="370840">
                <a:tc>
                  <a:txBody>
                    <a:bodyPr/>
                    <a:lstStyle/>
                    <a:p>
                      <a:pPr algn="ctr"/>
                      <a:r>
                        <a:rPr lang="ru-RU" dirty="0" smtClean="0">
                          <a:latin typeface="Times New Roman" pitchFamily="18" charset="0"/>
                          <a:cs typeface="Times New Roman" pitchFamily="18" charset="0"/>
                        </a:rPr>
                        <a:t>А</a:t>
                      </a:r>
                      <a:endParaRPr lang="ru-RU" dirty="0">
                        <a:latin typeface="Times New Roman" pitchFamily="18" charset="0"/>
                        <a:cs typeface="Times New Roman" pitchFamily="18" charset="0"/>
                      </a:endParaRPr>
                    </a:p>
                  </a:txBody>
                  <a:tcPr/>
                </a:tc>
                <a:tc>
                  <a:txBody>
                    <a:bodyPr/>
                    <a:lstStyle/>
                    <a:p>
                      <a:pPr algn="ctr"/>
                      <a:r>
                        <a:rPr lang="ru-RU" dirty="0" smtClean="0">
                          <a:latin typeface="Times New Roman" pitchFamily="18" charset="0"/>
                          <a:cs typeface="Times New Roman" pitchFamily="18" charset="0"/>
                        </a:rPr>
                        <a:t>Б</a:t>
                      </a:r>
                      <a:endParaRPr lang="ru-RU" dirty="0">
                        <a:latin typeface="Times New Roman" pitchFamily="18" charset="0"/>
                        <a:cs typeface="Times New Roman" pitchFamily="18" charset="0"/>
                      </a:endParaRPr>
                    </a:p>
                  </a:txBody>
                  <a:tcPr/>
                </a:tc>
                <a:tc>
                  <a:txBody>
                    <a:bodyPr/>
                    <a:lstStyle/>
                    <a:p>
                      <a:pPr algn="ctr"/>
                      <a:r>
                        <a:rPr lang="ru-RU" dirty="0" smtClean="0">
                          <a:latin typeface="Times New Roman" pitchFamily="18" charset="0"/>
                          <a:cs typeface="Times New Roman" pitchFamily="18" charset="0"/>
                        </a:rPr>
                        <a:t>В</a:t>
                      </a:r>
                      <a:endParaRPr lang="ru-RU" dirty="0">
                        <a:latin typeface="Times New Roman" pitchFamily="18" charset="0"/>
                        <a:cs typeface="Times New Roman" pitchFamily="18" charset="0"/>
                      </a:endParaRPr>
                    </a:p>
                  </a:txBody>
                  <a:tcPr/>
                </a:tc>
              </a:tr>
              <a:tr h="370840">
                <a:tc>
                  <a:txBody>
                    <a:bodyPr/>
                    <a:lstStyle/>
                    <a:p>
                      <a:pPr algn="ctr"/>
                      <a:endParaRPr lang="ru-RU">
                        <a:latin typeface="Times New Roman" pitchFamily="18" charset="0"/>
                        <a:cs typeface="Times New Roman" pitchFamily="18" charset="0"/>
                      </a:endParaRPr>
                    </a:p>
                  </a:txBody>
                  <a:tcPr/>
                </a:tc>
                <a:tc>
                  <a:txBody>
                    <a:bodyPr/>
                    <a:lstStyle/>
                    <a:p>
                      <a:pPr algn="ctr"/>
                      <a:endParaRPr lang="ru-RU" dirty="0">
                        <a:latin typeface="Times New Roman" pitchFamily="18" charset="0"/>
                        <a:cs typeface="Times New Roman" pitchFamily="18" charset="0"/>
                      </a:endParaRPr>
                    </a:p>
                  </a:txBody>
                  <a:tcPr/>
                </a:tc>
                <a:tc>
                  <a:txBody>
                    <a:bodyPr/>
                    <a:lstStyle/>
                    <a:p>
                      <a:pPr algn="ctr"/>
                      <a:endParaRPr lang="ru-RU" dirty="0">
                        <a:latin typeface="Times New Roman" pitchFamily="18" charset="0"/>
                        <a:cs typeface="Times New Roman" pitchFamily="18" charset="0"/>
                      </a:endParaRPr>
                    </a:p>
                  </a:txBody>
                  <a:tcPr/>
                </a:tc>
              </a:tr>
            </a:tbl>
          </a:graphicData>
        </a:graphic>
      </p:graphicFrame>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268760"/>
            <a:ext cx="8748464" cy="2598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4" name="Прямоугольник 3"/>
              <p:cNvSpPr/>
              <p:nvPr/>
            </p:nvSpPr>
            <p:spPr>
              <a:xfrm>
                <a:off x="395536" y="3880470"/>
                <a:ext cx="5890715" cy="372410"/>
              </a:xfrm>
              <a:prstGeom prst="rect">
                <a:avLst/>
              </a:prstGeom>
            </p:spPr>
            <p:txBody>
              <a:bodyPr wrap="none">
                <a:spAutoFit/>
              </a:bodyPr>
              <a:lstStyle/>
              <a:p>
                <a:r>
                  <a:rPr lang="es-ES" dirty="0" smtClean="0"/>
                  <a:t>1) </a:t>
                </a:r>
                <a:r>
                  <a:rPr lang="en-US" dirty="0"/>
                  <a:t>y</a:t>
                </a:r>
                <a:r>
                  <a:rPr lang="en-US" dirty="0" smtClean="0"/>
                  <a:t> = </a:t>
                </a:r>
                <a14:m>
                  <m:oMath xmlns:m="http://schemas.openxmlformats.org/officeDocument/2006/math">
                    <m:rad>
                      <m:radPr>
                        <m:degHide m:val="on"/>
                        <m:ctrlPr>
                          <a:rPr lang="en-US" i="1" smtClean="0">
                            <a:latin typeface="Cambria Math"/>
                          </a:rPr>
                        </m:ctrlPr>
                      </m:radPr>
                      <m:deg/>
                      <m:e>
                        <m:r>
                          <a:rPr lang="en-US" b="0" i="1" smtClean="0">
                            <a:latin typeface="Cambria Math"/>
                          </a:rPr>
                          <m:t>𝑥</m:t>
                        </m:r>
                      </m:e>
                    </m:rad>
                  </m:oMath>
                </a14:m>
                <a:r>
                  <a:rPr lang="es-ES" dirty="0" smtClean="0"/>
                  <a:t>                     2)</a:t>
                </a:r>
                <a:r>
                  <a:rPr lang="ru-RU" dirty="0" smtClean="0"/>
                  <a:t> </a:t>
                </a:r>
                <a:r>
                  <a:rPr lang="en-US" dirty="0" smtClean="0"/>
                  <a:t>y=2</a:t>
                </a:r>
                <a14:m>
                  <m:oMath xmlns:m="http://schemas.openxmlformats.org/officeDocument/2006/math">
                    <m:sSup>
                      <m:sSupPr>
                        <m:ctrlPr>
                          <a:rPr lang="en-US" i="1" smtClean="0">
                            <a:latin typeface="Cambria Math"/>
                          </a:rPr>
                        </m:ctrlPr>
                      </m:sSupPr>
                      <m:e>
                        <m:r>
                          <a:rPr lang="en-US" b="0" i="1" smtClean="0">
                            <a:latin typeface="Cambria Math"/>
                          </a:rPr>
                          <m:t>𝑥</m:t>
                        </m:r>
                      </m:e>
                      <m:sup>
                        <m:r>
                          <a:rPr lang="en-US" b="0" i="1" smtClean="0">
                            <a:latin typeface="Cambria Math"/>
                          </a:rPr>
                          <m:t>2</m:t>
                        </m:r>
                      </m:sup>
                    </m:sSup>
                    <m:r>
                      <a:rPr lang="en-US" b="0" i="1" smtClean="0">
                        <a:latin typeface="Cambria Math"/>
                      </a:rPr>
                      <m:t>−2                  3) </m:t>
                    </m:r>
                    <m:r>
                      <a:rPr lang="en-US" b="0" i="1" smtClean="0">
                        <a:latin typeface="Cambria Math"/>
                      </a:rPr>
                      <m:t>𝑦</m:t>
                    </m:r>
                    <m:r>
                      <a:rPr lang="en-US" b="0" i="1" smtClean="0">
                        <a:latin typeface="Cambria Math"/>
                      </a:rPr>
                      <m:t>=−2</m:t>
                    </m:r>
                    <m:r>
                      <a:rPr lang="en-US" b="0" i="1" smtClean="0">
                        <a:latin typeface="Cambria Math"/>
                      </a:rPr>
                      <m:t>𝑥</m:t>
                    </m:r>
                    <m:r>
                      <a:rPr lang="en-US" b="0" i="1" smtClean="0">
                        <a:latin typeface="Cambria Math"/>
                      </a:rPr>
                      <m:t>+2</m:t>
                    </m:r>
                  </m:oMath>
                </a14:m>
                <a:r>
                  <a:rPr lang="es-ES" dirty="0" smtClean="0"/>
                  <a:t> </a:t>
                </a:r>
                <a:endParaRPr lang="es-ES" dirty="0"/>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395536" y="3880470"/>
                <a:ext cx="5890715" cy="372410"/>
              </a:xfrm>
              <a:prstGeom prst="rect">
                <a:avLst/>
              </a:prstGeom>
              <a:blipFill rotWithShape="1">
                <a:blip r:embed="rId4"/>
                <a:stretch>
                  <a:fillRect l="-932" t="-6557" b="-26230"/>
                </a:stretch>
              </a:blipFill>
            </p:spPr>
            <p:txBody>
              <a:bodyPr/>
              <a:lstStyle/>
              <a:p>
                <a:r>
                  <a:rPr lang="ru-RU">
                    <a:noFill/>
                  </a:rPr>
                  <a:t> </a:t>
                </a:r>
              </a:p>
            </p:txBody>
          </p:sp>
        </mc:Fallback>
      </mc:AlternateContent>
      <p:sp>
        <p:nvSpPr>
          <p:cNvPr id="6" name="TextBox 5"/>
          <p:cNvSpPr txBox="1"/>
          <p:nvPr/>
        </p:nvSpPr>
        <p:spPr>
          <a:xfrm>
            <a:off x="1331640" y="4941168"/>
            <a:ext cx="864096" cy="369332"/>
          </a:xfrm>
          <a:prstGeom prst="rect">
            <a:avLst/>
          </a:prstGeom>
          <a:noFill/>
        </p:spPr>
        <p:txBody>
          <a:bodyPr wrap="square" rtlCol="0">
            <a:spAutoFit/>
          </a:bodyPr>
          <a:lstStyle/>
          <a:p>
            <a:pPr algn="ctr"/>
            <a:r>
              <a:rPr lang="ru-RU" dirty="0"/>
              <a:t>2</a:t>
            </a:r>
          </a:p>
        </p:txBody>
      </p:sp>
      <p:sp>
        <p:nvSpPr>
          <p:cNvPr id="8" name="TextBox 7"/>
          <p:cNvSpPr txBox="1"/>
          <p:nvPr/>
        </p:nvSpPr>
        <p:spPr>
          <a:xfrm>
            <a:off x="4121696" y="4971745"/>
            <a:ext cx="864096" cy="369332"/>
          </a:xfrm>
          <a:prstGeom prst="rect">
            <a:avLst/>
          </a:prstGeom>
          <a:noFill/>
        </p:spPr>
        <p:txBody>
          <a:bodyPr wrap="square" rtlCol="0">
            <a:spAutoFit/>
          </a:bodyPr>
          <a:lstStyle/>
          <a:p>
            <a:pPr algn="ctr"/>
            <a:r>
              <a:rPr lang="ru-RU" dirty="0" smtClean="0"/>
              <a:t>1</a:t>
            </a:r>
            <a:endParaRPr lang="ru-RU" dirty="0"/>
          </a:p>
        </p:txBody>
      </p:sp>
      <p:sp>
        <p:nvSpPr>
          <p:cNvPr id="9" name="TextBox 8"/>
          <p:cNvSpPr txBox="1"/>
          <p:nvPr/>
        </p:nvSpPr>
        <p:spPr>
          <a:xfrm>
            <a:off x="6876256" y="4941168"/>
            <a:ext cx="864096" cy="369332"/>
          </a:xfrm>
          <a:prstGeom prst="rect">
            <a:avLst/>
          </a:prstGeom>
          <a:noFill/>
        </p:spPr>
        <p:txBody>
          <a:bodyPr wrap="square" rtlCol="0">
            <a:spAutoFit/>
          </a:bodyPr>
          <a:lstStyle/>
          <a:p>
            <a:pPr algn="ctr"/>
            <a:r>
              <a:rPr lang="ru-RU" dirty="0" smtClean="0"/>
              <a:t>3</a:t>
            </a:r>
            <a:endParaRPr lang="ru-RU" dirty="0"/>
          </a:p>
        </p:txBody>
      </p:sp>
      <p:sp>
        <p:nvSpPr>
          <p:cNvPr id="10" name="TextBox 9"/>
          <p:cNvSpPr txBox="1"/>
          <p:nvPr/>
        </p:nvSpPr>
        <p:spPr>
          <a:xfrm>
            <a:off x="4427984" y="5877272"/>
            <a:ext cx="3168352" cy="584775"/>
          </a:xfrm>
          <a:prstGeom prst="rect">
            <a:avLst/>
          </a:prstGeom>
          <a:noFill/>
        </p:spPr>
        <p:txBody>
          <a:bodyPr wrap="square" rtlCol="0">
            <a:spAutoFit/>
          </a:bodyPr>
          <a:lstStyle/>
          <a:p>
            <a:r>
              <a:rPr lang="ru-RU" sz="3200" dirty="0" smtClean="0"/>
              <a:t>Ответ: 213</a:t>
            </a:r>
            <a:endParaRPr lang="ru-RU" sz="3200" dirty="0"/>
          </a:p>
        </p:txBody>
      </p:sp>
    </p:spTree>
    <p:extLst>
      <p:ext uri="{BB962C8B-B14F-4D97-AF65-F5344CB8AC3E}">
        <p14:creationId xmlns:p14="http://schemas.microsoft.com/office/powerpoint/2010/main" val="860986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Заголовок 1"/>
              <p:cNvSpPr>
                <a:spLocks noGrp="1"/>
              </p:cNvSpPr>
              <p:nvPr>
                <p:ph type="title"/>
              </p:nvPr>
            </p:nvSpPr>
            <p:spPr>
              <a:xfrm>
                <a:off x="457200" y="274638"/>
                <a:ext cx="8229600" cy="2146250"/>
              </a:xfrm>
            </p:spPr>
            <p:txBody>
              <a:bodyPr>
                <a:normAutofit fontScale="90000"/>
              </a:bodyPr>
              <a:lstStyle/>
              <a:p>
                <a:r>
                  <a:rPr lang="ru-RU" sz="2700" dirty="0" smtClean="0">
                    <a:latin typeface="Times New Roman" pitchFamily="18" charset="0"/>
                    <a:cs typeface="Times New Roman" pitchFamily="18" charset="0"/>
                  </a:rPr>
                  <a:t>12</a:t>
                </a:r>
                <a:r>
                  <a:rPr lang="ru-RU" sz="2700" b="1" dirty="0">
                    <a:latin typeface="Times New Roman" pitchFamily="18" charset="0"/>
                    <a:cs typeface="Times New Roman" pitchFamily="18" charset="0"/>
                  </a:rPr>
                  <a:t>. </a:t>
                </a:r>
                <a:r>
                  <a:rPr lang="ru-RU" sz="2700" dirty="0">
                    <a:latin typeface="Times New Roman" pitchFamily="18" charset="0"/>
                    <a:cs typeface="Times New Roman" pitchFamily="18" charset="0"/>
                  </a:rPr>
                  <a:t>Центростремительное ускорение при движении по окружности (в м/c2) можно вычислить по формуле </a:t>
                </a:r>
                <a:r>
                  <a:rPr lang="en-US" sz="2700" dirty="0" smtClean="0">
                    <a:latin typeface="Times New Roman" pitchFamily="18" charset="0"/>
                    <a:cs typeface="Times New Roman" pitchFamily="18" charset="0"/>
                  </a:rPr>
                  <a:t>a= </a:t>
                </a:r>
                <a14:m>
                  <m:oMath xmlns:m="http://schemas.openxmlformats.org/officeDocument/2006/math">
                    <m:sSup>
                      <m:sSupPr>
                        <m:ctrlPr>
                          <a:rPr lang="en-US" sz="2700" i="1" smtClean="0">
                            <a:latin typeface="Cambria Math"/>
                            <a:cs typeface="Times New Roman" pitchFamily="18" charset="0"/>
                          </a:rPr>
                        </m:ctrlPr>
                      </m:sSupPr>
                      <m:e>
                        <m:r>
                          <m:rPr>
                            <m:sty m:val="p"/>
                          </m:rPr>
                          <a:rPr lang="el-GR" sz="2700" i="1" smtClean="0">
                            <a:latin typeface="Cambria Math"/>
                            <a:cs typeface="Times New Roman" pitchFamily="18" charset="0"/>
                          </a:rPr>
                          <m:t>ω</m:t>
                        </m:r>
                      </m:e>
                      <m:sup>
                        <m:r>
                          <a:rPr lang="en-US" sz="2700" b="0" i="1" smtClean="0">
                            <a:latin typeface="Cambria Math"/>
                            <a:cs typeface="Times New Roman" pitchFamily="18" charset="0"/>
                          </a:rPr>
                          <m:t>2</m:t>
                        </m:r>
                      </m:sup>
                    </m:sSup>
                    <m:r>
                      <a:rPr lang="en-US" sz="2700" b="0" i="1" smtClean="0">
                        <a:latin typeface="Cambria Math"/>
                        <a:cs typeface="Times New Roman" pitchFamily="18" charset="0"/>
                      </a:rPr>
                      <m:t>𝑅</m:t>
                    </m:r>
                  </m:oMath>
                </a14:m>
                <a:r>
                  <a:rPr lang="ru-RU" sz="2700" dirty="0" smtClean="0">
                    <a:latin typeface="Times New Roman" pitchFamily="18" charset="0"/>
                    <a:cs typeface="Times New Roman" pitchFamily="18" charset="0"/>
                  </a:rPr>
                  <a:t>, </a:t>
                </a:r>
                <a:r>
                  <a:rPr lang="ru-RU" sz="2700" dirty="0">
                    <a:latin typeface="Times New Roman" pitchFamily="18" charset="0"/>
                    <a:cs typeface="Times New Roman" pitchFamily="18" charset="0"/>
                  </a:rPr>
                  <a:t>где ω – угловая скорость (в с−1), а R – радиус окружности. Пользуясь этой формулой, найдите расстояние R (в метрах), если угловая скорость равна 6,5 с−1, а центростремительное ускорение равно 253,5 м/c2. Ответ дайте в метрах. </a:t>
                </a:r>
                <a:endParaRPr lang="ru-RU" dirty="0"/>
              </a:p>
            </p:txBody>
          </p:sp>
        </mc:Choice>
        <mc:Fallback xmlns="">
          <p:sp>
            <p:nvSpPr>
              <p:cNvPr id="2" name="Заголовок 1"/>
              <p:cNvSpPr>
                <a:spLocks noGrp="1" noRot="1" noChangeAspect="1" noMove="1" noResize="1" noEditPoints="1" noAdjustHandles="1" noChangeArrowheads="1" noChangeShapeType="1" noTextEdit="1"/>
              </p:cNvSpPr>
              <p:nvPr>
                <p:ph type="title"/>
              </p:nvPr>
            </p:nvSpPr>
            <p:spPr>
              <a:xfrm>
                <a:off x="457200" y="274638"/>
                <a:ext cx="8229600" cy="2146250"/>
              </a:xfrm>
              <a:blipFill rotWithShape="1">
                <a:blip r:embed="rId2"/>
                <a:stretch>
                  <a:fillRect l="-148" t="-5398" r="-963" b="-9659"/>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3" name="Объект 2"/>
              <p:cNvSpPr>
                <a:spLocks noGrp="1"/>
              </p:cNvSpPr>
              <p:nvPr>
                <p:ph idx="1"/>
              </p:nvPr>
            </p:nvSpPr>
            <p:spPr>
              <a:xfrm>
                <a:off x="457200" y="2492897"/>
                <a:ext cx="8229600" cy="432047"/>
              </a:xfrm>
            </p:spPr>
            <p:txBody>
              <a:bodyPr>
                <a:normAutofit lnSpcReduction="10000"/>
              </a:bodyPr>
              <a:lstStyle/>
              <a:p>
                <a:pPr marL="0" indent="0">
                  <a:buNone/>
                </a:pPr>
                <a:r>
                  <a:rPr lang="el-GR" sz="2400" dirty="0" smtClean="0">
                    <a:latin typeface="Times New Roman" pitchFamily="18" charset="0"/>
                    <a:cs typeface="Times New Roman" pitchFamily="18" charset="0"/>
                  </a:rPr>
                  <a:t>ω</a:t>
                </a:r>
                <a:r>
                  <a:rPr lang="en-US" sz="2400" dirty="0" smtClean="0">
                    <a:latin typeface="Times New Roman" pitchFamily="18" charset="0"/>
                    <a:cs typeface="Times New Roman" pitchFamily="18" charset="0"/>
                  </a:rPr>
                  <a:t> = 6,5 </a:t>
                </a:r>
                <a14:m>
                  <m:oMath xmlns:m="http://schemas.openxmlformats.org/officeDocument/2006/math">
                    <m:sSup>
                      <m:sSupPr>
                        <m:ctrlPr>
                          <a:rPr lang="en-US" sz="2400" i="1" smtClean="0">
                            <a:latin typeface="Cambria Math"/>
                          </a:rPr>
                        </m:ctrlPr>
                      </m:sSupPr>
                      <m:e>
                        <m:r>
                          <a:rPr lang="en-US" sz="2400" b="0" i="1" smtClean="0">
                            <a:latin typeface="Cambria Math"/>
                          </a:rPr>
                          <m:t>𝑐</m:t>
                        </m:r>
                      </m:e>
                      <m:sup>
                        <m:r>
                          <a:rPr lang="en-US" sz="2400" b="0" i="1" smtClean="0">
                            <a:latin typeface="Cambria Math"/>
                          </a:rPr>
                          <m:t>−1</m:t>
                        </m:r>
                      </m:sup>
                    </m:sSup>
                  </m:oMath>
                </a14:m>
                <a:r>
                  <a:rPr lang="en-US" sz="2400" dirty="0" smtClean="0">
                    <a:latin typeface="Times New Roman" pitchFamily="18" charset="0"/>
                    <a:cs typeface="Times New Roman" pitchFamily="18" charset="0"/>
                  </a:rPr>
                  <a:t>        a=256,5 </a:t>
                </a:r>
                <a:r>
                  <a:rPr lang="ru-RU" sz="2400" dirty="0" smtClean="0">
                    <a:latin typeface="Times New Roman" pitchFamily="18" charset="0"/>
                    <a:cs typeface="Times New Roman" pitchFamily="18" charset="0"/>
                  </a:rPr>
                  <a:t>м/</a:t>
                </a:r>
                <a14:m>
                  <m:oMath xmlns:m="http://schemas.openxmlformats.org/officeDocument/2006/math">
                    <m:sSup>
                      <m:sSupPr>
                        <m:ctrlPr>
                          <a:rPr lang="ru-RU" sz="2400" i="1" smtClean="0">
                            <a:latin typeface="Cambria Math"/>
                          </a:rPr>
                        </m:ctrlPr>
                      </m:sSupPr>
                      <m:e>
                        <m:r>
                          <a:rPr lang="ru-RU" sz="2400" b="0" i="1" smtClean="0">
                            <a:latin typeface="Cambria Math"/>
                          </a:rPr>
                          <m:t>с</m:t>
                        </m:r>
                      </m:e>
                      <m:sup>
                        <m:r>
                          <a:rPr lang="ru-RU" sz="2400" b="0" i="1" smtClean="0">
                            <a:latin typeface="Cambria Math"/>
                          </a:rPr>
                          <m:t>2</m:t>
                        </m:r>
                      </m:sup>
                    </m:sSup>
                  </m:oMath>
                </a14:m>
                <a:endParaRPr lang="ru-RU" sz="2400" dirty="0">
                  <a:latin typeface="Times New Roman" pitchFamily="18" charset="0"/>
                  <a:cs typeface="Times New Roman" pitchFamily="18" charset="0"/>
                </a:endParaRPr>
              </a:p>
            </p:txBody>
          </p:sp>
        </mc:Choice>
        <mc:Fallback xmlns="">
          <p:sp>
            <p:nvSpPr>
              <p:cNvPr id="3" name="Объект 2"/>
              <p:cNvSpPr>
                <a:spLocks noGrp="1" noRot="1" noChangeAspect="1" noMove="1" noResize="1" noEditPoints="1" noAdjustHandles="1" noChangeArrowheads="1" noChangeShapeType="1" noTextEdit="1"/>
              </p:cNvSpPr>
              <p:nvPr>
                <p:ph idx="1"/>
              </p:nvPr>
            </p:nvSpPr>
            <p:spPr>
              <a:xfrm>
                <a:off x="457200" y="2492897"/>
                <a:ext cx="8229600" cy="432047"/>
              </a:xfrm>
              <a:blipFill rotWithShape="1">
                <a:blip r:embed="rId3"/>
                <a:stretch>
                  <a:fillRect l="-1111" t="-19718" b="-29577"/>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4" name="Объект 2"/>
              <p:cNvSpPr txBox="1">
                <a:spLocks/>
              </p:cNvSpPr>
              <p:nvPr/>
            </p:nvSpPr>
            <p:spPr>
              <a:xfrm>
                <a:off x="395536" y="2996951"/>
                <a:ext cx="2016224" cy="79208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latin typeface="Times New Roman" pitchFamily="18" charset="0"/>
                    <a:cs typeface="Times New Roman" pitchFamily="18" charset="0"/>
                  </a:rPr>
                  <a:t>R= </a:t>
                </a:r>
                <a14:m>
                  <m:oMath xmlns:m="http://schemas.openxmlformats.org/officeDocument/2006/math">
                    <m:f>
                      <m:fPr>
                        <m:ctrlPr>
                          <a:rPr lang="en-US" i="1" smtClean="0">
                            <a:latin typeface="Cambria Math"/>
                            <a:cs typeface="Times New Roman" pitchFamily="18" charset="0"/>
                          </a:rPr>
                        </m:ctrlPr>
                      </m:fPr>
                      <m:num>
                        <m:r>
                          <a:rPr lang="en-US" b="0" i="1" smtClean="0">
                            <a:latin typeface="Cambria Math"/>
                            <a:cs typeface="Times New Roman" pitchFamily="18" charset="0"/>
                          </a:rPr>
                          <m:t>𝑎</m:t>
                        </m:r>
                      </m:num>
                      <m:den>
                        <m:sSup>
                          <m:sSupPr>
                            <m:ctrlPr>
                              <a:rPr lang="en-US" i="1" smtClean="0">
                                <a:latin typeface="Cambria Math"/>
                                <a:cs typeface="Times New Roman" pitchFamily="18" charset="0"/>
                              </a:rPr>
                            </m:ctrlPr>
                          </m:sSupPr>
                          <m:e>
                            <m:r>
                              <a:rPr lang="en-US" b="0" i="1" smtClean="0">
                                <a:latin typeface="Cambria Math"/>
                                <a:cs typeface="Times New Roman" pitchFamily="18" charset="0"/>
                              </a:rPr>
                              <m:t> </m:t>
                            </m:r>
                            <m:r>
                              <m:rPr>
                                <m:sty m:val="p"/>
                              </m:rPr>
                              <a:rPr lang="el-GR" i="1" smtClean="0">
                                <a:latin typeface="Cambria Math"/>
                                <a:cs typeface="Times New Roman" pitchFamily="18" charset="0"/>
                              </a:rPr>
                              <m:t>ω</m:t>
                            </m:r>
                          </m:e>
                          <m:sup>
                            <m:r>
                              <a:rPr lang="en-US" b="0" i="1" smtClean="0">
                                <a:latin typeface="Cambria Math"/>
                                <a:cs typeface="Times New Roman" pitchFamily="18" charset="0"/>
                              </a:rPr>
                              <m:t>2</m:t>
                            </m:r>
                          </m:sup>
                        </m:sSup>
                      </m:den>
                    </m:f>
                  </m:oMath>
                </a14:m>
                <a:endParaRPr lang="ru-RU" dirty="0">
                  <a:latin typeface="Times New Roman" pitchFamily="18" charset="0"/>
                  <a:cs typeface="Times New Roman" pitchFamily="18" charset="0"/>
                </a:endParaRPr>
              </a:p>
            </p:txBody>
          </p:sp>
        </mc:Choice>
        <mc:Fallback xmlns="">
          <p:sp>
            <p:nvSpPr>
              <p:cNvPr id="4" name="Объект 2"/>
              <p:cNvSpPr txBox="1">
                <a:spLocks noRot="1" noChangeAspect="1" noMove="1" noResize="1" noEditPoints="1" noAdjustHandles="1" noChangeArrowheads="1" noChangeShapeType="1" noTextEdit="1"/>
              </p:cNvSpPr>
              <p:nvPr/>
            </p:nvSpPr>
            <p:spPr>
              <a:xfrm>
                <a:off x="395536" y="2996951"/>
                <a:ext cx="2016224" cy="792089"/>
              </a:xfrm>
              <a:prstGeom prst="rect">
                <a:avLst/>
              </a:prstGeom>
              <a:blipFill rotWithShape="1">
                <a:blip r:embed="rId4"/>
                <a:stretch>
                  <a:fillRect l="-7855" t="-3846" b="-4615"/>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5" name="Объект 2"/>
              <p:cNvSpPr txBox="1">
                <a:spLocks/>
              </p:cNvSpPr>
              <p:nvPr/>
            </p:nvSpPr>
            <p:spPr>
              <a:xfrm>
                <a:off x="395536" y="3806817"/>
                <a:ext cx="2160240" cy="79208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latin typeface="Times New Roman" pitchFamily="18" charset="0"/>
                    <a:cs typeface="Times New Roman" pitchFamily="18" charset="0"/>
                  </a:rPr>
                  <a:t>R= </a:t>
                </a:r>
                <a14:m>
                  <m:oMath xmlns:m="http://schemas.openxmlformats.org/officeDocument/2006/math">
                    <m:f>
                      <m:fPr>
                        <m:ctrlPr>
                          <a:rPr lang="en-US" i="1" smtClean="0">
                            <a:latin typeface="Cambria Math"/>
                            <a:cs typeface="Times New Roman" pitchFamily="18" charset="0"/>
                          </a:rPr>
                        </m:ctrlPr>
                      </m:fPr>
                      <m:num>
                        <m:r>
                          <a:rPr lang="en-US" b="0" i="1" smtClean="0">
                            <a:latin typeface="Cambria Math"/>
                            <a:cs typeface="Times New Roman" pitchFamily="18" charset="0"/>
                          </a:rPr>
                          <m:t>253,5</m:t>
                        </m:r>
                      </m:num>
                      <m:den>
                        <m:sSup>
                          <m:sSupPr>
                            <m:ctrlPr>
                              <a:rPr lang="en-US" i="1" smtClean="0">
                                <a:latin typeface="Cambria Math"/>
                                <a:cs typeface="Times New Roman" pitchFamily="18" charset="0"/>
                              </a:rPr>
                            </m:ctrlPr>
                          </m:sSupPr>
                          <m:e>
                            <m:r>
                              <a:rPr lang="en-US" b="0" i="1" smtClean="0">
                                <a:latin typeface="Cambria Math"/>
                                <a:cs typeface="Times New Roman" pitchFamily="18" charset="0"/>
                              </a:rPr>
                              <m:t> 6,5</m:t>
                            </m:r>
                          </m:e>
                          <m:sup>
                            <m:r>
                              <a:rPr lang="en-US" b="0" i="1" smtClean="0">
                                <a:latin typeface="Cambria Math"/>
                                <a:cs typeface="Times New Roman" pitchFamily="18" charset="0"/>
                              </a:rPr>
                              <m:t>2</m:t>
                            </m:r>
                          </m:sup>
                        </m:sSup>
                      </m:den>
                    </m:f>
                    <m:r>
                      <a:rPr lang="en-US" b="0" i="1" smtClean="0">
                        <a:latin typeface="Cambria Math"/>
                        <a:cs typeface="Times New Roman" pitchFamily="18" charset="0"/>
                      </a:rPr>
                      <m:t>= </m:t>
                    </m:r>
                  </m:oMath>
                </a14:m>
                <a:endParaRPr lang="ru-RU" dirty="0">
                  <a:latin typeface="Times New Roman" pitchFamily="18" charset="0"/>
                  <a:cs typeface="Times New Roman" pitchFamily="18" charset="0"/>
                </a:endParaRPr>
              </a:p>
            </p:txBody>
          </p:sp>
        </mc:Choice>
        <mc:Fallback xmlns="">
          <p:sp>
            <p:nvSpPr>
              <p:cNvPr id="5" name="Объект 2"/>
              <p:cNvSpPr txBox="1">
                <a:spLocks noRot="1" noChangeAspect="1" noMove="1" noResize="1" noEditPoints="1" noAdjustHandles="1" noChangeArrowheads="1" noChangeShapeType="1" noTextEdit="1"/>
              </p:cNvSpPr>
              <p:nvPr/>
            </p:nvSpPr>
            <p:spPr>
              <a:xfrm>
                <a:off x="395536" y="3806817"/>
                <a:ext cx="2160240" cy="792089"/>
              </a:xfrm>
              <a:prstGeom prst="rect">
                <a:avLst/>
              </a:prstGeom>
              <a:blipFill rotWithShape="1">
                <a:blip r:embed="rId5"/>
                <a:stretch>
                  <a:fillRect l="-7345" b="-10769"/>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6" name="Объект 2"/>
              <p:cNvSpPr txBox="1">
                <a:spLocks/>
              </p:cNvSpPr>
              <p:nvPr/>
            </p:nvSpPr>
            <p:spPr>
              <a:xfrm>
                <a:off x="2267744" y="3787745"/>
                <a:ext cx="1800200" cy="79208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latin typeface="Times New Roman" pitchFamily="18" charset="0"/>
                    <a:cs typeface="Times New Roman" pitchFamily="18" charset="0"/>
                  </a:rPr>
                  <a:t> </a:t>
                </a:r>
                <a14:m>
                  <m:oMath xmlns:m="http://schemas.openxmlformats.org/officeDocument/2006/math">
                    <m:f>
                      <m:fPr>
                        <m:ctrlPr>
                          <a:rPr lang="en-US" i="1" smtClean="0">
                            <a:latin typeface="Cambria Math"/>
                            <a:cs typeface="Times New Roman" pitchFamily="18" charset="0"/>
                          </a:rPr>
                        </m:ctrlPr>
                      </m:fPr>
                      <m:num>
                        <m:r>
                          <a:rPr lang="en-US" b="0" i="1" smtClean="0">
                            <a:latin typeface="Cambria Math"/>
                            <a:cs typeface="Times New Roman" pitchFamily="18" charset="0"/>
                          </a:rPr>
                          <m:t>253,5</m:t>
                        </m:r>
                      </m:num>
                      <m:den>
                        <m:r>
                          <a:rPr lang="en-US" b="0" i="1" smtClean="0">
                            <a:latin typeface="Cambria Math"/>
                            <a:cs typeface="Times New Roman" pitchFamily="18" charset="0"/>
                          </a:rPr>
                          <m:t>42,25</m:t>
                        </m:r>
                      </m:den>
                    </m:f>
                    <m:r>
                      <a:rPr lang="en-US" b="0" i="1" smtClean="0">
                        <a:latin typeface="Cambria Math"/>
                        <a:cs typeface="Times New Roman" pitchFamily="18" charset="0"/>
                      </a:rPr>
                      <m:t>= </m:t>
                    </m:r>
                  </m:oMath>
                </a14:m>
                <a:endParaRPr lang="ru-RU" dirty="0">
                  <a:latin typeface="Times New Roman" pitchFamily="18" charset="0"/>
                  <a:cs typeface="Times New Roman" pitchFamily="18" charset="0"/>
                </a:endParaRPr>
              </a:p>
            </p:txBody>
          </p:sp>
        </mc:Choice>
        <mc:Fallback xmlns="">
          <p:sp>
            <p:nvSpPr>
              <p:cNvPr id="6" name="Объект 2"/>
              <p:cNvSpPr txBox="1">
                <a:spLocks noRot="1" noChangeAspect="1" noMove="1" noResize="1" noEditPoints="1" noAdjustHandles="1" noChangeArrowheads="1" noChangeShapeType="1" noTextEdit="1"/>
              </p:cNvSpPr>
              <p:nvPr/>
            </p:nvSpPr>
            <p:spPr>
              <a:xfrm>
                <a:off x="2267744" y="3787745"/>
                <a:ext cx="1800200" cy="792089"/>
              </a:xfrm>
              <a:prstGeom prst="rect">
                <a:avLst/>
              </a:prstGeom>
              <a:blipFill rotWithShape="1">
                <a:blip r:embed="rId6"/>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7" name="Объект 2"/>
              <p:cNvSpPr txBox="1">
                <a:spLocks/>
              </p:cNvSpPr>
              <p:nvPr/>
            </p:nvSpPr>
            <p:spPr>
              <a:xfrm>
                <a:off x="3707904" y="3808550"/>
                <a:ext cx="1800200" cy="79208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latin typeface="Times New Roman" pitchFamily="18" charset="0"/>
                    <a:cs typeface="Times New Roman" pitchFamily="18" charset="0"/>
                  </a:rPr>
                  <a:t> </a:t>
                </a:r>
                <a14:m>
                  <m:oMath xmlns:m="http://schemas.openxmlformats.org/officeDocument/2006/math">
                    <m:f>
                      <m:fPr>
                        <m:ctrlPr>
                          <a:rPr lang="en-US" i="1" smtClean="0">
                            <a:latin typeface="Cambria Math"/>
                            <a:cs typeface="Times New Roman" pitchFamily="18" charset="0"/>
                          </a:rPr>
                        </m:ctrlPr>
                      </m:fPr>
                      <m:num>
                        <m:r>
                          <a:rPr lang="en-US" b="0" i="1" smtClean="0">
                            <a:latin typeface="Cambria Math"/>
                            <a:cs typeface="Times New Roman" pitchFamily="18" charset="0"/>
                          </a:rPr>
                          <m:t>2535</m:t>
                        </m:r>
                        <m:r>
                          <a:rPr lang="ru-RU" b="0" i="1" smtClean="0">
                            <a:latin typeface="Cambria Math"/>
                            <a:cs typeface="Times New Roman" pitchFamily="18" charset="0"/>
                          </a:rPr>
                          <m:t>0</m:t>
                        </m:r>
                      </m:num>
                      <m:den>
                        <m:r>
                          <a:rPr lang="en-US" b="0" i="1" smtClean="0">
                            <a:latin typeface="Cambria Math"/>
                            <a:cs typeface="Times New Roman" pitchFamily="18" charset="0"/>
                          </a:rPr>
                          <m:t>4225</m:t>
                        </m:r>
                      </m:den>
                    </m:f>
                    <m:r>
                      <a:rPr lang="en-US" b="0" i="1" smtClean="0">
                        <a:latin typeface="Cambria Math"/>
                        <a:cs typeface="Times New Roman" pitchFamily="18" charset="0"/>
                      </a:rPr>
                      <m:t>= </m:t>
                    </m:r>
                  </m:oMath>
                </a14:m>
                <a:endParaRPr lang="ru-RU" dirty="0">
                  <a:latin typeface="Times New Roman" pitchFamily="18" charset="0"/>
                  <a:cs typeface="Times New Roman" pitchFamily="18" charset="0"/>
                </a:endParaRPr>
              </a:p>
            </p:txBody>
          </p:sp>
        </mc:Choice>
        <mc:Fallback xmlns="">
          <p:sp>
            <p:nvSpPr>
              <p:cNvPr id="7" name="Объект 2"/>
              <p:cNvSpPr txBox="1">
                <a:spLocks noRot="1" noChangeAspect="1" noMove="1" noResize="1" noEditPoints="1" noAdjustHandles="1" noChangeArrowheads="1" noChangeShapeType="1" noTextEdit="1"/>
              </p:cNvSpPr>
              <p:nvPr/>
            </p:nvSpPr>
            <p:spPr>
              <a:xfrm>
                <a:off x="3707904" y="3808550"/>
                <a:ext cx="1800200" cy="792089"/>
              </a:xfrm>
              <a:prstGeom prst="rect">
                <a:avLst/>
              </a:prstGeom>
              <a:blipFill rotWithShape="1">
                <a:blip r:embed="rId7"/>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8" name="Объект 2"/>
              <p:cNvSpPr txBox="1">
                <a:spLocks/>
              </p:cNvSpPr>
              <p:nvPr/>
            </p:nvSpPr>
            <p:spPr>
              <a:xfrm>
                <a:off x="5076056" y="3808550"/>
                <a:ext cx="1800200" cy="79208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6</a:t>
                </a:r>
                <a14:m>
                  <m:oMath xmlns:m="http://schemas.openxmlformats.org/officeDocument/2006/math">
                    <m:r>
                      <a:rPr lang="en-US" b="0" i="1" smtClean="0">
                        <a:latin typeface="Cambria Math"/>
                        <a:cs typeface="Times New Roman" pitchFamily="18" charset="0"/>
                      </a:rPr>
                      <m:t> </m:t>
                    </m:r>
                  </m:oMath>
                </a14:m>
                <a:endParaRPr lang="ru-RU" dirty="0">
                  <a:latin typeface="Times New Roman" pitchFamily="18" charset="0"/>
                  <a:cs typeface="Times New Roman" pitchFamily="18" charset="0"/>
                </a:endParaRPr>
              </a:p>
            </p:txBody>
          </p:sp>
        </mc:Choice>
        <mc:Fallback xmlns="">
          <p:sp>
            <p:nvSpPr>
              <p:cNvPr id="8" name="Объект 2"/>
              <p:cNvSpPr txBox="1">
                <a:spLocks noRot="1" noChangeAspect="1" noMove="1" noResize="1" noEditPoints="1" noAdjustHandles="1" noChangeArrowheads="1" noChangeShapeType="1" noTextEdit="1"/>
              </p:cNvSpPr>
              <p:nvPr/>
            </p:nvSpPr>
            <p:spPr>
              <a:xfrm>
                <a:off x="5076056" y="3808550"/>
                <a:ext cx="1800200" cy="792089"/>
              </a:xfrm>
              <a:prstGeom prst="rect">
                <a:avLst/>
              </a:prstGeom>
              <a:blipFill rotWithShape="1">
                <a:blip r:embed="rId8"/>
                <a:stretch>
                  <a:fillRect l="-3051" t="-10769"/>
                </a:stretch>
              </a:blipFill>
            </p:spPr>
            <p:txBody>
              <a:bodyPr/>
              <a:lstStyle/>
              <a:p>
                <a:r>
                  <a:rPr lang="ru-RU">
                    <a:noFill/>
                  </a:rPr>
                  <a:t> </a:t>
                </a:r>
              </a:p>
            </p:txBody>
          </p:sp>
        </mc:Fallback>
      </mc:AlternateContent>
      <p:sp>
        <p:nvSpPr>
          <p:cNvPr id="9" name="Объект 2"/>
          <p:cNvSpPr txBox="1">
            <a:spLocks/>
          </p:cNvSpPr>
          <p:nvPr/>
        </p:nvSpPr>
        <p:spPr>
          <a:xfrm>
            <a:off x="395536" y="5733256"/>
            <a:ext cx="8229600" cy="432047"/>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ru-RU" sz="2400" dirty="0" smtClean="0">
                <a:latin typeface="Times New Roman" pitchFamily="18" charset="0"/>
                <a:cs typeface="Times New Roman" pitchFamily="18" charset="0"/>
              </a:rPr>
              <a:t>Ответ: 6</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3814431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6" grpId="0"/>
      <p:bldP spid="7" grpId="0"/>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576064"/>
          </a:xfrm>
        </p:spPr>
        <p:txBody>
          <a:bodyPr>
            <a:normAutofit fontScale="90000"/>
          </a:bodyPr>
          <a:lstStyle/>
          <a:p>
            <a:r>
              <a:rPr lang="ru-RU" sz="2700" dirty="0" smtClean="0">
                <a:latin typeface="Times New Roman" pitchFamily="18" charset="0"/>
                <a:cs typeface="Times New Roman" pitchFamily="18" charset="0"/>
              </a:rPr>
              <a:t>13.Укажите </a:t>
            </a:r>
            <a:r>
              <a:rPr lang="ru-RU" sz="2700" dirty="0">
                <a:latin typeface="Times New Roman" pitchFamily="18" charset="0"/>
                <a:cs typeface="Times New Roman" pitchFamily="18" charset="0"/>
              </a:rPr>
              <a:t>решение системы неравенств </a:t>
            </a:r>
            <a:r>
              <a:rPr lang="ru-RU" dirty="0"/>
              <a:t>	</a:t>
            </a:r>
          </a:p>
        </p:txBody>
      </p:sp>
      <p:sp>
        <p:nvSpPr>
          <p:cNvPr id="3" name="Объект 2"/>
          <p:cNvSpPr>
            <a:spLocks noGrp="1"/>
          </p:cNvSpPr>
          <p:nvPr>
            <p:ph idx="1"/>
          </p:nvPr>
        </p:nvSpPr>
        <p:spPr>
          <a:xfrm>
            <a:off x="360204" y="882233"/>
            <a:ext cx="8229600" cy="1756792"/>
          </a:xfrm>
        </p:spPr>
        <p:txBody>
          <a:bodyPr>
            <a:normAutofit fontScale="92500"/>
          </a:bodyPr>
          <a:lstStyle/>
          <a:p>
            <a:pPr marL="0" indent="0">
              <a:buNone/>
            </a:pPr>
            <a:r>
              <a:rPr lang="ru-RU" dirty="0" smtClean="0">
                <a:latin typeface="Times New Roman" pitchFamily="18" charset="0"/>
                <a:cs typeface="Times New Roman" pitchFamily="18" charset="0"/>
              </a:rPr>
              <a:t>5-3х ≥ -7</a:t>
            </a:r>
          </a:p>
          <a:p>
            <a:pPr marL="0" indent="0">
              <a:buNone/>
            </a:pPr>
            <a:r>
              <a:rPr lang="ru-RU" dirty="0" smtClean="0">
                <a:latin typeface="Times New Roman" pitchFamily="18" charset="0"/>
                <a:cs typeface="Times New Roman" pitchFamily="18" charset="0"/>
              </a:rPr>
              <a:t>-13+2х ≥ 1</a:t>
            </a:r>
          </a:p>
          <a:p>
            <a:pPr marL="0" indent="0">
              <a:buNone/>
            </a:pPr>
            <a:r>
              <a:rPr lang="ru-RU" dirty="0">
                <a:latin typeface="Times New Roman" pitchFamily="18" charset="0"/>
                <a:cs typeface="Times New Roman" pitchFamily="18" charset="0"/>
              </a:rPr>
              <a:t>1) [4; 7] </a:t>
            </a:r>
            <a:r>
              <a:rPr lang="ru-RU" dirty="0" smtClean="0">
                <a:latin typeface="Times New Roman" pitchFamily="18" charset="0"/>
                <a:cs typeface="Times New Roman" pitchFamily="18" charset="0"/>
              </a:rPr>
              <a:t>  2</a:t>
            </a:r>
            <a:r>
              <a:rPr lang="ru-RU" dirty="0">
                <a:latin typeface="Times New Roman" pitchFamily="18" charset="0"/>
                <a:cs typeface="Times New Roman" pitchFamily="18" charset="0"/>
              </a:rPr>
              <a:t>) (− </a:t>
            </a: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4] </a:t>
            </a:r>
            <a:r>
              <a:rPr lang="ru-RU" dirty="0" smtClean="0">
                <a:latin typeface="Times New Roman" pitchFamily="18" charset="0"/>
                <a:cs typeface="Times New Roman" pitchFamily="18" charset="0"/>
              </a:rPr>
              <a:t>  3</a:t>
            </a:r>
            <a:r>
              <a:rPr lang="ru-RU" dirty="0">
                <a:latin typeface="Times New Roman" pitchFamily="18" charset="0"/>
                <a:cs typeface="Times New Roman" pitchFamily="18" charset="0"/>
              </a:rPr>
              <a:t>) нет решений </a:t>
            </a:r>
            <a:r>
              <a:rPr lang="ru-RU" dirty="0" smtClean="0">
                <a:latin typeface="Times New Roman" pitchFamily="18" charset="0"/>
                <a:cs typeface="Times New Roman" pitchFamily="18" charset="0"/>
              </a:rPr>
              <a:t>  4</a:t>
            </a:r>
            <a:r>
              <a:rPr lang="ru-RU" dirty="0">
                <a:latin typeface="Times New Roman" pitchFamily="18" charset="0"/>
                <a:cs typeface="Times New Roman" pitchFamily="18" charset="0"/>
              </a:rPr>
              <a:t>) [7; </a:t>
            </a: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 </a:t>
            </a:r>
          </a:p>
          <a:p>
            <a:pPr marL="0" indent="0">
              <a:buNone/>
            </a:pPr>
            <a:endParaRPr lang="ru-RU" dirty="0"/>
          </a:p>
        </p:txBody>
      </p:sp>
      <p:sp>
        <p:nvSpPr>
          <p:cNvPr id="4" name="Левая фигурная скобка 3"/>
          <p:cNvSpPr/>
          <p:nvPr/>
        </p:nvSpPr>
        <p:spPr>
          <a:xfrm>
            <a:off x="179512" y="1052736"/>
            <a:ext cx="155448" cy="9144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7" name="Левая фигурная скобка 6"/>
          <p:cNvSpPr/>
          <p:nvPr/>
        </p:nvSpPr>
        <p:spPr>
          <a:xfrm>
            <a:off x="245019" y="2578267"/>
            <a:ext cx="155448" cy="9144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9" name="Прямоугольник 8"/>
          <p:cNvSpPr/>
          <p:nvPr/>
        </p:nvSpPr>
        <p:spPr>
          <a:xfrm>
            <a:off x="438003" y="2447614"/>
            <a:ext cx="1872629" cy="1175706"/>
          </a:xfrm>
          <a:prstGeom prst="rect">
            <a:avLst/>
          </a:prstGeom>
        </p:spPr>
        <p:txBody>
          <a:bodyPr wrap="none">
            <a:spAutoFit/>
          </a:bodyPr>
          <a:lstStyle/>
          <a:p>
            <a:pPr lvl="0">
              <a:spcBef>
                <a:spcPct val="20000"/>
              </a:spcBef>
            </a:pPr>
            <a:r>
              <a:rPr lang="ru-RU" sz="3200" dirty="0" smtClean="0">
                <a:solidFill>
                  <a:prstClr val="black"/>
                </a:solidFill>
                <a:latin typeface="Times New Roman" pitchFamily="18" charset="0"/>
                <a:cs typeface="Times New Roman" pitchFamily="18" charset="0"/>
              </a:rPr>
              <a:t>-</a:t>
            </a:r>
            <a:r>
              <a:rPr lang="ru-RU" sz="3200" dirty="0">
                <a:solidFill>
                  <a:prstClr val="black"/>
                </a:solidFill>
                <a:latin typeface="Times New Roman" pitchFamily="18" charset="0"/>
                <a:cs typeface="Times New Roman" pitchFamily="18" charset="0"/>
              </a:rPr>
              <a:t>3х ≥ -</a:t>
            </a:r>
            <a:r>
              <a:rPr lang="ru-RU" sz="3200" dirty="0" smtClean="0">
                <a:solidFill>
                  <a:prstClr val="black"/>
                </a:solidFill>
                <a:latin typeface="Times New Roman" pitchFamily="18" charset="0"/>
                <a:cs typeface="Times New Roman" pitchFamily="18" charset="0"/>
              </a:rPr>
              <a:t>7-5</a:t>
            </a:r>
          </a:p>
          <a:p>
            <a:pPr>
              <a:spcBef>
                <a:spcPct val="20000"/>
              </a:spcBef>
            </a:pPr>
            <a:r>
              <a:rPr lang="ru-RU" sz="3200" dirty="0" smtClean="0">
                <a:latin typeface="Times New Roman" pitchFamily="18" charset="0"/>
                <a:cs typeface="Times New Roman" pitchFamily="18" charset="0"/>
              </a:rPr>
              <a:t>2х </a:t>
            </a:r>
            <a:r>
              <a:rPr lang="ru-RU" sz="3200" dirty="0">
                <a:latin typeface="Times New Roman" pitchFamily="18" charset="0"/>
                <a:cs typeface="Times New Roman" pitchFamily="18" charset="0"/>
              </a:rPr>
              <a:t>≥ </a:t>
            </a:r>
            <a:r>
              <a:rPr lang="ru-RU" sz="3200" dirty="0" smtClean="0">
                <a:latin typeface="Times New Roman" pitchFamily="18" charset="0"/>
                <a:cs typeface="Times New Roman" pitchFamily="18" charset="0"/>
              </a:rPr>
              <a:t>1+13</a:t>
            </a:r>
            <a:endParaRPr lang="ru-RU" sz="3200" dirty="0">
              <a:latin typeface="Times New Roman" pitchFamily="18" charset="0"/>
              <a:cs typeface="Times New Roman" pitchFamily="18" charset="0"/>
            </a:endParaRPr>
          </a:p>
        </p:txBody>
      </p:sp>
      <p:sp>
        <p:nvSpPr>
          <p:cNvPr id="10" name="Прямоугольник 9"/>
          <p:cNvSpPr/>
          <p:nvPr/>
        </p:nvSpPr>
        <p:spPr>
          <a:xfrm>
            <a:off x="439618" y="3623320"/>
            <a:ext cx="1709122" cy="1175706"/>
          </a:xfrm>
          <a:prstGeom prst="rect">
            <a:avLst/>
          </a:prstGeom>
        </p:spPr>
        <p:txBody>
          <a:bodyPr wrap="none">
            <a:spAutoFit/>
          </a:bodyPr>
          <a:lstStyle/>
          <a:p>
            <a:pPr lvl="0">
              <a:spcBef>
                <a:spcPct val="20000"/>
              </a:spcBef>
            </a:pPr>
            <a:r>
              <a:rPr lang="ru-RU" sz="3200" dirty="0" smtClean="0">
                <a:solidFill>
                  <a:prstClr val="black"/>
                </a:solidFill>
                <a:latin typeface="Times New Roman" pitchFamily="18" charset="0"/>
                <a:cs typeface="Times New Roman" pitchFamily="18" charset="0"/>
              </a:rPr>
              <a:t>-</a:t>
            </a:r>
            <a:r>
              <a:rPr lang="ru-RU" sz="3200" dirty="0">
                <a:solidFill>
                  <a:prstClr val="black"/>
                </a:solidFill>
                <a:latin typeface="Times New Roman" pitchFamily="18" charset="0"/>
                <a:cs typeface="Times New Roman" pitchFamily="18" charset="0"/>
              </a:rPr>
              <a:t>3х ≥ </a:t>
            </a:r>
            <a:r>
              <a:rPr lang="ru-RU" sz="3200" dirty="0" smtClean="0">
                <a:solidFill>
                  <a:prstClr val="black"/>
                </a:solidFill>
                <a:latin typeface="Times New Roman" pitchFamily="18" charset="0"/>
                <a:cs typeface="Times New Roman" pitchFamily="18" charset="0"/>
              </a:rPr>
              <a:t>-12</a:t>
            </a:r>
          </a:p>
          <a:p>
            <a:pPr>
              <a:spcBef>
                <a:spcPct val="20000"/>
              </a:spcBef>
            </a:pPr>
            <a:r>
              <a:rPr lang="ru-RU" sz="3200" dirty="0" smtClean="0">
                <a:latin typeface="Times New Roman" pitchFamily="18" charset="0"/>
                <a:cs typeface="Times New Roman" pitchFamily="18" charset="0"/>
              </a:rPr>
              <a:t>2х </a:t>
            </a:r>
            <a:r>
              <a:rPr lang="ru-RU" sz="3200" dirty="0">
                <a:latin typeface="Times New Roman" pitchFamily="18" charset="0"/>
                <a:cs typeface="Times New Roman" pitchFamily="18" charset="0"/>
              </a:rPr>
              <a:t>≥ </a:t>
            </a:r>
            <a:r>
              <a:rPr lang="ru-RU" sz="3200" dirty="0" smtClean="0">
                <a:latin typeface="Times New Roman" pitchFamily="18" charset="0"/>
                <a:cs typeface="Times New Roman" pitchFamily="18" charset="0"/>
              </a:rPr>
              <a:t>14</a:t>
            </a:r>
            <a:endParaRPr lang="ru-RU" sz="3200" dirty="0">
              <a:latin typeface="Times New Roman" pitchFamily="18" charset="0"/>
              <a:cs typeface="Times New Roman" pitchFamily="18" charset="0"/>
            </a:endParaRPr>
          </a:p>
        </p:txBody>
      </p:sp>
      <p:sp>
        <p:nvSpPr>
          <p:cNvPr id="11" name="Левая фигурная скобка 10"/>
          <p:cNvSpPr/>
          <p:nvPr/>
        </p:nvSpPr>
        <p:spPr>
          <a:xfrm>
            <a:off x="303573" y="3753973"/>
            <a:ext cx="155448" cy="9144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2" name="Прямоугольник 11"/>
          <p:cNvSpPr/>
          <p:nvPr/>
        </p:nvSpPr>
        <p:spPr>
          <a:xfrm>
            <a:off x="469174" y="4713674"/>
            <a:ext cx="2198038" cy="1175706"/>
          </a:xfrm>
          <a:prstGeom prst="rect">
            <a:avLst/>
          </a:prstGeom>
        </p:spPr>
        <p:txBody>
          <a:bodyPr wrap="none">
            <a:spAutoFit/>
          </a:bodyPr>
          <a:lstStyle/>
          <a:p>
            <a:pPr lvl="0">
              <a:spcBef>
                <a:spcPct val="20000"/>
              </a:spcBef>
            </a:pPr>
            <a:r>
              <a:rPr lang="ru-RU" sz="3200" dirty="0" smtClean="0">
                <a:solidFill>
                  <a:prstClr val="black"/>
                </a:solidFill>
                <a:latin typeface="Times New Roman" pitchFamily="18" charset="0"/>
                <a:cs typeface="Times New Roman" pitchFamily="18" charset="0"/>
              </a:rPr>
              <a:t>х ≤ -12: </a:t>
            </a:r>
            <a:r>
              <a:rPr lang="ru-RU" sz="3200" dirty="0" smtClean="0">
                <a:solidFill>
                  <a:prstClr val="black"/>
                </a:solidFill>
                <a:latin typeface="Times New Roman" pitchFamily="18" charset="0"/>
                <a:cs typeface="Times New Roman" pitchFamily="18" charset="0"/>
                <a:sym typeface="Wingdings" pitchFamily="2" charset="2"/>
              </a:rPr>
              <a:t>(-3)</a:t>
            </a:r>
            <a:endParaRPr lang="ru-RU" sz="3200" dirty="0" smtClean="0">
              <a:solidFill>
                <a:prstClr val="black"/>
              </a:solidFill>
              <a:latin typeface="Times New Roman" pitchFamily="18" charset="0"/>
              <a:cs typeface="Times New Roman" pitchFamily="18" charset="0"/>
            </a:endParaRPr>
          </a:p>
          <a:p>
            <a:pPr>
              <a:spcBef>
                <a:spcPct val="20000"/>
              </a:spcBef>
            </a:pPr>
            <a:r>
              <a:rPr lang="ru-RU" sz="3200" dirty="0" smtClean="0">
                <a:latin typeface="Times New Roman" pitchFamily="18" charset="0"/>
                <a:cs typeface="Times New Roman" pitchFamily="18" charset="0"/>
              </a:rPr>
              <a:t>х </a:t>
            </a:r>
            <a:r>
              <a:rPr lang="ru-RU" sz="3200" dirty="0">
                <a:latin typeface="Times New Roman" pitchFamily="18" charset="0"/>
                <a:cs typeface="Times New Roman" pitchFamily="18" charset="0"/>
              </a:rPr>
              <a:t>≥ </a:t>
            </a:r>
            <a:r>
              <a:rPr lang="ru-RU" sz="3200" dirty="0" smtClean="0">
                <a:latin typeface="Times New Roman" pitchFamily="18" charset="0"/>
                <a:cs typeface="Times New Roman" pitchFamily="18" charset="0"/>
              </a:rPr>
              <a:t>14: 2</a:t>
            </a:r>
            <a:endParaRPr lang="ru-RU" sz="3200" dirty="0">
              <a:latin typeface="Times New Roman" pitchFamily="18" charset="0"/>
              <a:cs typeface="Times New Roman" pitchFamily="18" charset="0"/>
            </a:endParaRPr>
          </a:p>
        </p:txBody>
      </p:sp>
      <p:sp>
        <p:nvSpPr>
          <p:cNvPr id="13" name="Левая фигурная скобка 12"/>
          <p:cNvSpPr/>
          <p:nvPr/>
        </p:nvSpPr>
        <p:spPr>
          <a:xfrm>
            <a:off x="280590" y="4799026"/>
            <a:ext cx="155448" cy="9144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4" name="Прямоугольник 13"/>
          <p:cNvSpPr/>
          <p:nvPr/>
        </p:nvSpPr>
        <p:spPr>
          <a:xfrm>
            <a:off x="485278" y="5706560"/>
            <a:ext cx="1026243" cy="1175706"/>
          </a:xfrm>
          <a:prstGeom prst="rect">
            <a:avLst/>
          </a:prstGeom>
        </p:spPr>
        <p:txBody>
          <a:bodyPr wrap="none">
            <a:spAutoFit/>
          </a:bodyPr>
          <a:lstStyle/>
          <a:p>
            <a:pPr lvl="0">
              <a:spcBef>
                <a:spcPct val="20000"/>
              </a:spcBef>
            </a:pPr>
            <a:r>
              <a:rPr lang="ru-RU" sz="3200" dirty="0" smtClean="0">
                <a:solidFill>
                  <a:prstClr val="black"/>
                </a:solidFill>
                <a:latin typeface="Times New Roman" pitchFamily="18" charset="0"/>
                <a:cs typeface="Times New Roman" pitchFamily="18" charset="0"/>
              </a:rPr>
              <a:t>х ≤ 4</a:t>
            </a:r>
          </a:p>
          <a:p>
            <a:pPr>
              <a:spcBef>
                <a:spcPct val="20000"/>
              </a:spcBef>
            </a:pPr>
            <a:r>
              <a:rPr lang="ru-RU" sz="3200" dirty="0" smtClean="0">
                <a:latin typeface="Times New Roman" pitchFamily="18" charset="0"/>
                <a:cs typeface="Times New Roman" pitchFamily="18" charset="0"/>
              </a:rPr>
              <a:t>х </a:t>
            </a:r>
            <a:r>
              <a:rPr lang="ru-RU" sz="3200" dirty="0">
                <a:latin typeface="Times New Roman" pitchFamily="18" charset="0"/>
                <a:cs typeface="Times New Roman" pitchFamily="18" charset="0"/>
              </a:rPr>
              <a:t>≥ </a:t>
            </a:r>
            <a:r>
              <a:rPr lang="ru-RU" sz="3200" dirty="0" smtClean="0">
                <a:latin typeface="Times New Roman" pitchFamily="18" charset="0"/>
                <a:cs typeface="Times New Roman" pitchFamily="18" charset="0"/>
              </a:rPr>
              <a:t>7</a:t>
            </a:r>
            <a:endParaRPr lang="ru-RU" sz="3200" dirty="0">
              <a:latin typeface="Times New Roman" pitchFamily="18" charset="0"/>
              <a:cs typeface="Times New Roman" pitchFamily="18" charset="0"/>
            </a:endParaRPr>
          </a:p>
        </p:txBody>
      </p:sp>
      <p:sp>
        <p:nvSpPr>
          <p:cNvPr id="17" name="Левая фигурная скобка 16"/>
          <p:cNvSpPr/>
          <p:nvPr/>
        </p:nvSpPr>
        <p:spPr>
          <a:xfrm>
            <a:off x="274447" y="5837213"/>
            <a:ext cx="155448" cy="9144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cxnSp>
        <p:nvCxnSpPr>
          <p:cNvPr id="19" name="Прямая со стрелкой 18"/>
          <p:cNvCxnSpPr/>
          <p:nvPr/>
        </p:nvCxnSpPr>
        <p:spPr>
          <a:xfrm>
            <a:off x="3707904" y="3753973"/>
            <a:ext cx="4752528"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Овал 20"/>
          <p:cNvSpPr/>
          <p:nvPr/>
        </p:nvSpPr>
        <p:spPr>
          <a:xfrm>
            <a:off x="4639683" y="3624715"/>
            <a:ext cx="288032" cy="2861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Овал 21"/>
          <p:cNvSpPr/>
          <p:nvPr/>
        </p:nvSpPr>
        <p:spPr>
          <a:xfrm>
            <a:off x="6948264" y="3624715"/>
            <a:ext cx="288032" cy="2861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TextBox 22"/>
          <p:cNvSpPr txBox="1"/>
          <p:nvPr/>
        </p:nvSpPr>
        <p:spPr>
          <a:xfrm>
            <a:off x="4427984" y="3910873"/>
            <a:ext cx="864096" cy="523220"/>
          </a:xfrm>
          <a:prstGeom prst="rect">
            <a:avLst/>
          </a:prstGeom>
          <a:noFill/>
        </p:spPr>
        <p:txBody>
          <a:bodyPr wrap="square" rtlCol="0">
            <a:spAutoFit/>
          </a:bodyPr>
          <a:lstStyle/>
          <a:p>
            <a:pPr algn="ctr"/>
            <a:r>
              <a:rPr lang="ru-RU" sz="2800" dirty="0" smtClean="0"/>
              <a:t>4</a:t>
            </a:r>
            <a:endParaRPr lang="ru-RU" sz="2800" dirty="0"/>
          </a:p>
        </p:txBody>
      </p:sp>
      <p:sp>
        <p:nvSpPr>
          <p:cNvPr id="24" name="TextBox 23"/>
          <p:cNvSpPr txBox="1"/>
          <p:nvPr/>
        </p:nvSpPr>
        <p:spPr>
          <a:xfrm>
            <a:off x="6660232" y="3910873"/>
            <a:ext cx="864096" cy="523220"/>
          </a:xfrm>
          <a:prstGeom prst="rect">
            <a:avLst/>
          </a:prstGeom>
          <a:noFill/>
        </p:spPr>
        <p:txBody>
          <a:bodyPr wrap="square" rtlCol="0">
            <a:spAutoFit/>
          </a:bodyPr>
          <a:lstStyle/>
          <a:p>
            <a:pPr algn="ctr"/>
            <a:r>
              <a:rPr lang="ru-RU" sz="2800" dirty="0" smtClean="0"/>
              <a:t>7</a:t>
            </a:r>
            <a:endParaRPr lang="ru-RU" sz="2800" dirty="0"/>
          </a:p>
        </p:txBody>
      </p:sp>
      <p:sp>
        <p:nvSpPr>
          <p:cNvPr id="25" name="Прямоугольник 24"/>
          <p:cNvSpPr/>
          <p:nvPr/>
        </p:nvSpPr>
        <p:spPr>
          <a:xfrm>
            <a:off x="3707904" y="3356992"/>
            <a:ext cx="931779" cy="410802"/>
          </a:xfrm>
          <a:prstGeom prst="rect">
            <a:avLst/>
          </a:prstGeom>
          <a:pattFill prst="ltDnDiag">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Прямоугольник 25"/>
          <p:cNvSpPr/>
          <p:nvPr/>
        </p:nvSpPr>
        <p:spPr>
          <a:xfrm>
            <a:off x="7236296" y="3356992"/>
            <a:ext cx="1224136" cy="410802"/>
          </a:xfrm>
          <a:prstGeom prst="rect">
            <a:avLst/>
          </a:prstGeom>
          <a:pattFill prst="ltDnDiag">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TextBox 26"/>
          <p:cNvSpPr txBox="1"/>
          <p:nvPr/>
        </p:nvSpPr>
        <p:spPr>
          <a:xfrm>
            <a:off x="4427984" y="5445224"/>
            <a:ext cx="4032448" cy="584775"/>
          </a:xfrm>
          <a:prstGeom prst="rect">
            <a:avLst/>
          </a:prstGeom>
          <a:noFill/>
        </p:spPr>
        <p:txBody>
          <a:bodyPr wrap="square" rtlCol="0">
            <a:spAutoFit/>
          </a:bodyPr>
          <a:lstStyle/>
          <a:p>
            <a:r>
              <a:rPr lang="ru-RU" sz="3200" dirty="0" smtClean="0">
                <a:latin typeface="Times New Roman" pitchFamily="18" charset="0"/>
                <a:cs typeface="Times New Roman" pitchFamily="18" charset="0"/>
              </a:rPr>
              <a:t>Ответ: 3</a:t>
            </a:r>
            <a:endParaRPr lang="ru-RU" sz="3200" dirty="0">
              <a:latin typeface="Times New Roman" pitchFamily="18" charset="0"/>
              <a:cs typeface="Times New Roman" pitchFamily="18" charset="0"/>
            </a:endParaRPr>
          </a:p>
        </p:txBody>
      </p:sp>
    </p:spTree>
    <p:extLst>
      <p:ext uri="{BB962C8B-B14F-4D97-AF65-F5344CB8AC3E}">
        <p14:creationId xmlns:p14="http://schemas.microsoft.com/office/powerpoint/2010/main" val="47889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0"/>
      <p:bldP spid="11" grpId="0" animBg="1"/>
      <p:bldP spid="12" grpId="0"/>
      <p:bldP spid="13" grpId="0" animBg="1"/>
      <p:bldP spid="14" grpId="0"/>
      <p:bldP spid="17" grpId="0" animBg="1"/>
      <p:bldP spid="21" grpId="0" animBg="1"/>
      <p:bldP spid="22" grpId="0" animBg="1"/>
      <p:bldP spid="23" grpId="0"/>
      <p:bldP spid="24" grpId="0"/>
      <p:bldP spid="25" grpId="0" animBg="1"/>
      <p:bldP spid="26" grpId="0" animBg="1"/>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229600" cy="2304256"/>
          </a:xfrm>
        </p:spPr>
        <p:txBody>
          <a:bodyPr>
            <a:normAutofit/>
          </a:bodyPr>
          <a:lstStyle/>
          <a:p>
            <a:pPr algn="l"/>
            <a:r>
              <a:rPr lang="ru-RU" sz="2000" dirty="0">
                <a:latin typeface="Times New Roman" pitchFamily="18" charset="0"/>
                <a:cs typeface="Times New Roman" pitchFamily="18" charset="0"/>
              </a:rPr>
              <a:t>14. В кафе есть только квадратные столики, </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за каждый из которых могут сесть 4 человека. Если сдвинуть два квадратных столика, то получится стол, за который могут сесть 6 человек. На рисунке изображён случай, когда сдвинули 3 квадратных столика вдоль одной линии. В этом случае получился стол, за который могут сесть 8 человек. Сколько человек может сесть за стол, который получится, если сдвинуть 25 квадратных столика вдоль одной линии? </a:t>
            </a:r>
            <a:endParaRPr lang="ru-RU" sz="36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3" name="Объект 2"/>
              <p:cNvSpPr>
                <a:spLocks noGrp="1"/>
              </p:cNvSpPr>
              <p:nvPr>
                <p:ph idx="1"/>
              </p:nvPr>
            </p:nvSpPr>
            <p:spPr>
              <a:xfrm>
                <a:off x="457200" y="3789041"/>
                <a:ext cx="2314600" cy="648072"/>
              </a:xfrm>
            </p:spPr>
            <p:txBody>
              <a:bodyPr/>
              <a:lstStyle/>
              <a:p>
                <a:pPr marL="0" indent="0">
                  <a:buNone/>
                </a:pPr>
                <a14:m>
                  <m:oMathPara xmlns:m="http://schemas.openxmlformats.org/officeDocument/2006/math">
                    <m:oMathParaPr>
                      <m:jc m:val="centerGroup"/>
                    </m:oMathParaPr>
                    <m:oMath xmlns:m="http://schemas.openxmlformats.org/officeDocument/2006/math">
                      <m:sSub>
                        <m:sSubPr>
                          <m:ctrlPr>
                            <a:rPr lang="ru-RU" i="1" smtClean="0">
                              <a:latin typeface="Cambria Math"/>
                            </a:rPr>
                          </m:ctrlPr>
                        </m:sSubPr>
                        <m:e>
                          <m:r>
                            <a:rPr lang="ru-RU" b="0" i="1" smtClean="0">
                              <a:latin typeface="Cambria Math"/>
                            </a:rPr>
                            <m:t>а</m:t>
                          </m:r>
                        </m:e>
                        <m:sub>
                          <m:r>
                            <a:rPr lang="en-US" b="0" i="1" smtClean="0">
                              <a:latin typeface="Cambria Math"/>
                            </a:rPr>
                            <m:t>𝑛</m:t>
                          </m:r>
                        </m:sub>
                      </m:sSub>
                      <m:r>
                        <a:rPr lang="en-US" b="0" i="1" smtClean="0">
                          <a:latin typeface="Cambria Math"/>
                        </a:rPr>
                        <m:t>=2</m:t>
                      </m:r>
                      <m:r>
                        <a:rPr lang="en-US" b="0" i="1" smtClean="0">
                          <a:latin typeface="Cambria Math"/>
                        </a:rPr>
                        <m:t>𝑛</m:t>
                      </m:r>
                      <m:r>
                        <a:rPr lang="en-US" b="0" i="1" smtClean="0">
                          <a:latin typeface="Cambria Math"/>
                        </a:rPr>
                        <m:t>+2</m:t>
                      </m:r>
                    </m:oMath>
                  </m:oMathPara>
                </a14:m>
                <a:endParaRPr lang="ru-RU" dirty="0"/>
              </a:p>
            </p:txBody>
          </p:sp>
        </mc:Choice>
        <mc:Fallback xmlns="">
          <p:sp>
            <p:nvSpPr>
              <p:cNvPr id="3" name="Объект 2"/>
              <p:cNvSpPr>
                <a:spLocks noGrp="1" noRot="1" noChangeAspect="1" noMove="1" noResize="1" noEditPoints="1" noAdjustHandles="1" noChangeArrowheads="1" noChangeShapeType="1" noTextEdit="1"/>
              </p:cNvSpPr>
              <p:nvPr>
                <p:ph idx="1"/>
              </p:nvPr>
            </p:nvSpPr>
            <p:spPr>
              <a:xfrm>
                <a:off x="457200" y="3789041"/>
                <a:ext cx="2314600" cy="648072"/>
              </a:xfrm>
              <a:blipFill rotWithShape="1">
                <a:blip r:embed="rId2"/>
                <a:stretch>
                  <a:fillRect/>
                </a:stretch>
              </a:blipFill>
            </p:spPr>
            <p:txBody>
              <a:bodyPr/>
              <a:lstStyle/>
              <a:p>
                <a:r>
                  <a:rPr lang="ru-RU">
                    <a:noFill/>
                  </a:rPr>
                  <a:t> </a:t>
                </a:r>
              </a:p>
            </p:txBody>
          </p:sp>
        </mc:Fallback>
      </mc:AlternateContent>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2564904"/>
            <a:ext cx="1733550" cy="102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5" name="Объект 2"/>
              <p:cNvSpPr txBox="1">
                <a:spLocks/>
              </p:cNvSpPr>
              <p:nvPr/>
            </p:nvSpPr>
            <p:spPr>
              <a:xfrm>
                <a:off x="456380" y="4509120"/>
                <a:ext cx="2314600" cy="6480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14:m>
                  <m:oMath xmlns:m="http://schemas.openxmlformats.org/officeDocument/2006/math">
                    <m:r>
                      <a:rPr lang="en-US" i="1" smtClean="0">
                        <a:latin typeface="Cambria Math"/>
                      </a:rPr>
                      <m:t>𝑛</m:t>
                    </m:r>
                  </m:oMath>
                </a14:m>
                <a:r>
                  <a:rPr lang="en-US" dirty="0" smtClean="0">
                    <a:latin typeface="Times New Roman" pitchFamily="18" charset="0"/>
                    <a:cs typeface="Times New Roman" pitchFamily="18" charset="0"/>
                  </a:rPr>
                  <a:t>= 25</a:t>
                </a:r>
                <a:endParaRPr lang="ru-RU" dirty="0">
                  <a:latin typeface="Times New Roman" pitchFamily="18" charset="0"/>
                  <a:cs typeface="Times New Roman" pitchFamily="18" charset="0"/>
                </a:endParaRPr>
              </a:p>
            </p:txBody>
          </p:sp>
        </mc:Choice>
        <mc:Fallback xmlns="">
          <p:sp>
            <p:nvSpPr>
              <p:cNvPr id="5" name="Объект 2"/>
              <p:cNvSpPr txBox="1">
                <a:spLocks noRot="1" noChangeAspect="1" noMove="1" noResize="1" noEditPoints="1" noAdjustHandles="1" noChangeArrowheads="1" noChangeShapeType="1" noTextEdit="1"/>
              </p:cNvSpPr>
              <p:nvPr/>
            </p:nvSpPr>
            <p:spPr>
              <a:xfrm>
                <a:off x="456380" y="4509120"/>
                <a:ext cx="2314600" cy="648072"/>
              </a:xfrm>
              <a:prstGeom prst="rect">
                <a:avLst/>
              </a:prstGeom>
              <a:blipFill rotWithShape="1">
                <a:blip r:embed="rId4"/>
                <a:stretch>
                  <a:fillRect t="-13208" b="-19811"/>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7" name="Объект 2"/>
              <p:cNvSpPr txBox="1">
                <a:spLocks/>
              </p:cNvSpPr>
              <p:nvPr/>
            </p:nvSpPr>
            <p:spPr>
              <a:xfrm>
                <a:off x="439838" y="5157192"/>
                <a:ext cx="3268066" cy="6480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14:m>
                  <m:oMathPara xmlns:m="http://schemas.openxmlformats.org/officeDocument/2006/math">
                    <m:oMathParaPr>
                      <m:jc m:val="centerGroup"/>
                    </m:oMathParaPr>
                    <m:oMath xmlns:m="http://schemas.openxmlformats.org/officeDocument/2006/math">
                      <m:sSub>
                        <m:sSubPr>
                          <m:ctrlPr>
                            <a:rPr lang="ru-RU" i="1" smtClean="0">
                              <a:latin typeface="Cambria Math"/>
                            </a:rPr>
                          </m:ctrlPr>
                        </m:sSubPr>
                        <m:e>
                          <m:r>
                            <a:rPr lang="ru-RU" i="1" smtClean="0">
                              <a:latin typeface="Cambria Math"/>
                            </a:rPr>
                            <m:t>а</m:t>
                          </m:r>
                        </m:e>
                        <m:sub>
                          <m:r>
                            <a:rPr lang="en-US" b="0" i="1" smtClean="0">
                              <a:latin typeface="Cambria Math"/>
                            </a:rPr>
                            <m:t>25</m:t>
                          </m:r>
                        </m:sub>
                      </m:sSub>
                      <m:r>
                        <a:rPr lang="en-US" i="1" smtClean="0">
                          <a:latin typeface="Cambria Math"/>
                        </a:rPr>
                        <m:t>=2·</m:t>
                      </m:r>
                      <m:r>
                        <a:rPr lang="en-US" b="0" i="1" smtClean="0">
                          <a:latin typeface="Cambria Math"/>
                        </a:rPr>
                        <m:t>25</m:t>
                      </m:r>
                      <m:r>
                        <a:rPr lang="en-US" i="1" smtClean="0">
                          <a:latin typeface="Cambria Math"/>
                        </a:rPr>
                        <m:t>+2</m:t>
                      </m:r>
                    </m:oMath>
                  </m:oMathPara>
                </a14:m>
                <a:endParaRPr lang="ru-RU" dirty="0"/>
              </a:p>
            </p:txBody>
          </p:sp>
        </mc:Choice>
        <mc:Fallback xmlns="">
          <p:sp>
            <p:nvSpPr>
              <p:cNvPr id="7" name="Объект 2"/>
              <p:cNvSpPr txBox="1">
                <a:spLocks noRot="1" noChangeAspect="1" noMove="1" noResize="1" noEditPoints="1" noAdjustHandles="1" noChangeArrowheads="1" noChangeShapeType="1" noTextEdit="1"/>
              </p:cNvSpPr>
              <p:nvPr/>
            </p:nvSpPr>
            <p:spPr>
              <a:xfrm>
                <a:off x="439838" y="5157192"/>
                <a:ext cx="3268066" cy="648072"/>
              </a:xfrm>
              <a:prstGeom prst="rect">
                <a:avLst/>
              </a:prstGeom>
              <a:blipFill rotWithShape="1">
                <a:blip r:embed="rId5"/>
                <a:stretch>
                  <a:fillRect/>
                </a:stretch>
              </a:blipFill>
            </p:spPr>
            <p:txBody>
              <a:bodyPr/>
              <a:lstStyle/>
              <a:p>
                <a:r>
                  <a:rPr lang="ru-RU">
                    <a:noFill/>
                  </a:rPr>
                  <a:t> </a:t>
                </a:r>
              </a:p>
            </p:txBody>
          </p:sp>
        </mc:Fallback>
      </mc:AlternateContent>
      <p:sp>
        <p:nvSpPr>
          <p:cNvPr id="8" name="Объект 2"/>
          <p:cNvSpPr txBox="1">
            <a:spLocks/>
          </p:cNvSpPr>
          <p:nvPr/>
        </p:nvSpPr>
        <p:spPr>
          <a:xfrm>
            <a:off x="3707904" y="5157192"/>
            <a:ext cx="2314600" cy="6480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latin typeface="Times New Roman" pitchFamily="18" charset="0"/>
                <a:cs typeface="Times New Roman" pitchFamily="18" charset="0"/>
              </a:rPr>
              <a:t>= 52</a:t>
            </a:r>
            <a:endParaRPr lang="ru-RU" dirty="0">
              <a:latin typeface="Times New Roman" pitchFamily="18" charset="0"/>
              <a:cs typeface="Times New Roman" pitchFamily="18" charset="0"/>
            </a:endParaRPr>
          </a:p>
        </p:txBody>
      </p:sp>
      <p:sp>
        <p:nvSpPr>
          <p:cNvPr id="9" name="Объект 2"/>
          <p:cNvSpPr txBox="1">
            <a:spLocks/>
          </p:cNvSpPr>
          <p:nvPr/>
        </p:nvSpPr>
        <p:spPr>
          <a:xfrm>
            <a:off x="5076056" y="5805264"/>
            <a:ext cx="2314600" cy="6480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dirty="0" smtClean="0">
                <a:latin typeface="Times New Roman" pitchFamily="18" charset="0"/>
                <a:cs typeface="Times New Roman" pitchFamily="18" charset="0"/>
              </a:rPr>
              <a:t>Ответ: 52</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2199603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7" grpId="0"/>
      <p:bldP spid="8"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fontScale="90000"/>
          </a:bodyPr>
          <a:lstStyle/>
          <a:p>
            <a:r>
              <a:rPr lang="ru-RU" sz="2700" dirty="0"/>
              <a:t>15. В треугольнике ABC угол C равен 131°. Найдите внешний угол при вершине C. Ответ дайте в градусах.</a:t>
            </a:r>
            <a:r>
              <a:rPr lang="ru-RU" dirty="0"/>
              <a:t> </a:t>
            </a:r>
          </a:p>
        </p:txBody>
      </p:sp>
      <p:sp>
        <p:nvSpPr>
          <p:cNvPr id="3" name="Объект 2"/>
          <p:cNvSpPr>
            <a:spLocks noGrp="1"/>
          </p:cNvSpPr>
          <p:nvPr>
            <p:ph idx="1"/>
          </p:nvPr>
        </p:nvSpPr>
        <p:spPr>
          <a:xfrm>
            <a:off x="457200" y="3710858"/>
            <a:ext cx="8229600" cy="654246"/>
          </a:xfrm>
        </p:spPr>
        <p:txBody>
          <a:bodyPr/>
          <a:lstStyle/>
          <a:p>
            <a:pPr marL="0" indent="0">
              <a:buNone/>
            </a:pPr>
            <a:r>
              <a:rPr lang="ru-RU" dirty="0" smtClean="0">
                <a:latin typeface="Times New Roman" pitchFamily="18" charset="0"/>
                <a:cs typeface="Times New Roman" pitchFamily="18" charset="0"/>
              </a:rPr>
              <a:t>Внешний угол – угол, смежный с внутренним</a:t>
            </a:r>
            <a:endParaRPr lang="ru-RU"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268760"/>
            <a:ext cx="3000375" cy="234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Дуга 3"/>
          <p:cNvSpPr/>
          <p:nvPr/>
        </p:nvSpPr>
        <p:spPr>
          <a:xfrm rot="15289914">
            <a:off x="2195670" y="2487105"/>
            <a:ext cx="646215" cy="1445565"/>
          </a:xfrm>
          <a:prstGeom prst="arc">
            <a:avLst>
              <a:gd name="adj1" fmla="val 16964632"/>
              <a:gd name="adj2"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5" name="TextBox 4"/>
          <p:cNvSpPr txBox="1"/>
          <p:nvPr/>
        </p:nvSpPr>
        <p:spPr>
          <a:xfrm>
            <a:off x="1736633" y="2708918"/>
            <a:ext cx="675127" cy="369332"/>
          </a:xfrm>
          <a:prstGeom prst="rect">
            <a:avLst/>
          </a:prstGeom>
          <a:noFill/>
        </p:spPr>
        <p:txBody>
          <a:bodyPr wrap="square" rtlCol="0">
            <a:spAutoFit/>
          </a:bodyPr>
          <a:lstStyle/>
          <a:p>
            <a:r>
              <a:rPr lang="ru-RU" dirty="0" smtClean="0"/>
              <a:t>131°</a:t>
            </a:r>
            <a:endParaRPr lang="ru-RU" dirty="0"/>
          </a:p>
        </p:txBody>
      </p:sp>
      <p:sp>
        <p:nvSpPr>
          <p:cNvPr id="6" name="Дуга 5"/>
          <p:cNvSpPr/>
          <p:nvPr/>
        </p:nvSpPr>
        <p:spPr>
          <a:xfrm>
            <a:off x="2061577" y="2796457"/>
            <a:ext cx="914400" cy="914400"/>
          </a:xfrm>
          <a:prstGeom prst="arc">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solidFill>
                <a:srgbClr val="FF0000"/>
              </a:solidFill>
            </a:endParaRPr>
          </a:p>
        </p:txBody>
      </p:sp>
      <p:sp>
        <p:nvSpPr>
          <p:cNvPr id="7" name="TextBox 6"/>
          <p:cNvSpPr txBox="1"/>
          <p:nvPr/>
        </p:nvSpPr>
        <p:spPr>
          <a:xfrm>
            <a:off x="2975977" y="2440335"/>
            <a:ext cx="587911" cy="523220"/>
          </a:xfrm>
          <a:prstGeom prst="rect">
            <a:avLst/>
          </a:prstGeom>
          <a:noFill/>
        </p:spPr>
        <p:txBody>
          <a:bodyPr wrap="square" rtlCol="0">
            <a:spAutoFit/>
          </a:bodyPr>
          <a:lstStyle/>
          <a:p>
            <a:r>
              <a:rPr lang="ru-RU" sz="2800" dirty="0" smtClean="0"/>
              <a:t>?</a:t>
            </a:r>
            <a:endParaRPr lang="ru-RU" sz="2800" dirty="0"/>
          </a:p>
        </p:txBody>
      </p:sp>
      <p:sp>
        <p:nvSpPr>
          <p:cNvPr id="9" name="Объект 2"/>
          <p:cNvSpPr txBox="1">
            <a:spLocks/>
          </p:cNvSpPr>
          <p:nvPr/>
        </p:nvSpPr>
        <p:spPr>
          <a:xfrm>
            <a:off x="467544" y="4365104"/>
            <a:ext cx="8229600" cy="65424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dirty="0" smtClean="0">
                <a:latin typeface="Times New Roman" pitchFamily="18" charset="0"/>
                <a:cs typeface="Times New Roman" pitchFamily="18" charset="0"/>
              </a:rPr>
              <a:t>Сумма смежных углов равна 180 °.</a:t>
            </a:r>
            <a:endParaRPr lang="ru-RU" dirty="0">
              <a:latin typeface="Times New Roman" pitchFamily="18" charset="0"/>
              <a:cs typeface="Times New Roman" pitchFamily="18" charset="0"/>
            </a:endParaRPr>
          </a:p>
        </p:txBody>
      </p:sp>
      <p:sp>
        <p:nvSpPr>
          <p:cNvPr id="10" name="Объект 2"/>
          <p:cNvSpPr txBox="1">
            <a:spLocks/>
          </p:cNvSpPr>
          <p:nvPr/>
        </p:nvSpPr>
        <p:spPr>
          <a:xfrm>
            <a:off x="457121" y="5018931"/>
            <a:ext cx="8229600" cy="65424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dirty="0" smtClean="0">
                <a:latin typeface="Times New Roman" pitchFamily="18" charset="0"/>
                <a:cs typeface="Times New Roman" pitchFamily="18" charset="0"/>
              </a:rPr>
              <a:t> 180 – 131= 49°.</a:t>
            </a:r>
            <a:endParaRPr lang="ru-RU" dirty="0">
              <a:latin typeface="Times New Roman" pitchFamily="18" charset="0"/>
              <a:cs typeface="Times New Roman" pitchFamily="18" charset="0"/>
            </a:endParaRPr>
          </a:p>
        </p:txBody>
      </p:sp>
      <p:sp>
        <p:nvSpPr>
          <p:cNvPr id="11" name="Объект 2"/>
          <p:cNvSpPr txBox="1">
            <a:spLocks/>
          </p:cNvSpPr>
          <p:nvPr/>
        </p:nvSpPr>
        <p:spPr>
          <a:xfrm>
            <a:off x="457121" y="5877272"/>
            <a:ext cx="8229600" cy="65424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ru-RU" dirty="0" smtClean="0">
                <a:latin typeface="Times New Roman" pitchFamily="18" charset="0"/>
                <a:cs typeface="Times New Roman" pitchFamily="18" charset="0"/>
              </a:rPr>
              <a:t> Ответ: 49°.</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467420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5" grpId="0"/>
      <p:bldP spid="6" grpId="0" animBg="1"/>
      <p:bldP spid="7" grpId="0"/>
      <p:bldP spid="9" grpId="0"/>
      <p:bldP spid="10"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dirty="0">
                <a:latin typeface="Times New Roman" pitchFamily="18" charset="0"/>
                <a:cs typeface="Times New Roman" pitchFamily="18" charset="0"/>
              </a:rPr>
              <a:t>16. Точка O – центр окружности, на которой лежат точки A, B и C. Известно, что ABC= 66° и OAB= 46°. Найдите угол BCO. Ответ дайте в градусах. </a:t>
            </a:r>
          </a:p>
        </p:txBody>
      </p:sp>
      <p:sp>
        <p:nvSpPr>
          <p:cNvPr id="3" name="Объект 2"/>
          <p:cNvSpPr>
            <a:spLocks noGrp="1"/>
          </p:cNvSpPr>
          <p:nvPr>
            <p:ph idx="1"/>
          </p:nvPr>
        </p:nvSpPr>
        <p:spPr>
          <a:xfrm>
            <a:off x="3563888" y="1459376"/>
            <a:ext cx="3024336" cy="629941"/>
          </a:xfrm>
        </p:spPr>
        <p:txBody>
          <a:bodyPr/>
          <a:lstStyle/>
          <a:p>
            <a:pPr marL="0" indent="0">
              <a:buNone/>
            </a:pPr>
            <a:r>
              <a:rPr lang="ru-RU" dirty="0" smtClean="0">
                <a:latin typeface="Times New Roman" pitchFamily="18" charset="0"/>
                <a:cs typeface="Times New Roman" pitchFamily="18" charset="0"/>
              </a:rPr>
              <a:t>АО=ВО=СО=</a:t>
            </a:r>
            <a:r>
              <a:rPr lang="en-US" dirty="0" smtClean="0">
                <a:latin typeface="Times New Roman" pitchFamily="18" charset="0"/>
                <a:cs typeface="Times New Roman" pitchFamily="18" charset="0"/>
              </a:rPr>
              <a:t>R</a:t>
            </a:r>
            <a:endParaRPr lang="ru-RU"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7464" y="1628800"/>
            <a:ext cx="2647950" cy="241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Дуга 3"/>
          <p:cNvSpPr/>
          <p:nvPr/>
        </p:nvSpPr>
        <p:spPr>
          <a:xfrm>
            <a:off x="755576" y="3068960"/>
            <a:ext cx="648072" cy="633611"/>
          </a:xfrm>
          <a:prstGeom prst="arc">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5" name="TextBox 4"/>
          <p:cNvSpPr txBox="1"/>
          <p:nvPr/>
        </p:nvSpPr>
        <p:spPr>
          <a:xfrm>
            <a:off x="899592" y="3385765"/>
            <a:ext cx="864096" cy="369332"/>
          </a:xfrm>
          <a:prstGeom prst="rect">
            <a:avLst/>
          </a:prstGeom>
          <a:noFill/>
        </p:spPr>
        <p:txBody>
          <a:bodyPr wrap="square" rtlCol="0">
            <a:spAutoFit/>
          </a:bodyPr>
          <a:lstStyle/>
          <a:p>
            <a:pPr algn="ctr"/>
            <a:r>
              <a:rPr lang="ru-RU" b="1" dirty="0" smtClean="0"/>
              <a:t>66°</a:t>
            </a:r>
            <a:endParaRPr lang="ru-RU" b="1" dirty="0"/>
          </a:p>
        </p:txBody>
      </p:sp>
      <p:sp>
        <p:nvSpPr>
          <p:cNvPr id="6" name="Дуга 5"/>
          <p:cNvSpPr/>
          <p:nvPr/>
        </p:nvSpPr>
        <p:spPr>
          <a:xfrm rot="8099590">
            <a:off x="1295258" y="2006152"/>
            <a:ext cx="414355" cy="307284"/>
          </a:xfrm>
          <a:prstGeom prst="arc">
            <a:avLst/>
          </a:pr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8" name="TextBox 7"/>
          <p:cNvSpPr txBox="1"/>
          <p:nvPr/>
        </p:nvSpPr>
        <p:spPr>
          <a:xfrm>
            <a:off x="406392" y="1904651"/>
            <a:ext cx="864096" cy="369332"/>
          </a:xfrm>
          <a:prstGeom prst="rect">
            <a:avLst/>
          </a:prstGeom>
          <a:noFill/>
        </p:spPr>
        <p:txBody>
          <a:bodyPr wrap="square" rtlCol="0">
            <a:spAutoFit/>
          </a:bodyPr>
          <a:lstStyle/>
          <a:p>
            <a:pPr algn="ctr"/>
            <a:r>
              <a:rPr lang="ru-RU" b="1" dirty="0" smtClean="0"/>
              <a:t>46°</a:t>
            </a:r>
            <a:endParaRPr lang="ru-RU" b="1" dirty="0"/>
          </a:p>
        </p:txBody>
      </p:sp>
      <p:sp>
        <p:nvSpPr>
          <p:cNvPr id="7" name="Дуга 6"/>
          <p:cNvSpPr/>
          <p:nvPr/>
        </p:nvSpPr>
        <p:spPr>
          <a:xfrm rot="14985411">
            <a:off x="2301003" y="3070030"/>
            <a:ext cx="324921" cy="242655"/>
          </a:xfrm>
          <a:prstGeom prst="arc">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0" name="TextBox 9"/>
          <p:cNvSpPr txBox="1"/>
          <p:nvPr/>
        </p:nvSpPr>
        <p:spPr>
          <a:xfrm>
            <a:off x="2463463" y="2678516"/>
            <a:ext cx="432048" cy="369332"/>
          </a:xfrm>
          <a:prstGeom prst="rect">
            <a:avLst/>
          </a:prstGeom>
          <a:noFill/>
        </p:spPr>
        <p:txBody>
          <a:bodyPr wrap="square" rtlCol="0">
            <a:spAutoFit/>
          </a:bodyPr>
          <a:lstStyle/>
          <a:p>
            <a:pPr algn="ctr"/>
            <a:r>
              <a:rPr lang="ru-RU" b="1" dirty="0"/>
              <a:t>?</a:t>
            </a:r>
            <a:r>
              <a:rPr lang="ru-RU" b="1" dirty="0" smtClean="0"/>
              <a:t>°</a:t>
            </a:r>
            <a:endParaRPr lang="ru-RU" b="1" dirty="0"/>
          </a:p>
        </p:txBody>
      </p:sp>
      <p:cxnSp>
        <p:nvCxnSpPr>
          <p:cNvPr id="11" name="Прямая соединительная линия 10"/>
          <p:cNvCxnSpPr/>
          <p:nvPr/>
        </p:nvCxnSpPr>
        <p:spPr>
          <a:xfrm flipV="1">
            <a:off x="899592" y="2863182"/>
            <a:ext cx="1152128" cy="576263"/>
          </a:xfrm>
          <a:prstGeom prst="line">
            <a:avLst/>
          </a:prstGeom>
          <a:ln w="31750">
            <a:solidFill>
              <a:srgbClr val="BE48B8"/>
            </a:solidFill>
          </a:ln>
        </p:spPr>
        <p:style>
          <a:lnRef idx="1">
            <a:schemeClr val="accent1"/>
          </a:lnRef>
          <a:fillRef idx="0">
            <a:schemeClr val="accent1"/>
          </a:fillRef>
          <a:effectRef idx="0">
            <a:schemeClr val="accent1"/>
          </a:effectRef>
          <a:fontRef idx="minor">
            <a:schemeClr val="tx1"/>
          </a:fontRef>
        </p:style>
      </p:cxnSp>
      <p:sp>
        <p:nvSpPr>
          <p:cNvPr id="18" name="Объект 2"/>
          <p:cNvSpPr txBox="1">
            <a:spLocks/>
          </p:cNvSpPr>
          <p:nvPr/>
        </p:nvSpPr>
        <p:spPr>
          <a:xfrm>
            <a:off x="3563888" y="2159794"/>
            <a:ext cx="5112568" cy="629941"/>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ru-RU"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 AOB,</a:t>
            </a: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 BOC – </a:t>
            </a:r>
            <a:r>
              <a:rPr lang="ru-RU" dirty="0">
                <a:latin typeface="Times New Roman" pitchFamily="18" charset="0"/>
                <a:cs typeface="Times New Roman" pitchFamily="18" charset="0"/>
              </a:rPr>
              <a:t>р</a:t>
            </a:r>
            <a:r>
              <a:rPr lang="ru-RU" dirty="0" smtClean="0">
                <a:latin typeface="Times New Roman" pitchFamily="18" charset="0"/>
                <a:cs typeface="Times New Roman" pitchFamily="18" charset="0"/>
              </a:rPr>
              <a:t>авнобедренные</a:t>
            </a:r>
            <a:r>
              <a:rPr lang="en-US"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
        <p:nvSpPr>
          <p:cNvPr id="19" name="Объект 2"/>
          <p:cNvSpPr txBox="1">
            <a:spLocks/>
          </p:cNvSpPr>
          <p:nvPr/>
        </p:nvSpPr>
        <p:spPr>
          <a:xfrm>
            <a:off x="3531800" y="2809503"/>
            <a:ext cx="5112568" cy="62994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ru-RU" sz="2400" dirty="0" smtClean="0">
                <a:latin typeface="Times New Roman" pitchFamily="18" charset="0"/>
                <a:cs typeface="Times New Roman" pitchFamily="18" charset="0"/>
              </a:rPr>
              <a:t>В равнобедренном треугольнике углы при основании равны</a:t>
            </a:r>
            <a:r>
              <a:rPr lang="en-US" sz="2400" dirty="0" smtClean="0">
                <a:latin typeface="Times New Roman" pitchFamily="18" charset="0"/>
                <a:cs typeface="Times New Roman" pitchFamily="18" charset="0"/>
              </a:rPr>
              <a:t> </a:t>
            </a:r>
            <a:endParaRPr lang="ru-RU" sz="2400" dirty="0">
              <a:latin typeface="Times New Roman" pitchFamily="18" charset="0"/>
              <a:cs typeface="Times New Roman" pitchFamily="18" charset="0"/>
            </a:endParaRPr>
          </a:p>
        </p:txBody>
      </p:sp>
      <p:sp>
        <p:nvSpPr>
          <p:cNvPr id="20" name="Объект 2"/>
          <p:cNvSpPr txBox="1">
            <a:spLocks/>
          </p:cNvSpPr>
          <p:nvPr/>
        </p:nvSpPr>
        <p:spPr>
          <a:xfrm>
            <a:off x="3563888" y="3684753"/>
            <a:ext cx="3312368" cy="629941"/>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dirty="0" smtClean="0">
                <a:latin typeface="Arial"/>
                <a:cs typeface="Arial"/>
              </a:rPr>
              <a:t>˪ ВАО= ˪ АВО= 46°</a:t>
            </a:r>
            <a:endParaRPr lang="ru-RU" dirty="0">
              <a:latin typeface="Times New Roman" pitchFamily="18" charset="0"/>
              <a:cs typeface="Times New Roman" pitchFamily="18" charset="0"/>
            </a:endParaRPr>
          </a:p>
        </p:txBody>
      </p:sp>
      <p:sp>
        <p:nvSpPr>
          <p:cNvPr id="23" name="Объект 2"/>
          <p:cNvSpPr txBox="1">
            <a:spLocks/>
          </p:cNvSpPr>
          <p:nvPr/>
        </p:nvSpPr>
        <p:spPr>
          <a:xfrm>
            <a:off x="3563888" y="4149080"/>
            <a:ext cx="3312368" cy="629941"/>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dirty="0" smtClean="0">
                <a:latin typeface="Arial"/>
                <a:cs typeface="Arial"/>
              </a:rPr>
              <a:t>˪ ОВС=66-46=20°</a:t>
            </a:r>
            <a:endParaRPr lang="ru-RU" dirty="0">
              <a:latin typeface="Times New Roman" pitchFamily="18" charset="0"/>
              <a:cs typeface="Times New Roman" pitchFamily="18" charset="0"/>
            </a:endParaRPr>
          </a:p>
        </p:txBody>
      </p:sp>
      <p:sp>
        <p:nvSpPr>
          <p:cNvPr id="24" name="Объект 2"/>
          <p:cNvSpPr txBox="1">
            <a:spLocks/>
          </p:cNvSpPr>
          <p:nvPr/>
        </p:nvSpPr>
        <p:spPr>
          <a:xfrm>
            <a:off x="3589060" y="4779021"/>
            <a:ext cx="3312368" cy="629941"/>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dirty="0" smtClean="0">
                <a:latin typeface="Arial"/>
                <a:cs typeface="Arial"/>
              </a:rPr>
              <a:t>˪ ОВС= ˪ ВСО= 20°</a:t>
            </a:r>
            <a:endParaRPr lang="ru-RU" dirty="0">
              <a:latin typeface="Times New Roman" pitchFamily="18" charset="0"/>
              <a:cs typeface="Times New Roman" pitchFamily="18" charset="0"/>
            </a:endParaRPr>
          </a:p>
        </p:txBody>
      </p:sp>
      <p:sp>
        <p:nvSpPr>
          <p:cNvPr id="25" name="Объект 2"/>
          <p:cNvSpPr txBox="1">
            <a:spLocks/>
          </p:cNvSpPr>
          <p:nvPr/>
        </p:nvSpPr>
        <p:spPr>
          <a:xfrm>
            <a:off x="3589060" y="5733256"/>
            <a:ext cx="3312368" cy="62994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dirty="0" smtClean="0">
                <a:latin typeface="Arial"/>
                <a:cs typeface="Arial"/>
              </a:rPr>
              <a:t>Ответ: 20</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935872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5" grpId="0"/>
      <p:bldP spid="6" grpId="0" animBg="1"/>
      <p:bldP spid="8" grpId="0"/>
      <p:bldP spid="7" grpId="0" animBg="1"/>
      <p:bldP spid="10" grpId="0"/>
      <p:bldP spid="18" grpId="0"/>
      <p:bldP spid="19" grpId="0"/>
      <p:bldP spid="20" grpId="0"/>
      <p:bldP spid="23" grpId="0"/>
      <p:bldP spid="24"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700" dirty="0">
                <a:latin typeface="Times New Roman" pitchFamily="18" charset="0"/>
                <a:cs typeface="Times New Roman" pitchFamily="18" charset="0"/>
              </a:rPr>
              <a:t>17. Основания трапеции равны 9 и 21. Найдите больший из отрезков, на которые делит среднюю линию этой трапеции одна из её диагоналей. </a:t>
            </a:r>
            <a:endParaRPr lang="ru-RU" dirty="0"/>
          </a:p>
        </p:txBody>
      </p:sp>
      <p:sp>
        <p:nvSpPr>
          <p:cNvPr id="3" name="Объект 2"/>
          <p:cNvSpPr>
            <a:spLocks noGrp="1"/>
          </p:cNvSpPr>
          <p:nvPr>
            <p:ph idx="1"/>
          </p:nvPr>
        </p:nvSpPr>
        <p:spPr>
          <a:xfrm>
            <a:off x="555106" y="3942813"/>
            <a:ext cx="5529062" cy="576064"/>
          </a:xfrm>
        </p:spPr>
        <p:txBody>
          <a:bodyPr>
            <a:normAutofit/>
          </a:bodyPr>
          <a:lstStyle/>
          <a:p>
            <a:pPr marL="0" indent="0">
              <a:buNone/>
            </a:pPr>
            <a:r>
              <a:rPr lang="en-US" sz="2400" dirty="0" smtClean="0"/>
              <a:t>MN – </a:t>
            </a:r>
            <a:r>
              <a:rPr lang="ru-RU" sz="2400" dirty="0" smtClean="0"/>
              <a:t>средняя линия трапеции</a:t>
            </a:r>
            <a:endParaRPr lang="ru-RU" sz="24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5107" y="1916832"/>
            <a:ext cx="3448050"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335068" y="1476393"/>
            <a:ext cx="931937" cy="461665"/>
          </a:xfrm>
          <a:prstGeom prst="rect">
            <a:avLst/>
          </a:prstGeom>
          <a:noFill/>
        </p:spPr>
        <p:txBody>
          <a:bodyPr wrap="square" rtlCol="0">
            <a:spAutoFit/>
          </a:bodyPr>
          <a:lstStyle/>
          <a:p>
            <a:pPr algn="ctr"/>
            <a:r>
              <a:rPr lang="ru-RU" sz="2400" b="1" dirty="0" smtClean="0"/>
              <a:t>9</a:t>
            </a:r>
            <a:endParaRPr lang="ru-RU" sz="2400" b="1" dirty="0"/>
          </a:p>
        </p:txBody>
      </p:sp>
      <p:sp>
        <p:nvSpPr>
          <p:cNvPr id="8" name="TextBox 7"/>
          <p:cNvSpPr txBox="1"/>
          <p:nvPr/>
        </p:nvSpPr>
        <p:spPr>
          <a:xfrm>
            <a:off x="1547664" y="3459882"/>
            <a:ext cx="931937" cy="461665"/>
          </a:xfrm>
          <a:prstGeom prst="rect">
            <a:avLst/>
          </a:prstGeom>
          <a:noFill/>
        </p:spPr>
        <p:txBody>
          <a:bodyPr wrap="square" rtlCol="0">
            <a:spAutoFit/>
          </a:bodyPr>
          <a:lstStyle/>
          <a:p>
            <a:pPr algn="ctr"/>
            <a:r>
              <a:rPr lang="ru-RU" sz="2400" b="1" dirty="0" smtClean="0"/>
              <a:t>21</a:t>
            </a:r>
            <a:endParaRPr lang="ru-RU" sz="2400" b="1" dirty="0"/>
          </a:p>
        </p:txBody>
      </p:sp>
      <p:cxnSp>
        <p:nvCxnSpPr>
          <p:cNvPr id="9" name="Прямая соединительная линия 8"/>
          <p:cNvCxnSpPr/>
          <p:nvPr/>
        </p:nvCxnSpPr>
        <p:spPr>
          <a:xfrm>
            <a:off x="877867" y="2744924"/>
            <a:ext cx="1601733"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Равнобедренный треугольник 11"/>
          <p:cNvSpPr/>
          <p:nvPr/>
        </p:nvSpPr>
        <p:spPr>
          <a:xfrm>
            <a:off x="569895" y="1974052"/>
            <a:ext cx="3282025" cy="1485830"/>
          </a:xfrm>
          <a:prstGeom prst="triangle">
            <a:avLst>
              <a:gd name="adj" fmla="val 16062"/>
            </a:avLst>
          </a:prstGeom>
          <a:noFill/>
          <a:ln w="508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TextBox 12"/>
          <p:cNvSpPr txBox="1"/>
          <p:nvPr/>
        </p:nvSpPr>
        <p:spPr>
          <a:xfrm>
            <a:off x="107504" y="3356992"/>
            <a:ext cx="447603" cy="369332"/>
          </a:xfrm>
          <a:prstGeom prst="rect">
            <a:avLst/>
          </a:prstGeom>
          <a:noFill/>
        </p:spPr>
        <p:txBody>
          <a:bodyPr wrap="square" rtlCol="0">
            <a:spAutoFit/>
          </a:bodyPr>
          <a:lstStyle/>
          <a:p>
            <a:r>
              <a:rPr lang="ru-RU" dirty="0" smtClean="0"/>
              <a:t>А</a:t>
            </a:r>
            <a:endParaRPr lang="ru-RU" dirty="0"/>
          </a:p>
        </p:txBody>
      </p:sp>
      <p:sp>
        <p:nvSpPr>
          <p:cNvPr id="15" name="TextBox 14"/>
          <p:cNvSpPr txBox="1"/>
          <p:nvPr/>
        </p:nvSpPr>
        <p:spPr>
          <a:xfrm>
            <a:off x="569895" y="1600853"/>
            <a:ext cx="447603" cy="369332"/>
          </a:xfrm>
          <a:prstGeom prst="rect">
            <a:avLst/>
          </a:prstGeom>
          <a:noFill/>
        </p:spPr>
        <p:txBody>
          <a:bodyPr wrap="square" rtlCol="0">
            <a:spAutoFit/>
          </a:bodyPr>
          <a:lstStyle/>
          <a:p>
            <a:r>
              <a:rPr lang="ru-RU" dirty="0" smtClean="0"/>
              <a:t>В</a:t>
            </a:r>
            <a:endParaRPr lang="ru-RU" dirty="0"/>
          </a:p>
        </p:txBody>
      </p:sp>
      <p:sp>
        <p:nvSpPr>
          <p:cNvPr id="18" name="TextBox 17"/>
          <p:cNvSpPr txBox="1"/>
          <p:nvPr/>
        </p:nvSpPr>
        <p:spPr>
          <a:xfrm>
            <a:off x="2627784" y="1568726"/>
            <a:ext cx="447603" cy="369332"/>
          </a:xfrm>
          <a:prstGeom prst="rect">
            <a:avLst/>
          </a:prstGeom>
          <a:noFill/>
        </p:spPr>
        <p:txBody>
          <a:bodyPr wrap="square" rtlCol="0">
            <a:spAutoFit/>
          </a:bodyPr>
          <a:lstStyle/>
          <a:p>
            <a:r>
              <a:rPr lang="ru-RU" dirty="0" smtClean="0"/>
              <a:t>С</a:t>
            </a:r>
            <a:endParaRPr lang="ru-RU" dirty="0"/>
          </a:p>
        </p:txBody>
      </p:sp>
      <p:sp>
        <p:nvSpPr>
          <p:cNvPr id="19" name="TextBox 18"/>
          <p:cNvSpPr txBox="1"/>
          <p:nvPr/>
        </p:nvSpPr>
        <p:spPr>
          <a:xfrm>
            <a:off x="4010879" y="3203684"/>
            <a:ext cx="447603" cy="369332"/>
          </a:xfrm>
          <a:prstGeom prst="rect">
            <a:avLst/>
          </a:prstGeom>
          <a:noFill/>
        </p:spPr>
        <p:txBody>
          <a:bodyPr wrap="square" rtlCol="0">
            <a:spAutoFit/>
          </a:bodyPr>
          <a:lstStyle/>
          <a:p>
            <a:r>
              <a:rPr lang="en-US" dirty="0" smtClean="0"/>
              <a:t>D</a:t>
            </a:r>
            <a:endParaRPr lang="ru-RU" dirty="0"/>
          </a:p>
        </p:txBody>
      </p:sp>
      <p:sp>
        <p:nvSpPr>
          <p:cNvPr id="20" name="TextBox 19"/>
          <p:cNvSpPr txBox="1"/>
          <p:nvPr/>
        </p:nvSpPr>
        <p:spPr>
          <a:xfrm>
            <a:off x="331305" y="2532301"/>
            <a:ext cx="447603" cy="369332"/>
          </a:xfrm>
          <a:prstGeom prst="rect">
            <a:avLst/>
          </a:prstGeom>
          <a:noFill/>
        </p:spPr>
        <p:txBody>
          <a:bodyPr wrap="square" rtlCol="0">
            <a:spAutoFit/>
          </a:bodyPr>
          <a:lstStyle/>
          <a:p>
            <a:r>
              <a:rPr lang="en-US" dirty="0" smtClean="0"/>
              <a:t>M</a:t>
            </a:r>
            <a:endParaRPr lang="ru-RU" dirty="0"/>
          </a:p>
        </p:txBody>
      </p:sp>
      <p:sp>
        <p:nvSpPr>
          <p:cNvPr id="21" name="TextBox 20"/>
          <p:cNvSpPr txBox="1"/>
          <p:nvPr/>
        </p:nvSpPr>
        <p:spPr>
          <a:xfrm>
            <a:off x="3340031" y="2415416"/>
            <a:ext cx="447603" cy="369332"/>
          </a:xfrm>
          <a:prstGeom prst="rect">
            <a:avLst/>
          </a:prstGeom>
          <a:noFill/>
        </p:spPr>
        <p:txBody>
          <a:bodyPr wrap="square" rtlCol="0">
            <a:spAutoFit/>
          </a:bodyPr>
          <a:lstStyle/>
          <a:p>
            <a:r>
              <a:rPr lang="en-US" dirty="0"/>
              <a:t>N</a:t>
            </a:r>
            <a:endParaRPr lang="ru-RU" dirty="0"/>
          </a:p>
        </p:txBody>
      </p:sp>
      <p:sp>
        <p:nvSpPr>
          <p:cNvPr id="23" name="TextBox 22"/>
          <p:cNvSpPr txBox="1"/>
          <p:nvPr/>
        </p:nvSpPr>
        <p:spPr>
          <a:xfrm>
            <a:off x="2560938" y="2344316"/>
            <a:ext cx="447603" cy="369332"/>
          </a:xfrm>
          <a:prstGeom prst="rect">
            <a:avLst/>
          </a:prstGeom>
          <a:noFill/>
        </p:spPr>
        <p:txBody>
          <a:bodyPr wrap="square" rtlCol="0">
            <a:spAutoFit/>
          </a:bodyPr>
          <a:lstStyle/>
          <a:p>
            <a:r>
              <a:rPr lang="en-US" dirty="0" smtClean="0"/>
              <a:t>P</a:t>
            </a:r>
            <a:endParaRPr lang="ru-RU" dirty="0"/>
          </a:p>
        </p:txBody>
      </p:sp>
      <p:sp>
        <p:nvSpPr>
          <p:cNvPr id="24" name="Объект 2"/>
          <p:cNvSpPr txBox="1">
            <a:spLocks/>
          </p:cNvSpPr>
          <p:nvPr/>
        </p:nvSpPr>
        <p:spPr>
          <a:xfrm>
            <a:off x="555106" y="4302224"/>
            <a:ext cx="6465166" cy="5760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dirty="0" smtClean="0"/>
              <a:t>M</a:t>
            </a:r>
            <a:r>
              <a:rPr lang="ru-RU" sz="2400" dirty="0"/>
              <a:t>Р</a:t>
            </a:r>
            <a:r>
              <a:rPr lang="en-US" sz="2400" dirty="0" smtClean="0"/>
              <a:t> – </a:t>
            </a:r>
            <a:r>
              <a:rPr lang="ru-RU" sz="2400" dirty="0" smtClean="0"/>
              <a:t>средняя линия треугольника</a:t>
            </a:r>
            <a:endParaRPr lang="ru-RU" sz="2400" dirty="0"/>
          </a:p>
        </p:txBody>
      </p:sp>
      <p:sp>
        <p:nvSpPr>
          <p:cNvPr id="25" name="Объект 2"/>
          <p:cNvSpPr txBox="1">
            <a:spLocks/>
          </p:cNvSpPr>
          <p:nvPr/>
        </p:nvSpPr>
        <p:spPr>
          <a:xfrm>
            <a:off x="555106" y="4797152"/>
            <a:ext cx="8057119" cy="57606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sz="2400" dirty="0"/>
              <a:t>С</a:t>
            </a:r>
            <a:r>
              <a:rPr lang="ru-RU" sz="2400" dirty="0" smtClean="0"/>
              <a:t>редняя линия треугольника параллельна третьей стороне и равна ее половине</a:t>
            </a:r>
            <a:endParaRPr lang="ru-RU" sz="2400" dirty="0"/>
          </a:p>
        </p:txBody>
      </p:sp>
      <p:sp>
        <p:nvSpPr>
          <p:cNvPr id="26" name="Объект 2"/>
          <p:cNvSpPr txBox="1">
            <a:spLocks/>
          </p:cNvSpPr>
          <p:nvPr/>
        </p:nvSpPr>
        <p:spPr>
          <a:xfrm>
            <a:off x="555106" y="5661248"/>
            <a:ext cx="5529062" cy="5760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dirty="0" smtClean="0"/>
              <a:t>M</a:t>
            </a:r>
            <a:r>
              <a:rPr lang="ru-RU" sz="2400" dirty="0" smtClean="0"/>
              <a:t>Р=</a:t>
            </a:r>
            <a:r>
              <a:rPr lang="en-US" sz="2400" dirty="0" smtClean="0"/>
              <a:t>AD : 2= 21: 2= 10,5</a:t>
            </a:r>
            <a:endParaRPr lang="ru-RU" sz="2400" dirty="0"/>
          </a:p>
        </p:txBody>
      </p:sp>
      <p:sp>
        <p:nvSpPr>
          <p:cNvPr id="27" name="Объект 2"/>
          <p:cNvSpPr txBox="1">
            <a:spLocks/>
          </p:cNvSpPr>
          <p:nvPr/>
        </p:nvSpPr>
        <p:spPr>
          <a:xfrm>
            <a:off x="3462326" y="6093296"/>
            <a:ext cx="5529062" cy="5760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sz="2400" dirty="0" smtClean="0"/>
              <a:t>Ответ: </a:t>
            </a:r>
            <a:r>
              <a:rPr lang="en-US" sz="2400" dirty="0" smtClean="0"/>
              <a:t>10,5</a:t>
            </a:r>
            <a:endParaRPr lang="ru-RU" sz="2400" dirty="0"/>
          </a:p>
        </p:txBody>
      </p:sp>
      <p:sp>
        <p:nvSpPr>
          <p:cNvPr id="28" name="Объект 2"/>
          <p:cNvSpPr txBox="1">
            <a:spLocks/>
          </p:cNvSpPr>
          <p:nvPr/>
        </p:nvSpPr>
        <p:spPr>
          <a:xfrm>
            <a:off x="3563832" y="1686020"/>
            <a:ext cx="5529062" cy="57606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sz="2400" dirty="0"/>
              <a:t>С</a:t>
            </a:r>
            <a:r>
              <a:rPr lang="ru-RU" sz="2400" dirty="0" smtClean="0"/>
              <a:t>редняя линия трапеции – отрезок, соединяющий середины боковых сторон</a:t>
            </a:r>
            <a:endParaRPr lang="ru-RU" sz="2400" dirty="0"/>
          </a:p>
        </p:txBody>
      </p:sp>
      <p:sp>
        <p:nvSpPr>
          <p:cNvPr id="29" name="Объект 2"/>
          <p:cNvSpPr txBox="1">
            <a:spLocks/>
          </p:cNvSpPr>
          <p:nvPr/>
        </p:nvSpPr>
        <p:spPr>
          <a:xfrm>
            <a:off x="3851920" y="2496716"/>
            <a:ext cx="5529062" cy="57606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sz="2400" dirty="0"/>
              <a:t>С</a:t>
            </a:r>
            <a:r>
              <a:rPr lang="ru-RU" sz="2400" dirty="0" smtClean="0"/>
              <a:t>редняя линия треугольника – отрезок, соединяющий середины двух  сторон</a:t>
            </a:r>
            <a:endParaRPr lang="ru-RU" sz="2400" dirty="0"/>
          </a:p>
        </p:txBody>
      </p:sp>
    </p:spTree>
    <p:extLst>
      <p:ext uri="{BB962C8B-B14F-4D97-AF65-F5344CB8AC3E}">
        <p14:creationId xmlns:p14="http://schemas.microsoft.com/office/powerpoint/2010/main" val="4087847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8" grpId="0"/>
      <p:bldP spid="12" grpId="0" animBg="1"/>
      <p:bldP spid="24" grpId="0"/>
      <p:bldP spid="25" grpId="0"/>
      <p:bldP spid="26" grpId="0"/>
      <p:bldP spid="27" grpId="0"/>
      <p:bldP spid="28" grpId="0"/>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755576" y="4653136"/>
            <a:ext cx="7776864" cy="1872208"/>
          </a:xfrm>
        </p:spPr>
        <p:txBody>
          <a:bodyPr>
            <a:normAutofit fontScale="55000" lnSpcReduction="20000"/>
          </a:bodyPr>
          <a:lstStyle/>
          <a:p>
            <a:endParaRPr lang="ru-RU" dirty="0"/>
          </a:p>
          <a:p>
            <a:r>
              <a:rPr lang="ru-RU" dirty="0"/>
              <a:t> </a:t>
            </a:r>
            <a:r>
              <a:rPr lang="ru-RU" sz="3800" dirty="0">
                <a:solidFill>
                  <a:schemeClr val="tx1"/>
                </a:solidFill>
                <a:latin typeface="Times New Roman" pitchFamily="18" charset="0"/>
                <a:cs typeface="Times New Roman" pitchFamily="18" charset="0"/>
              </a:rPr>
              <a:t>Отношение большей стороны к меньшей стороне листа каждого формата одно и то же, поэтому листы всех форматов подобны. Это сделано специально для того, чтобы пропорции текста и его расположение на листе сохранялись при уменьшении или увеличении шрифта при изменении формата листа. </a:t>
            </a:r>
            <a:r>
              <a:rPr lang="ru-RU" dirty="0"/>
              <a:t>	</a:t>
            </a:r>
          </a:p>
          <a:p>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8882"/>
            <a:ext cx="8640960" cy="47945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58052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700" dirty="0">
                <a:latin typeface="Times New Roman" pitchFamily="18" charset="0"/>
                <a:cs typeface="Times New Roman" pitchFamily="18" charset="0"/>
              </a:rPr>
              <a:t>18. На клетчатой бумаге с размером клетки 1см × 1см изображена фигура. Найдите её площадь. Ответ дайте в квадратных сантиметрах. </a:t>
            </a:r>
            <a:endParaRPr lang="ru-RU"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3" name="Объект 2"/>
              <p:cNvSpPr>
                <a:spLocks noGrp="1"/>
              </p:cNvSpPr>
              <p:nvPr>
                <p:ph idx="1"/>
              </p:nvPr>
            </p:nvSpPr>
            <p:spPr>
              <a:xfrm>
                <a:off x="5436096" y="1847304"/>
                <a:ext cx="3322712" cy="1080120"/>
              </a:xfrm>
            </p:spPr>
            <p:txBody>
              <a:bodyPr/>
              <a:lstStyle/>
              <a:p>
                <a:pPr marL="0" indent="0">
                  <a:buNone/>
                </a:pPr>
                <a14:m>
                  <m:oMathPara xmlns:m="http://schemas.openxmlformats.org/officeDocument/2006/math">
                    <m:oMathParaPr>
                      <m:jc m:val="centerGroup"/>
                    </m:oMathParaPr>
                    <m:oMath xmlns:m="http://schemas.openxmlformats.org/officeDocument/2006/math">
                      <m:sSub>
                        <m:sSubPr>
                          <m:ctrlPr>
                            <a:rPr lang="ru-RU" i="1" smtClean="0">
                              <a:latin typeface="Cambria Math"/>
                            </a:rPr>
                          </m:ctrlPr>
                        </m:sSubPr>
                        <m:e>
                          <m:r>
                            <a:rPr lang="en-US" b="0" i="1" smtClean="0">
                              <a:latin typeface="Cambria Math"/>
                            </a:rPr>
                            <m:t>𝑆</m:t>
                          </m:r>
                        </m:e>
                        <m:sub>
                          <m:r>
                            <a:rPr lang="ru-RU" b="0" i="1" smtClean="0">
                              <a:latin typeface="Cambria Math"/>
                            </a:rPr>
                            <m:t>ромба</m:t>
                          </m:r>
                        </m:sub>
                      </m:sSub>
                      <m:r>
                        <a:rPr lang="ru-RU" b="0" i="1" smtClean="0">
                          <a:latin typeface="Cambria Math"/>
                        </a:rPr>
                        <m:t>= </m:t>
                      </m:r>
                      <m:f>
                        <m:fPr>
                          <m:ctrlPr>
                            <a:rPr lang="ru-RU" b="0" i="1" smtClean="0">
                              <a:latin typeface="Cambria Math"/>
                            </a:rPr>
                          </m:ctrlPr>
                        </m:fPr>
                        <m:num>
                          <m:sSub>
                            <m:sSubPr>
                              <m:ctrlPr>
                                <a:rPr lang="ru-RU" b="0" i="1" smtClean="0">
                                  <a:latin typeface="Cambria Math"/>
                                </a:rPr>
                              </m:ctrlPr>
                            </m:sSubPr>
                            <m:e>
                              <m:r>
                                <a:rPr lang="en-US" b="0" i="1" smtClean="0">
                                  <a:latin typeface="Cambria Math"/>
                                </a:rPr>
                                <m:t>𝑑</m:t>
                              </m:r>
                            </m:e>
                            <m:sub>
                              <m:r>
                                <a:rPr lang="en-US" b="0" i="1" smtClean="0">
                                  <a:latin typeface="Cambria Math"/>
                                </a:rPr>
                                <m:t>1·</m:t>
                              </m:r>
                            </m:sub>
                          </m:sSub>
                          <m:sSub>
                            <m:sSubPr>
                              <m:ctrlPr>
                                <a:rPr lang="ru-RU" b="0" i="1" smtClean="0">
                                  <a:latin typeface="Cambria Math"/>
                                </a:rPr>
                              </m:ctrlPr>
                            </m:sSubPr>
                            <m:e>
                              <m:r>
                                <a:rPr lang="en-US" b="0" i="1" smtClean="0">
                                  <a:latin typeface="Cambria Math"/>
                                </a:rPr>
                                <m:t>𝑑</m:t>
                              </m:r>
                            </m:e>
                            <m:sub>
                              <m:r>
                                <a:rPr lang="en-US" b="0" i="1" smtClean="0">
                                  <a:latin typeface="Cambria Math"/>
                                </a:rPr>
                                <m:t>2</m:t>
                              </m:r>
                            </m:sub>
                          </m:sSub>
                        </m:num>
                        <m:den>
                          <m:r>
                            <a:rPr lang="en-US" b="0" i="1" smtClean="0">
                              <a:latin typeface="Cambria Math"/>
                            </a:rPr>
                            <m:t>2</m:t>
                          </m:r>
                        </m:den>
                      </m:f>
                    </m:oMath>
                  </m:oMathPara>
                </a14:m>
                <a:endParaRPr lang="ru-RU" dirty="0"/>
              </a:p>
            </p:txBody>
          </p:sp>
        </mc:Choice>
        <mc:Fallback xmlns="">
          <p:sp>
            <p:nvSpPr>
              <p:cNvPr id="3" name="Объект 2"/>
              <p:cNvSpPr>
                <a:spLocks noGrp="1" noRot="1" noChangeAspect="1" noMove="1" noResize="1" noEditPoints="1" noAdjustHandles="1" noChangeArrowheads="1" noChangeShapeType="1" noTextEdit="1"/>
              </p:cNvSpPr>
              <p:nvPr>
                <p:ph idx="1"/>
              </p:nvPr>
            </p:nvSpPr>
            <p:spPr>
              <a:xfrm>
                <a:off x="5436096" y="1847304"/>
                <a:ext cx="3322712" cy="1080120"/>
              </a:xfrm>
              <a:blipFill rotWithShape="1">
                <a:blip r:embed="rId2"/>
                <a:stretch>
                  <a:fillRect/>
                </a:stretch>
              </a:blipFill>
            </p:spPr>
            <p:txBody>
              <a:bodyPr/>
              <a:lstStyle/>
              <a:p>
                <a:r>
                  <a:rPr lang="ru-RU">
                    <a:noFill/>
                  </a:rPr>
                  <a:t> </a:t>
                </a:r>
              </a:p>
            </p:txBody>
          </p:sp>
        </mc:Fallback>
      </mc:AlternateContent>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1556792"/>
            <a:ext cx="4324350" cy="240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Прямая соединительная линия 4"/>
          <p:cNvCxnSpPr/>
          <p:nvPr/>
        </p:nvCxnSpPr>
        <p:spPr>
          <a:xfrm>
            <a:off x="2785932" y="1847304"/>
            <a:ext cx="0" cy="1941736"/>
          </a:xfrm>
          <a:prstGeom prst="line">
            <a:avLst/>
          </a:prstGeom>
          <a:ln w="508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flipH="1">
            <a:off x="899592" y="2761704"/>
            <a:ext cx="3672408" cy="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 name="TextBox 10"/>
              <p:cNvSpPr txBox="1"/>
              <p:nvPr/>
            </p:nvSpPr>
            <p:spPr>
              <a:xfrm>
                <a:off x="2293489" y="2097826"/>
                <a:ext cx="492443" cy="369332"/>
              </a:xfrm>
              <a:prstGeom prst="rect">
                <a:avLst/>
              </a:prstGeom>
              <a:noFill/>
            </p:spPr>
            <p:txBody>
              <a:bodyPr vert="vert270" wrap="square" rtlCol="0">
                <a:spAutoFit/>
              </a:bodyPr>
              <a:lstStyle/>
              <a:p>
                <a:pPr/>
                <a14:m>
                  <m:oMathPara xmlns:m="http://schemas.openxmlformats.org/officeDocument/2006/math">
                    <m:oMathParaPr>
                      <m:jc m:val="centerGroup"/>
                    </m:oMathParaPr>
                    <m:oMath xmlns:m="http://schemas.openxmlformats.org/officeDocument/2006/math">
                      <m:sSub>
                        <m:sSubPr>
                          <m:ctrlPr>
                            <a:rPr lang="ru-RU" sz="2400" i="1" smtClean="0">
                              <a:latin typeface="Cambria Math"/>
                            </a:rPr>
                          </m:ctrlPr>
                        </m:sSubPr>
                        <m:e>
                          <m:r>
                            <a:rPr lang="en-US" sz="2400" b="0" i="1" smtClean="0">
                              <a:latin typeface="Cambria Math"/>
                            </a:rPr>
                            <m:t>𝑑</m:t>
                          </m:r>
                        </m:e>
                        <m:sub>
                          <m:r>
                            <a:rPr lang="en-US" sz="2400" b="0" i="1" smtClean="0">
                              <a:latin typeface="Cambria Math"/>
                            </a:rPr>
                            <m:t>1</m:t>
                          </m:r>
                        </m:sub>
                      </m:sSub>
                    </m:oMath>
                  </m:oMathPara>
                </a14:m>
                <a:endParaRPr lang="ru-RU" dirty="0"/>
              </a:p>
            </p:txBody>
          </p:sp>
        </mc:Choice>
        <mc:Fallback xmlns="">
          <p:sp>
            <p:nvSpPr>
              <p:cNvPr id="11" name="TextBox 10"/>
              <p:cNvSpPr txBox="1">
                <a:spLocks noRot="1" noChangeAspect="1" noMove="1" noResize="1" noEditPoints="1" noAdjustHandles="1" noChangeArrowheads="1" noChangeShapeType="1" noTextEdit="1"/>
              </p:cNvSpPr>
              <p:nvPr/>
            </p:nvSpPr>
            <p:spPr>
              <a:xfrm>
                <a:off x="2293489" y="2097826"/>
                <a:ext cx="492443" cy="369332"/>
              </a:xfrm>
              <a:prstGeom prst="rect">
                <a:avLst/>
              </a:prstGeom>
              <a:blipFill rotWithShape="1">
                <a:blip r:embed="rId4"/>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2877442" y="2761704"/>
                <a:ext cx="79208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ru-RU" sz="2800" i="1" smtClean="0">
                              <a:latin typeface="Cambria Math"/>
                            </a:rPr>
                          </m:ctrlPr>
                        </m:sSubPr>
                        <m:e>
                          <m:r>
                            <a:rPr lang="en-US" sz="2800" b="0" i="1" smtClean="0">
                              <a:latin typeface="Cambria Math"/>
                            </a:rPr>
                            <m:t>𝑑</m:t>
                          </m:r>
                        </m:e>
                        <m:sub>
                          <m:r>
                            <a:rPr lang="en-US" sz="2800" b="0" i="1" smtClean="0">
                              <a:latin typeface="Cambria Math"/>
                            </a:rPr>
                            <m:t>2</m:t>
                          </m:r>
                        </m:sub>
                      </m:sSub>
                    </m:oMath>
                  </m:oMathPara>
                </a14:m>
                <a:endParaRPr lang="ru-RU" dirty="0"/>
              </a:p>
            </p:txBody>
          </p:sp>
        </mc:Choice>
        <mc:Fallback xmlns="">
          <p:sp>
            <p:nvSpPr>
              <p:cNvPr id="12" name="TextBox 11"/>
              <p:cNvSpPr txBox="1">
                <a:spLocks noRot="1" noChangeAspect="1" noMove="1" noResize="1" noEditPoints="1" noAdjustHandles="1" noChangeArrowheads="1" noChangeShapeType="1" noTextEdit="1"/>
              </p:cNvSpPr>
              <p:nvPr/>
            </p:nvSpPr>
            <p:spPr>
              <a:xfrm>
                <a:off x="2877442" y="2761704"/>
                <a:ext cx="792088" cy="523220"/>
              </a:xfrm>
              <a:prstGeom prst="rect">
                <a:avLst/>
              </a:prstGeom>
              <a:blipFill rotWithShape="1">
                <a:blip r:embed="rId5"/>
                <a:stretch>
                  <a:fillRect/>
                </a:stretch>
              </a:blipFill>
            </p:spPr>
            <p:txBody>
              <a:bodyPr/>
              <a:lstStyle/>
              <a:p>
                <a:r>
                  <a:rPr lang="ru-RU">
                    <a:noFill/>
                  </a:rPr>
                  <a:t> </a:t>
                </a:r>
              </a:p>
            </p:txBody>
          </p:sp>
        </mc:Fallback>
      </mc:AlternateContent>
      <p:sp>
        <p:nvSpPr>
          <p:cNvPr id="13" name="Прямоугольник 12"/>
          <p:cNvSpPr/>
          <p:nvPr/>
        </p:nvSpPr>
        <p:spPr>
          <a:xfrm>
            <a:off x="5580112" y="1772816"/>
            <a:ext cx="3096344" cy="125049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mc:AlternateContent xmlns:mc="http://schemas.openxmlformats.org/markup-compatibility/2006" xmlns:a14="http://schemas.microsoft.com/office/drawing/2010/main">
        <mc:Choice Requires="a14">
          <p:sp>
            <p:nvSpPr>
              <p:cNvPr id="16" name="Объект 2"/>
              <p:cNvSpPr txBox="1">
                <a:spLocks/>
              </p:cNvSpPr>
              <p:nvPr/>
            </p:nvSpPr>
            <p:spPr>
              <a:xfrm>
                <a:off x="636752" y="4221088"/>
                <a:ext cx="3322712" cy="108012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14:m>
                  <m:oMathPara xmlns:m="http://schemas.openxmlformats.org/officeDocument/2006/math">
                    <m:oMathParaPr>
                      <m:jc m:val="centerGroup"/>
                    </m:oMathParaPr>
                    <m:oMath xmlns:m="http://schemas.openxmlformats.org/officeDocument/2006/math">
                      <m:sSub>
                        <m:sSubPr>
                          <m:ctrlPr>
                            <a:rPr lang="ru-RU" i="1" smtClean="0">
                              <a:latin typeface="Cambria Math"/>
                            </a:rPr>
                          </m:ctrlPr>
                        </m:sSubPr>
                        <m:e>
                          <m:r>
                            <a:rPr lang="en-US" i="1" smtClean="0">
                              <a:latin typeface="Cambria Math"/>
                            </a:rPr>
                            <m:t>𝑆</m:t>
                          </m:r>
                        </m:e>
                        <m:sub>
                          <m:r>
                            <a:rPr lang="ru-RU" i="1" smtClean="0">
                              <a:latin typeface="Cambria Math"/>
                            </a:rPr>
                            <m:t>ромба</m:t>
                          </m:r>
                        </m:sub>
                      </m:sSub>
                      <m:r>
                        <a:rPr lang="ru-RU" i="1" smtClean="0">
                          <a:latin typeface="Cambria Math"/>
                        </a:rPr>
                        <m:t>= </m:t>
                      </m:r>
                      <m:f>
                        <m:fPr>
                          <m:ctrlPr>
                            <a:rPr lang="ru-RU" i="1" smtClean="0">
                              <a:latin typeface="Cambria Math"/>
                            </a:rPr>
                          </m:ctrlPr>
                        </m:fPr>
                        <m:num>
                          <m:r>
                            <a:rPr lang="en-US" b="0" i="1" smtClean="0">
                              <a:latin typeface="Cambria Math"/>
                            </a:rPr>
                            <m:t>4·8</m:t>
                          </m:r>
                        </m:num>
                        <m:den>
                          <m:r>
                            <a:rPr lang="en-US" i="1" smtClean="0">
                              <a:latin typeface="Cambria Math"/>
                            </a:rPr>
                            <m:t>2</m:t>
                          </m:r>
                        </m:den>
                      </m:f>
                    </m:oMath>
                  </m:oMathPara>
                </a14:m>
                <a:endParaRPr lang="ru-RU" dirty="0"/>
              </a:p>
            </p:txBody>
          </p:sp>
        </mc:Choice>
        <mc:Fallback xmlns="">
          <p:sp>
            <p:nvSpPr>
              <p:cNvPr id="16" name="Объект 2"/>
              <p:cNvSpPr txBox="1">
                <a:spLocks noRot="1" noChangeAspect="1" noMove="1" noResize="1" noEditPoints="1" noAdjustHandles="1" noChangeArrowheads="1" noChangeShapeType="1" noTextEdit="1"/>
              </p:cNvSpPr>
              <p:nvPr/>
            </p:nvSpPr>
            <p:spPr>
              <a:xfrm>
                <a:off x="636752" y="4221088"/>
                <a:ext cx="3322712" cy="1080120"/>
              </a:xfrm>
              <a:prstGeom prst="rect">
                <a:avLst/>
              </a:prstGeom>
              <a:blipFill rotWithShape="1">
                <a:blip r:embed="rId6"/>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7" name="Объект 2"/>
              <p:cNvSpPr txBox="1">
                <a:spLocks/>
              </p:cNvSpPr>
              <p:nvPr/>
            </p:nvSpPr>
            <p:spPr>
              <a:xfrm>
                <a:off x="3273487" y="4253634"/>
                <a:ext cx="1662423" cy="108012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14:m>
                  <m:oMathPara xmlns:m="http://schemas.openxmlformats.org/officeDocument/2006/math">
                    <m:oMathParaPr>
                      <m:jc m:val="centerGroup"/>
                    </m:oMathParaPr>
                    <m:oMath xmlns:m="http://schemas.openxmlformats.org/officeDocument/2006/math">
                      <m:r>
                        <a:rPr lang="ru-RU" i="1" smtClean="0">
                          <a:latin typeface="Cambria Math"/>
                        </a:rPr>
                        <m:t>= </m:t>
                      </m:r>
                      <m:f>
                        <m:fPr>
                          <m:ctrlPr>
                            <a:rPr lang="ru-RU" i="1" smtClean="0">
                              <a:latin typeface="Cambria Math"/>
                            </a:rPr>
                          </m:ctrlPr>
                        </m:fPr>
                        <m:num>
                          <m:r>
                            <a:rPr lang="en-US" b="0" i="1" smtClean="0">
                              <a:latin typeface="Cambria Math"/>
                            </a:rPr>
                            <m:t>32</m:t>
                          </m:r>
                        </m:num>
                        <m:den>
                          <m:r>
                            <a:rPr lang="en-US" i="1" smtClean="0">
                              <a:latin typeface="Cambria Math"/>
                            </a:rPr>
                            <m:t>2</m:t>
                          </m:r>
                        </m:den>
                      </m:f>
                    </m:oMath>
                  </m:oMathPara>
                </a14:m>
                <a:endParaRPr lang="ru-RU" dirty="0"/>
              </a:p>
            </p:txBody>
          </p:sp>
        </mc:Choice>
        <mc:Fallback xmlns="">
          <p:sp>
            <p:nvSpPr>
              <p:cNvPr id="17" name="Объект 2"/>
              <p:cNvSpPr txBox="1">
                <a:spLocks noRot="1" noChangeAspect="1" noMove="1" noResize="1" noEditPoints="1" noAdjustHandles="1" noChangeArrowheads="1" noChangeShapeType="1" noTextEdit="1"/>
              </p:cNvSpPr>
              <p:nvPr/>
            </p:nvSpPr>
            <p:spPr>
              <a:xfrm>
                <a:off x="3273487" y="4253634"/>
                <a:ext cx="1662423" cy="1080120"/>
              </a:xfrm>
              <a:prstGeom prst="rect">
                <a:avLst/>
              </a:prstGeom>
              <a:blipFill rotWithShape="1">
                <a:blip r:embed="rId7"/>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8" name="Объект 2"/>
              <p:cNvSpPr txBox="1">
                <a:spLocks/>
              </p:cNvSpPr>
              <p:nvPr/>
            </p:nvSpPr>
            <p:spPr>
              <a:xfrm>
                <a:off x="4572000" y="4508916"/>
                <a:ext cx="1662423" cy="54006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14:m>
                  <m:oMath xmlns:m="http://schemas.openxmlformats.org/officeDocument/2006/math">
                    <m:r>
                      <a:rPr lang="en-US" b="0" i="1" smtClean="0">
                        <a:latin typeface="Cambria Math"/>
                      </a:rPr>
                      <m:t>   </m:t>
                    </m:r>
                    <m:r>
                      <a:rPr lang="ru-RU" i="1" smtClean="0">
                        <a:latin typeface="Cambria Math"/>
                      </a:rPr>
                      <m:t>=</m:t>
                    </m:r>
                  </m:oMath>
                </a14:m>
                <a:r>
                  <a:rPr lang="en-US" dirty="0" smtClean="0"/>
                  <a:t> 16</a:t>
                </a:r>
                <a:endParaRPr lang="ru-RU" dirty="0"/>
              </a:p>
            </p:txBody>
          </p:sp>
        </mc:Choice>
        <mc:Fallback xmlns="">
          <p:sp>
            <p:nvSpPr>
              <p:cNvPr id="18" name="Объект 2"/>
              <p:cNvSpPr txBox="1">
                <a:spLocks noRot="1" noChangeAspect="1" noMove="1" noResize="1" noEditPoints="1" noAdjustHandles="1" noChangeArrowheads="1" noChangeShapeType="1" noTextEdit="1"/>
              </p:cNvSpPr>
              <p:nvPr/>
            </p:nvSpPr>
            <p:spPr>
              <a:xfrm>
                <a:off x="4572000" y="4508916"/>
                <a:ext cx="1662423" cy="540060"/>
              </a:xfrm>
              <a:prstGeom prst="rect">
                <a:avLst/>
              </a:prstGeom>
              <a:blipFill rotWithShape="1">
                <a:blip r:embed="rId8"/>
                <a:stretch>
                  <a:fillRect t="-22727" b="-37500"/>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9" name="Объект 2"/>
              <p:cNvSpPr txBox="1">
                <a:spLocks/>
              </p:cNvSpPr>
              <p:nvPr/>
            </p:nvSpPr>
            <p:spPr>
              <a:xfrm>
                <a:off x="4748900" y="5877272"/>
                <a:ext cx="4863660" cy="54006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14:m>
                  <m:oMath xmlns:m="http://schemas.openxmlformats.org/officeDocument/2006/math">
                    <m:r>
                      <a:rPr lang="en-US" b="0" i="1" smtClean="0">
                        <a:latin typeface="Cambria Math"/>
                      </a:rPr>
                      <m:t>   </m:t>
                    </m:r>
                    <m:r>
                      <a:rPr lang="ru-RU" b="0" i="1" smtClean="0">
                        <a:latin typeface="Cambria Math"/>
                      </a:rPr>
                      <m:t>Ответ: </m:t>
                    </m:r>
                  </m:oMath>
                </a14:m>
                <a:r>
                  <a:rPr lang="en-US" dirty="0" smtClean="0"/>
                  <a:t> 16</a:t>
                </a:r>
                <a:endParaRPr lang="ru-RU" dirty="0"/>
              </a:p>
            </p:txBody>
          </p:sp>
        </mc:Choice>
        <mc:Fallback xmlns="">
          <p:sp>
            <p:nvSpPr>
              <p:cNvPr id="19" name="Объект 2"/>
              <p:cNvSpPr txBox="1">
                <a:spLocks noRot="1" noChangeAspect="1" noMove="1" noResize="1" noEditPoints="1" noAdjustHandles="1" noChangeArrowheads="1" noChangeShapeType="1" noTextEdit="1"/>
              </p:cNvSpPr>
              <p:nvPr/>
            </p:nvSpPr>
            <p:spPr>
              <a:xfrm>
                <a:off x="4748900" y="5877272"/>
                <a:ext cx="4863660" cy="540060"/>
              </a:xfrm>
              <a:prstGeom prst="rect">
                <a:avLst/>
              </a:prstGeom>
              <a:blipFill rotWithShape="1">
                <a:blip r:embed="rId9"/>
                <a:stretch>
                  <a:fillRect t="-22472" b="-28090"/>
                </a:stretch>
              </a:blipFill>
            </p:spPr>
            <p:txBody>
              <a:bodyPr/>
              <a:lstStyle/>
              <a:p>
                <a:r>
                  <a:rPr lang="ru-RU">
                    <a:noFill/>
                  </a:rPr>
                  <a:t> </a:t>
                </a:r>
              </a:p>
            </p:txBody>
          </p:sp>
        </mc:Fallback>
      </mc:AlternateContent>
    </p:spTree>
    <p:extLst>
      <p:ext uri="{BB962C8B-B14F-4D97-AF65-F5344CB8AC3E}">
        <p14:creationId xmlns:p14="http://schemas.microsoft.com/office/powerpoint/2010/main" val="3757115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 grpId="0"/>
      <p:bldP spid="12" grpId="0"/>
      <p:bldP spid="13" grpId="0" animBg="1"/>
      <p:bldP spid="16" grpId="0" build="p"/>
      <p:bldP spid="17" grpId="0" build="p"/>
      <p:bldP spid="18" grpId="0" build="p"/>
      <p:bldP spid="19"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62474"/>
          </a:xfrm>
        </p:spPr>
        <p:txBody>
          <a:bodyPr>
            <a:normAutofit/>
          </a:bodyPr>
          <a:lstStyle/>
          <a:p>
            <a:pPr algn="l"/>
            <a:r>
              <a:rPr lang="ru-RU" sz="2400" dirty="0"/>
              <a:t/>
            </a:r>
            <a:br>
              <a:rPr lang="ru-RU" sz="2400" dirty="0"/>
            </a:br>
            <a:r>
              <a:rPr lang="ru-RU" sz="2400" dirty="0">
                <a:latin typeface="Times New Roman" pitchFamily="18" charset="0"/>
                <a:cs typeface="Times New Roman" pitchFamily="18" charset="0"/>
              </a:rPr>
              <a:t>19. Какие из следующих утверждений верны?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1) Если в треугольнике есть один острый угол, то этот треугольник остроугольный.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2) Диагонали равнобедренной трапеции равны.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3) Через точку, не лежащую на данной прямой, можно провести прямую, перпендикулярную этой прямой. </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dirty="0" smtClean="0">
                <a:latin typeface="Times New Roman" pitchFamily="18" charset="0"/>
                <a:cs typeface="Times New Roman" pitchFamily="18" charset="0"/>
              </a:rPr>
              <a:t>В </a:t>
            </a:r>
            <a:r>
              <a:rPr lang="ru-RU" sz="2400" dirty="0">
                <a:latin typeface="Times New Roman" pitchFamily="18" charset="0"/>
                <a:cs typeface="Times New Roman" pitchFamily="18" charset="0"/>
              </a:rPr>
              <a:t>ответ запишите номера выбранных утверждений без пробелов, запятых и других дополнительных </a:t>
            </a:r>
            <a:r>
              <a:rPr lang="ru-RU" sz="2400" dirty="0" smtClean="0">
                <a:latin typeface="Times New Roman" pitchFamily="18" charset="0"/>
                <a:cs typeface="Times New Roman" pitchFamily="18" charset="0"/>
              </a:rPr>
              <a:t>символов</a:t>
            </a:r>
            <a:endParaRPr lang="ru-RU" sz="2400" dirty="0">
              <a:latin typeface="Times New Roman" pitchFamily="18" charset="0"/>
              <a:cs typeface="Times New Roman" pitchFamily="18" charset="0"/>
            </a:endParaRPr>
          </a:p>
        </p:txBody>
      </p:sp>
      <p:sp>
        <p:nvSpPr>
          <p:cNvPr id="3" name="Объект 2"/>
          <p:cNvSpPr>
            <a:spLocks noGrp="1"/>
          </p:cNvSpPr>
          <p:nvPr>
            <p:ph idx="1"/>
          </p:nvPr>
        </p:nvSpPr>
        <p:spPr>
          <a:xfrm>
            <a:off x="457200" y="5085184"/>
            <a:ext cx="8229600" cy="1040979"/>
          </a:xfrm>
        </p:spPr>
        <p:txBody>
          <a:bodyPr/>
          <a:lstStyle/>
          <a:p>
            <a:pPr marL="0" indent="0" algn="ctr">
              <a:buNone/>
            </a:pPr>
            <a:r>
              <a:rPr lang="ru-RU" dirty="0" smtClean="0">
                <a:latin typeface="Times New Roman" pitchFamily="18" charset="0"/>
                <a:cs typeface="Times New Roman" pitchFamily="18" charset="0"/>
              </a:rPr>
              <a:t>Ответ: 23</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2464555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700" dirty="0">
                <a:latin typeface="Times New Roman" pitchFamily="18" charset="0"/>
                <a:cs typeface="Times New Roman" pitchFamily="18" charset="0"/>
              </a:rPr>
              <a:t>23. Точка H является основанием высоты, проведённой из вершины прямого угла B треугольника ABC к гипотенузе AC. Найдите AB, если AH = 9, AC = 36. </a:t>
            </a:r>
            <a:endParaRPr lang="ru-RU" dirty="0"/>
          </a:p>
        </p:txBody>
      </p:sp>
      <mc:AlternateContent xmlns:mc="http://schemas.openxmlformats.org/markup-compatibility/2006">
        <mc:Choice xmlns:a14="http://schemas.microsoft.com/office/drawing/2010/main" Requires="a14">
          <p:sp>
            <p:nvSpPr>
              <p:cNvPr id="3" name="Объект 2"/>
              <p:cNvSpPr>
                <a:spLocks noGrp="1"/>
              </p:cNvSpPr>
              <p:nvPr>
                <p:ph idx="1"/>
              </p:nvPr>
            </p:nvSpPr>
            <p:spPr>
              <a:xfrm>
                <a:off x="4761158" y="1761209"/>
                <a:ext cx="3249711" cy="603875"/>
              </a:xfrm>
            </p:spPr>
            <p:txBody>
              <a:bodyPr>
                <a:normAutofit lnSpcReduction="10000"/>
              </a:bodyPr>
              <a:lstStyle/>
              <a:p>
                <a:pPr marL="0" indent="0">
                  <a:buNone/>
                </a:pPr>
                <a:r>
                  <a:rPr lang="en-US" dirty="0" smtClean="0">
                    <a:latin typeface="Times New Roman" pitchFamily="18" charset="0"/>
                    <a:cs typeface="Times New Roman" pitchFamily="18" charset="0"/>
                  </a:rPr>
                  <a:t>BH=</a:t>
                </a:r>
                <a14:m>
                  <m:oMath xmlns:m="http://schemas.openxmlformats.org/officeDocument/2006/math">
                    <m:rad>
                      <m:radPr>
                        <m:degHide m:val="on"/>
                        <m:ctrlPr>
                          <a:rPr lang="en-US" i="1" smtClean="0">
                            <a:latin typeface="Cambria Math"/>
                          </a:rPr>
                        </m:ctrlPr>
                      </m:radPr>
                      <m:deg/>
                      <m:e>
                        <m:r>
                          <a:rPr lang="en-US" b="0" i="1" smtClean="0">
                            <a:latin typeface="Cambria Math"/>
                          </a:rPr>
                          <m:t>𝐴𝐻</m:t>
                        </m:r>
                        <m:r>
                          <a:rPr lang="en-US" b="0" i="1" smtClean="0">
                            <a:latin typeface="Cambria Math"/>
                          </a:rPr>
                          <m:t>·</m:t>
                        </m:r>
                        <m:r>
                          <a:rPr lang="en-US" b="0" i="1" smtClean="0">
                            <a:latin typeface="Cambria Math"/>
                          </a:rPr>
                          <m:t>𝐶𝐻</m:t>
                        </m:r>
                      </m:e>
                    </m:rad>
                  </m:oMath>
                </a14:m>
                <a:endParaRPr lang="ru-RU" dirty="0"/>
              </a:p>
            </p:txBody>
          </p:sp>
        </mc:Choice>
        <mc:Fallback>
          <p:sp>
            <p:nvSpPr>
              <p:cNvPr id="3" name="Объект 2"/>
              <p:cNvSpPr>
                <a:spLocks noGrp="1" noRot="1" noChangeAspect="1" noMove="1" noResize="1" noEditPoints="1" noAdjustHandles="1" noChangeArrowheads="1" noChangeShapeType="1" noTextEdit="1"/>
              </p:cNvSpPr>
              <p:nvPr>
                <p:ph idx="1"/>
              </p:nvPr>
            </p:nvSpPr>
            <p:spPr>
              <a:xfrm>
                <a:off x="4761158" y="1761209"/>
                <a:ext cx="3249711" cy="603875"/>
              </a:xfrm>
              <a:blipFill rotWithShape="1">
                <a:blip r:embed="rId2"/>
                <a:stretch>
                  <a:fillRect l="-4690" t="-16162" b="-26263"/>
                </a:stretch>
              </a:blipFill>
            </p:spPr>
            <p:txBody>
              <a:bodyPr/>
              <a:lstStyle/>
              <a:p>
                <a:r>
                  <a:rPr lang="ru-RU">
                    <a:noFill/>
                  </a:rPr>
                  <a:t> </a:t>
                </a:r>
              </a:p>
            </p:txBody>
          </p:sp>
        </mc:Fallback>
      </mc:AlternateContent>
      <p:sp>
        <p:nvSpPr>
          <p:cNvPr id="4" name="Прямоугольный треугольник 3"/>
          <p:cNvSpPr/>
          <p:nvPr/>
        </p:nvSpPr>
        <p:spPr>
          <a:xfrm rot="7042507">
            <a:off x="1554164" y="1210068"/>
            <a:ext cx="1644177" cy="3285802"/>
          </a:xfrm>
          <a:prstGeom prst="rtTriangle">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179512" y="2348880"/>
            <a:ext cx="359811" cy="369332"/>
          </a:xfrm>
          <a:prstGeom prst="rect">
            <a:avLst/>
          </a:prstGeom>
          <a:noFill/>
        </p:spPr>
        <p:txBody>
          <a:bodyPr wrap="square" rtlCol="0">
            <a:spAutoFit/>
          </a:bodyPr>
          <a:lstStyle/>
          <a:p>
            <a:r>
              <a:rPr lang="ru-RU" dirty="0" smtClean="0"/>
              <a:t>А</a:t>
            </a:r>
            <a:endParaRPr lang="ru-RU" dirty="0"/>
          </a:p>
        </p:txBody>
      </p:sp>
      <p:sp>
        <p:nvSpPr>
          <p:cNvPr id="6" name="TextBox 5"/>
          <p:cNvSpPr txBox="1"/>
          <p:nvPr/>
        </p:nvSpPr>
        <p:spPr>
          <a:xfrm>
            <a:off x="755576" y="1182846"/>
            <a:ext cx="359811" cy="369332"/>
          </a:xfrm>
          <a:prstGeom prst="rect">
            <a:avLst/>
          </a:prstGeom>
          <a:noFill/>
        </p:spPr>
        <p:txBody>
          <a:bodyPr wrap="square" rtlCol="0">
            <a:spAutoFit/>
          </a:bodyPr>
          <a:lstStyle/>
          <a:p>
            <a:r>
              <a:rPr lang="ru-RU" dirty="0"/>
              <a:t>В</a:t>
            </a:r>
            <a:endParaRPr lang="ru-RU" dirty="0"/>
          </a:p>
        </p:txBody>
      </p:sp>
      <p:sp>
        <p:nvSpPr>
          <p:cNvPr id="7" name="TextBox 6"/>
          <p:cNvSpPr txBox="1"/>
          <p:nvPr/>
        </p:nvSpPr>
        <p:spPr>
          <a:xfrm>
            <a:off x="4213182" y="2348880"/>
            <a:ext cx="359811" cy="369332"/>
          </a:xfrm>
          <a:prstGeom prst="rect">
            <a:avLst/>
          </a:prstGeom>
          <a:noFill/>
        </p:spPr>
        <p:txBody>
          <a:bodyPr wrap="square" rtlCol="0">
            <a:spAutoFit/>
          </a:bodyPr>
          <a:lstStyle/>
          <a:p>
            <a:r>
              <a:rPr lang="ru-RU" dirty="0" smtClean="0"/>
              <a:t>С</a:t>
            </a:r>
            <a:endParaRPr lang="ru-RU" dirty="0"/>
          </a:p>
        </p:txBody>
      </p:sp>
      <p:cxnSp>
        <p:nvCxnSpPr>
          <p:cNvPr id="9" name="Прямая соединительная линия 8"/>
          <p:cNvCxnSpPr>
            <a:stCxn id="4" idx="2"/>
          </p:cNvCxnSpPr>
          <p:nvPr/>
        </p:nvCxnSpPr>
        <p:spPr>
          <a:xfrm>
            <a:off x="1295339" y="1367513"/>
            <a:ext cx="36301" cy="1485456"/>
          </a:xfrm>
          <a:prstGeom prst="line">
            <a:avLst/>
          </a:prstGeom>
          <a:ln w="50800">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295339" y="2870692"/>
            <a:ext cx="359811" cy="369332"/>
          </a:xfrm>
          <a:prstGeom prst="rect">
            <a:avLst/>
          </a:prstGeom>
          <a:noFill/>
        </p:spPr>
        <p:txBody>
          <a:bodyPr wrap="square" rtlCol="0">
            <a:spAutoFit/>
          </a:bodyPr>
          <a:lstStyle/>
          <a:p>
            <a:r>
              <a:rPr lang="ru-RU" dirty="0"/>
              <a:t>Н</a:t>
            </a:r>
            <a:endParaRPr lang="ru-RU" dirty="0"/>
          </a:p>
        </p:txBody>
      </p:sp>
      <p:sp>
        <p:nvSpPr>
          <p:cNvPr id="11" name="TextBox 10"/>
          <p:cNvSpPr txBox="1"/>
          <p:nvPr/>
        </p:nvSpPr>
        <p:spPr>
          <a:xfrm>
            <a:off x="806154" y="2483637"/>
            <a:ext cx="359811" cy="369332"/>
          </a:xfrm>
          <a:prstGeom prst="rect">
            <a:avLst/>
          </a:prstGeom>
          <a:noFill/>
        </p:spPr>
        <p:txBody>
          <a:bodyPr wrap="square" rtlCol="0">
            <a:spAutoFit/>
          </a:bodyPr>
          <a:lstStyle/>
          <a:p>
            <a:r>
              <a:rPr lang="ru-RU" dirty="0" smtClean="0"/>
              <a:t>9</a:t>
            </a:r>
            <a:endParaRPr lang="ru-RU" dirty="0"/>
          </a:p>
        </p:txBody>
      </p:sp>
      <p:sp>
        <p:nvSpPr>
          <p:cNvPr id="12" name="TextBox 11"/>
          <p:cNvSpPr txBox="1"/>
          <p:nvPr/>
        </p:nvSpPr>
        <p:spPr>
          <a:xfrm>
            <a:off x="1672682" y="2870692"/>
            <a:ext cx="720080" cy="369332"/>
          </a:xfrm>
          <a:prstGeom prst="rect">
            <a:avLst/>
          </a:prstGeom>
          <a:noFill/>
        </p:spPr>
        <p:txBody>
          <a:bodyPr wrap="square" rtlCol="0">
            <a:spAutoFit/>
          </a:bodyPr>
          <a:lstStyle/>
          <a:p>
            <a:r>
              <a:rPr lang="ru-RU" dirty="0" smtClean="0"/>
              <a:t>36</a:t>
            </a:r>
            <a:endParaRPr lang="ru-RU" dirty="0"/>
          </a:p>
        </p:txBody>
      </p:sp>
      <p:cxnSp>
        <p:nvCxnSpPr>
          <p:cNvPr id="14" name="Прямая соединительная линия 13"/>
          <p:cNvCxnSpPr/>
          <p:nvPr/>
        </p:nvCxnSpPr>
        <p:spPr>
          <a:xfrm flipH="1">
            <a:off x="571477" y="1333120"/>
            <a:ext cx="742012" cy="1460055"/>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Прямоугольный треугольник 15"/>
          <p:cNvSpPr/>
          <p:nvPr/>
        </p:nvSpPr>
        <p:spPr>
          <a:xfrm rot="16200000">
            <a:off x="219319" y="1719671"/>
            <a:ext cx="1425662" cy="721346"/>
          </a:xfrm>
          <a:prstGeom prst="rtTriangle">
            <a:avLst/>
          </a:prstGeom>
          <a:noFill/>
          <a:ln w="793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mc:AlternateContent xmlns:mc="http://schemas.openxmlformats.org/markup-compatibility/2006">
        <mc:Choice xmlns:a14="http://schemas.microsoft.com/office/drawing/2010/main" Requires="a14">
          <p:sp>
            <p:nvSpPr>
              <p:cNvPr id="17" name="Объект 2"/>
              <p:cNvSpPr txBox="1">
                <a:spLocks/>
              </p:cNvSpPr>
              <p:nvPr/>
            </p:nvSpPr>
            <p:spPr>
              <a:xfrm>
                <a:off x="603794" y="3429000"/>
                <a:ext cx="2232249" cy="603875"/>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latin typeface="Times New Roman" pitchFamily="18" charset="0"/>
                    <a:cs typeface="Times New Roman" pitchFamily="18" charset="0"/>
                  </a:rPr>
                  <a:t>BH=</a:t>
                </a:r>
                <a14:m>
                  <m:oMath xmlns:m="http://schemas.openxmlformats.org/officeDocument/2006/math">
                    <m:rad>
                      <m:radPr>
                        <m:degHide m:val="on"/>
                        <m:ctrlPr>
                          <a:rPr lang="en-US" i="1" smtClean="0">
                            <a:latin typeface="Cambria Math"/>
                          </a:rPr>
                        </m:ctrlPr>
                      </m:radPr>
                      <m:deg/>
                      <m:e>
                        <m:r>
                          <a:rPr lang="en-US" b="0" i="1" smtClean="0">
                            <a:latin typeface="Cambria Math"/>
                          </a:rPr>
                          <m:t>9</m:t>
                        </m:r>
                        <m:r>
                          <a:rPr lang="en-US" i="1" smtClean="0">
                            <a:latin typeface="Cambria Math"/>
                          </a:rPr>
                          <m:t>·</m:t>
                        </m:r>
                        <m:r>
                          <a:rPr lang="en-US" b="0" i="1" smtClean="0">
                            <a:latin typeface="Cambria Math"/>
                          </a:rPr>
                          <m:t>27</m:t>
                        </m:r>
                      </m:e>
                    </m:rad>
                  </m:oMath>
                </a14:m>
                <a:endParaRPr lang="ru-RU" dirty="0"/>
              </a:p>
            </p:txBody>
          </p:sp>
        </mc:Choice>
        <mc:Fallback>
          <p:sp>
            <p:nvSpPr>
              <p:cNvPr id="17" name="Объект 2"/>
              <p:cNvSpPr txBox="1">
                <a:spLocks noRot="1" noChangeAspect="1" noMove="1" noResize="1" noEditPoints="1" noAdjustHandles="1" noChangeArrowheads="1" noChangeShapeType="1" noTextEdit="1"/>
              </p:cNvSpPr>
              <p:nvPr/>
            </p:nvSpPr>
            <p:spPr>
              <a:xfrm>
                <a:off x="603794" y="3429000"/>
                <a:ext cx="2232249" cy="603875"/>
              </a:xfrm>
              <a:prstGeom prst="rect">
                <a:avLst/>
              </a:prstGeom>
              <a:blipFill rotWithShape="1">
                <a:blip r:embed="rId3"/>
                <a:stretch>
                  <a:fillRect l="-6831" t="-16162" b="-25253"/>
                </a:stretch>
              </a:blipFill>
            </p:spPr>
            <p:txBody>
              <a:bodyPr/>
              <a:lstStyle/>
              <a:p>
                <a:r>
                  <a:rPr lang="ru-RU">
                    <a:noFill/>
                  </a:rPr>
                  <a:t> </a:t>
                </a:r>
              </a:p>
            </p:txBody>
          </p:sp>
        </mc:Fallback>
      </mc:AlternateContent>
      <p:sp>
        <p:nvSpPr>
          <p:cNvPr id="18" name="TextBox 17"/>
          <p:cNvSpPr txBox="1"/>
          <p:nvPr/>
        </p:nvSpPr>
        <p:spPr>
          <a:xfrm>
            <a:off x="2138504" y="2369443"/>
            <a:ext cx="720080" cy="369332"/>
          </a:xfrm>
          <a:prstGeom prst="rect">
            <a:avLst/>
          </a:prstGeom>
          <a:noFill/>
        </p:spPr>
        <p:txBody>
          <a:bodyPr wrap="square" rtlCol="0">
            <a:spAutoFit/>
          </a:bodyPr>
          <a:lstStyle/>
          <a:p>
            <a:r>
              <a:rPr lang="en-US" dirty="0" smtClean="0"/>
              <a:t>27</a:t>
            </a:r>
            <a:endParaRPr lang="ru-RU" dirty="0"/>
          </a:p>
        </p:txBody>
      </p:sp>
      <mc:AlternateContent xmlns:mc="http://schemas.openxmlformats.org/markup-compatibility/2006">
        <mc:Choice xmlns:a14="http://schemas.microsoft.com/office/drawing/2010/main" Requires="a14">
          <p:sp>
            <p:nvSpPr>
              <p:cNvPr id="19" name="Объект 2"/>
              <p:cNvSpPr txBox="1">
                <a:spLocks/>
              </p:cNvSpPr>
              <p:nvPr/>
            </p:nvSpPr>
            <p:spPr>
              <a:xfrm>
                <a:off x="2817866" y="3431638"/>
                <a:ext cx="2232249" cy="603875"/>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latin typeface="Times New Roman" pitchFamily="18" charset="0"/>
                    <a:cs typeface="Times New Roman" pitchFamily="18" charset="0"/>
                  </a:rPr>
                  <a:t>=</a:t>
                </a:r>
                <a14:m>
                  <m:oMath xmlns:m="http://schemas.openxmlformats.org/officeDocument/2006/math">
                    <m:rad>
                      <m:radPr>
                        <m:degHide m:val="on"/>
                        <m:ctrlPr>
                          <a:rPr lang="en-US" i="1" smtClean="0">
                            <a:latin typeface="Cambria Math"/>
                          </a:rPr>
                        </m:ctrlPr>
                      </m:radPr>
                      <m:deg/>
                      <m:e>
                        <m:r>
                          <a:rPr lang="en-US" b="0" i="1" smtClean="0">
                            <a:latin typeface="Cambria Math"/>
                          </a:rPr>
                          <m:t>9</m:t>
                        </m:r>
                        <m:r>
                          <a:rPr lang="en-US" i="1" smtClean="0">
                            <a:latin typeface="Cambria Math"/>
                          </a:rPr>
                          <m:t>·</m:t>
                        </m:r>
                        <m:r>
                          <a:rPr lang="en-US" b="0" i="1" smtClean="0">
                            <a:latin typeface="Cambria Math"/>
                          </a:rPr>
                          <m:t>9·3</m:t>
                        </m:r>
                      </m:e>
                    </m:rad>
                    <m:r>
                      <a:rPr lang="en-US" b="0" i="1" smtClean="0">
                        <a:latin typeface="Cambria Math"/>
                      </a:rPr>
                      <m:t>=</m:t>
                    </m:r>
                  </m:oMath>
                </a14:m>
                <a:endParaRPr lang="ru-RU" dirty="0"/>
              </a:p>
            </p:txBody>
          </p:sp>
        </mc:Choice>
        <mc:Fallback>
          <p:sp>
            <p:nvSpPr>
              <p:cNvPr id="19" name="Объект 2"/>
              <p:cNvSpPr txBox="1">
                <a:spLocks noRot="1" noChangeAspect="1" noMove="1" noResize="1" noEditPoints="1" noAdjustHandles="1" noChangeArrowheads="1" noChangeShapeType="1" noTextEdit="1"/>
              </p:cNvSpPr>
              <p:nvPr/>
            </p:nvSpPr>
            <p:spPr>
              <a:xfrm>
                <a:off x="2817866" y="3431638"/>
                <a:ext cx="2232249" cy="603875"/>
              </a:xfrm>
              <a:prstGeom prst="rect">
                <a:avLst/>
              </a:prstGeom>
              <a:blipFill rotWithShape="1">
                <a:blip r:embed="rId4"/>
                <a:stretch>
                  <a:fillRect l="-6284" t="-7071" b="-28283"/>
                </a:stretch>
              </a:blipFill>
            </p:spPr>
            <p:txBody>
              <a:bodyPr/>
              <a:lstStyle/>
              <a:p>
                <a:r>
                  <a:rPr lang="ru-RU">
                    <a:noFill/>
                  </a:rPr>
                  <a:t> </a:t>
                </a:r>
              </a:p>
            </p:txBody>
          </p:sp>
        </mc:Fallback>
      </mc:AlternateContent>
      <mc:AlternateContent xmlns:mc="http://schemas.openxmlformats.org/markup-compatibility/2006">
        <mc:Choice xmlns:a14="http://schemas.microsoft.com/office/drawing/2010/main" Requires="a14">
          <p:sp>
            <p:nvSpPr>
              <p:cNvPr id="20" name="Объект 2"/>
              <p:cNvSpPr txBox="1">
                <a:spLocks/>
              </p:cNvSpPr>
              <p:nvPr/>
            </p:nvSpPr>
            <p:spPr>
              <a:xfrm>
                <a:off x="4860032" y="3453761"/>
                <a:ext cx="2232249" cy="603875"/>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a:latin typeface="Times New Roman" pitchFamily="18" charset="0"/>
                    <a:cs typeface="Times New Roman" pitchFamily="18" charset="0"/>
                  </a:rPr>
                  <a:t>9</a:t>
                </a:r>
                <a14:m>
                  <m:oMath xmlns:m="http://schemas.openxmlformats.org/officeDocument/2006/math">
                    <m:rad>
                      <m:radPr>
                        <m:degHide m:val="on"/>
                        <m:ctrlPr>
                          <a:rPr lang="en-US" i="1" smtClean="0">
                            <a:latin typeface="Cambria Math"/>
                          </a:rPr>
                        </m:ctrlPr>
                      </m:radPr>
                      <m:deg/>
                      <m:e>
                        <m:r>
                          <a:rPr lang="en-US" b="0" i="1" smtClean="0">
                            <a:latin typeface="Cambria Math"/>
                          </a:rPr>
                          <m:t>3</m:t>
                        </m:r>
                      </m:e>
                    </m:rad>
                  </m:oMath>
                </a14:m>
                <a:endParaRPr lang="ru-RU" dirty="0"/>
              </a:p>
            </p:txBody>
          </p:sp>
        </mc:Choice>
        <mc:Fallback>
          <p:sp>
            <p:nvSpPr>
              <p:cNvPr id="20" name="Объект 2"/>
              <p:cNvSpPr txBox="1">
                <a:spLocks noRot="1" noChangeAspect="1" noMove="1" noResize="1" noEditPoints="1" noAdjustHandles="1" noChangeArrowheads="1" noChangeShapeType="1" noTextEdit="1"/>
              </p:cNvSpPr>
              <p:nvPr/>
            </p:nvSpPr>
            <p:spPr>
              <a:xfrm>
                <a:off x="4860032" y="3453761"/>
                <a:ext cx="2232249" cy="603875"/>
              </a:xfrm>
              <a:prstGeom prst="rect">
                <a:avLst/>
              </a:prstGeom>
              <a:blipFill rotWithShape="1">
                <a:blip r:embed="rId5"/>
                <a:stretch>
                  <a:fillRect l="-6831" t="-16162" b="-26263"/>
                </a:stretch>
              </a:blipFill>
            </p:spPr>
            <p:txBody>
              <a:bodyPr/>
              <a:lstStyle/>
              <a:p>
                <a:r>
                  <a:rPr lang="ru-RU">
                    <a:noFill/>
                  </a:rPr>
                  <a:t> </a:t>
                </a:r>
              </a:p>
            </p:txBody>
          </p:sp>
        </mc:Fallback>
      </mc:AlternateContent>
      <p:sp>
        <p:nvSpPr>
          <p:cNvPr id="21" name="Объект 2"/>
          <p:cNvSpPr txBox="1">
            <a:spLocks/>
          </p:cNvSpPr>
          <p:nvPr/>
        </p:nvSpPr>
        <p:spPr>
          <a:xfrm>
            <a:off x="721754" y="4021136"/>
            <a:ext cx="4138278" cy="603875"/>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latin typeface="Times New Roman" pitchFamily="18" charset="0"/>
                <a:cs typeface="Times New Roman" pitchFamily="18" charset="0"/>
              </a:rPr>
              <a:t>∆ ABH </a:t>
            </a:r>
            <a:r>
              <a:rPr lang="ru-RU" dirty="0" smtClean="0">
                <a:latin typeface="Times New Roman" pitchFamily="18" charset="0"/>
                <a:cs typeface="Times New Roman" pitchFamily="18" charset="0"/>
              </a:rPr>
              <a:t>прямоугольный</a:t>
            </a:r>
            <a:endParaRPr lang="ru-RU" dirty="0"/>
          </a:p>
        </p:txBody>
      </p:sp>
      <mc:AlternateContent xmlns:mc="http://schemas.openxmlformats.org/markup-compatibility/2006">
        <mc:Choice xmlns:a14="http://schemas.microsoft.com/office/drawing/2010/main" Requires="a14">
          <p:sp>
            <p:nvSpPr>
              <p:cNvPr id="22" name="Объект 2"/>
              <p:cNvSpPr txBox="1">
                <a:spLocks/>
              </p:cNvSpPr>
              <p:nvPr/>
            </p:nvSpPr>
            <p:spPr>
              <a:xfrm>
                <a:off x="672652" y="4625011"/>
                <a:ext cx="7355732" cy="60387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sz="2400" dirty="0" smtClean="0">
                    <a:latin typeface="Times New Roman" pitchFamily="18" charset="0"/>
                    <a:cs typeface="Times New Roman" pitchFamily="18" charset="0"/>
                  </a:rPr>
                  <a:t>АВ= </a:t>
                </a:r>
                <a14:m>
                  <m:oMath xmlns:m="http://schemas.openxmlformats.org/officeDocument/2006/math">
                    <m:rad>
                      <m:radPr>
                        <m:degHide m:val="on"/>
                        <m:ctrlPr>
                          <a:rPr lang="ru-RU" sz="2400" i="1" smtClean="0">
                            <a:latin typeface="Cambria Math"/>
                            <a:cs typeface="Times New Roman" pitchFamily="18" charset="0"/>
                          </a:rPr>
                        </m:ctrlPr>
                      </m:radPr>
                      <m:deg/>
                      <m:e>
                        <m:sSup>
                          <m:sSupPr>
                            <m:ctrlPr>
                              <a:rPr lang="ru-RU" sz="2400" i="1" smtClean="0">
                                <a:latin typeface="Cambria Math"/>
                                <a:cs typeface="Times New Roman" pitchFamily="18" charset="0"/>
                              </a:rPr>
                            </m:ctrlPr>
                          </m:sSupPr>
                          <m:e>
                            <m:r>
                              <a:rPr lang="ru-RU" sz="2400" b="0" i="1" smtClean="0">
                                <a:latin typeface="Cambria Math"/>
                                <a:cs typeface="Times New Roman" pitchFamily="18" charset="0"/>
                              </a:rPr>
                              <m:t>9</m:t>
                            </m:r>
                          </m:e>
                          <m:sup>
                            <m:r>
                              <a:rPr lang="ru-RU" sz="2400" b="0" i="1" smtClean="0">
                                <a:latin typeface="Cambria Math"/>
                                <a:cs typeface="Times New Roman" pitchFamily="18" charset="0"/>
                              </a:rPr>
                              <m:t>2</m:t>
                            </m:r>
                          </m:sup>
                        </m:sSup>
                        <m:r>
                          <a:rPr lang="ru-RU" sz="2400" b="0" i="1" smtClean="0">
                            <a:latin typeface="Cambria Math"/>
                            <a:cs typeface="Times New Roman" pitchFamily="18" charset="0"/>
                          </a:rPr>
                          <m:t>+</m:t>
                        </m:r>
                        <m:sSup>
                          <m:sSupPr>
                            <m:ctrlPr>
                              <a:rPr lang="ru-RU" sz="2400" b="0" i="1" smtClean="0">
                                <a:latin typeface="Cambria Math"/>
                                <a:cs typeface="Times New Roman" pitchFamily="18" charset="0"/>
                              </a:rPr>
                            </m:ctrlPr>
                          </m:sSupPr>
                          <m:e>
                            <m:r>
                              <a:rPr lang="ru-RU" sz="2400" b="0" i="1" smtClean="0">
                                <a:latin typeface="Cambria Math"/>
                                <a:cs typeface="Times New Roman" pitchFamily="18" charset="0"/>
                              </a:rPr>
                              <m:t>(9</m:t>
                            </m:r>
                            <m:rad>
                              <m:radPr>
                                <m:degHide m:val="on"/>
                                <m:ctrlPr>
                                  <a:rPr lang="ru-RU" sz="2400" b="0" i="1" smtClean="0">
                                    <a:latin typeface="Cambria Math"/>
                                    <a:cs typeface="Times New Roman" pitchFamily="18" charset="0"/>
                                  </a:rPr>
                                </m:ctrlPr>
                              </m:radPr>
                              <m:deg/>
                              <m:e>
                                <m:r>
                                  <a:rPr lang="ru-RU" sz="2400" b="0" i="1" smtClean="0">
                                    <a:latin typeface="Cambria Math"/>
                                    <a:cs typeface="Times New Roman" pitchFamily="18" charset="0"/>
                                  </a:rPr>
                                  <m:t>3</m:t>
                                </m:r>
                              </m:e>
                            </m:rad>
                            <m:r>
                              <a:rPr lang="ru-RU" sz="2400" b="0" i="1" smtClean="0">
                                <a:latin typeface="Cambria Math"/>
                                <a:cs typeface="Times New Roman" pitchFamily="18" charset="0"/>
                              </a:rPr>
                              <m:t>)</m:t>
                            </m:r>
                          </m:e>
                          <m:sup>
                            <m:r>
                              <a:rPr lang="ru-RU" sz="2400" b="0" i="1" smtClean="0">
                                <a:latin typeface="Cambria Math"/>
                                <a:cs typeface="Times New Roman" pitchFamily="18" charset="0"/>
                              </a:rPr>
                              <m:t>2</m:t>
                            </m:r>
                          </m:sup>
                        </m:sSup>
                      </m:e>
                    </m:rad>
                  </m:oMath>
                </a14:m>
                <a:r>
                  <a:rPr lang="ru-RU" sz="2400" dirty="0" smtClean="0"/>
                  <a:t>= </a:t>
                </a:r>
                <a14:m>
                  <m:oMath xmlns:m="http://schemas.openxmlformats.org/officeDocument/2006/math">
                    <m:rad>
                      <m:radPr>
                        <m:degHide m:val="on"/>
                        <m:ctrlPr>
                          <a:rPr lang="ru-RU" sz="2400" i="1" dirty="0" smtClean="0">
                            <a:latin typeface="Cambria Math"/>
                          </a:rPr>
                        </m:ctrlPr>
                      </m:radPr>
                      <m:deg/>
                      <m:e>
                        <m:r>
                          <a:rPr lang="ru-RU" sz="2400" b="0" i="1" dirty="0" smtClean="0">
                            <a:latin typeface="Cambria Math"/>
                          </a:rPr>
                          <m:t>81+243</m:t>
                        </m:r>
                      </m:e>
                    </m:rad>
                  </m:oMath>
                </a14:m>
                <a:r>
                  <a:rPr lang="ru-RU" sz="2400" dirty="0" smtClean="0"/>
                  <a:t>=</a:t>
                </a:r>
                <a14:m>
                  <m:oMath xmlns:m="http://schemas.openxmlformats.org/officeDocument/2006/math">
                    <m:rad>
                      <m:radPr>
                        <m:degHide m:val="on"/>
                        <m:ctrlPr>
                          <a:rPr lang="ru-RU" sz="2400" i="1" dirty="0" smtClean="0">
                            <a:latin typeface="Cambria Math"/>
                          </a:rPr>
                        </m:ctrlPr>
                      </m:radPr>
                      <m:deg/>
                      <m:e>
                        <m:r>
                          <a:rPr lang="ru-RU" sz="2400" b="0" i="1" dirty="0" smtClean="0">
                            <a:latin typeface="Cambria Math"/>
                          </a:rPr>
                          <m:t>324</m:t>
                        </m:r>
                      </m:e>
                    </m:rad>
                    <m:r>
                      <a:rPr lang="ru-RU" sz="2400" b="0" i="1" dirty="0" smtClean="0">
                        <a:latin typeface="Cambria Math"/>
                      </a:rPr>
                      <m:t>=18</m:t>
                    </m:r>
                  </m:oMath>
                </a14:m>
                <a:endParaRPr lang="ru-RU" sz="2400" dirty="0"/>
              </a:p>
            </p:txBody>
          </p:sp>
        </mc:Choice>
        <mc:Fallback>
          <p:sp>
            <p:nvSpPr>
              <p:cNvPr id="22" name="Объект 2"/>
              <p:cNvSpPr txBox="1">
                <a:spLocks noRot="1" noChangeAspect="1" noMove="1" noResize="1" noEditPoints="1" noAdjustHandles="1" noChangeArrowheads="1" noChangeShapeType="1" noTextEdit="1"/>
              </p:cNvSpPr>
              <p:nvPr/>
            </p:nvSpPr>
            <p:spPr>
              <a:xfrm>
                <a:off x="672652" y="4625011"/>
                <a:ext cx="7355732" cy="603875"/>
              </a:xfrm>
              <a:prstGeom prst="rect">
                <a:avLst/>
              </a:prstGeom>
              <a:blipFill rotWithShape="1">
                <a:blip r:embed="rId6"/>
                <a:stretch>
                  <a:fillRect l="-1243" b="-40404"/>
                </a:stretch>
              </a:blipFill>
            </p:spPr>
            <p:txBody>
              <a:bodyPr/>
              <a:lstStyle/>
              <a:p>
                <a:r>
                  <a:rPr lang="ru-RU">
                    <a:noFill/>
                  </a:rPr>
                  <a:t> </a:t>
                </a:r>
              </a:p>
            </p:txBody>
          </p:sp>
        </mc:Fallback>
      </mc:AlternateContent>
      <p:sp>
        <p:nvSpPr>
          <p:cNvPr id="23" name="Объект 2"/>
          <p:cNvSpPr txBox="1">
            <a:spLocks/>
          </p:cNvSpPr>
          <p:nvPr/>
        </p:nvSpPr>
        <p:spPr>
          <a:xfrm>
            <a:off x="4605081" y="4015153"/>
            <a:ext cx="4138278" cy="60387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&gt; </a:t>
            </a:r>
            <a:r>
              <a:rPr lang="ru-RU" dirty="0">
                <a:latin typeface="Times New Roman" pitchFamily="18" charset="0"/>
                <a:cs typeface="Times New Roman" pitchFamily="18" charset="0"/>
              </a:rPr>
              <a:t>т</a:t>
            </a:r>
            <a:r>
              <a:rPr lang="ru-RU" dirty="0" smtClean="0">
                <a:latin typeface="Times New Roman" pitchFamily="18" charset="0"/>
                <a:cs typeface="Times New Roman" pitchFamily="18" charset="0"/>
              </a:rPr>
              <a:t>. Пифагора</a:t>
            </a:r>
            <a:endParaRPr lang="ru-RU" dirty="0"/>
          </a:p>
        </p:txBody>
      </p:sp>
      <p:sp>
        <p:nvSpPr>
          <p:cNvPr id="24" name="TextBox 23"/>
          <p:cNvSpPr txBox="1"/>
          <p:nvPr/>
        </p:nvSpPr>
        <p:spPr>
          <a:xfrm>
            <a:off x="5292080" y="5733256"/>
            <a:ext cx="2952328" cy="461665"/>
          </a:xfrm>
          <a:prstGeom prst="rect">
            <a:avLst/>
          </a:prstGeom>
          <a:noFill/>
        </p:spPr>
        <p:txBody>
          <a:bodyPr wrap="square" rtlCol="0">
            <a:spAutoFit/>
          </a:bodyPr>
          <a:lstStyle/>
          <a:p>
            <a:r>
              <a:rPr lang="ru-RU" sz="2400" dirty="0" smtClean="0"/>
              <a:t>Ответ: 18</a:t>
            </a:r>
            <a:endParaRPr lang="ru-RU" sz="2400" dirty="0"/>
          </a:p>
        </p:txBody>
      </p:sp>
    </p:spTree>
    <p:extLst>
      <p:ext uri="{BB962C8B-B14F-4D97-AF65-F5344CB8AC3E}">
        <p14:creationId xmlns:p14="http://schemas.microsoft.com/office/powerpoint/2010/main" val="3244000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 grpId="0"/>
      <p:bldP spid="12" grpId="0"/>
      <p:bldP spid="16" grpId="0" animBg="1"/>
      <p:bldP spid="17" grpId="0"/>
      <p:bldP spid="18" grpId="0"/>
      <p:bldP spid="19" grpId="0"/>
      <p:bldP spid="20" grpId="0"/>
      <p:bldP spid="21" grpId="0"/>
      <p:bldP spid="22" grpId="0"/>
      <p:bldP spid="2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22114"/>
          </a:xfrm>
        </p:spPr>
        <p:txBody>
          <a:bodyPr>
            <a:normAutofit fontScale="90000"/>
          </a:bodyPr>
          <a:lstStyle/>
          <a:p>
            <a:r>
              <a:rPr lang="ru-RU" dirty="0"/>
              <a:t/>
            </a:r>
            <a:br>
              <a:rPr lang="ru-RU" dirty="0"/>
            </a:br>
            <a:r>
              <a:rPr lang="ru-RU" dirty="0"/>
              <a:t> </a:t>
            </a:r>
            <a:r>
              <a:rPr lang="ru-RU" sz="2700" dirty="0">
                <a:latin typeface="Times New Roman" pitchFamily="18" charset="0"/>
                <a:cs typeface="Times New Roman" pitchFamily="18" charset="0"/>
              </a:rPr>
              <a:t>В таблице даны размеры (с точностью до мм) четырёх листов, имеющих форматы А1, А3, А4 и А6. </a:t>
            </a:r>
            <a:r>
              <a:rPr lang="ru-RU" dirty="0"/>
              <a:t>	</a:t>
            </a:r>
            <a:br>
              <a:rPr lang="ru-RU" dirty="0"/>
            </a:b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279669030"/>
              </p:ext>
            </p:extLst>
          </p:nvPr>
        </p:nvGraphicFramePr>
        <p:xfrm>
          <a:off x="457200" y="1600200"/>
          <a:ext cx="8229600" cy="1854200"/>
        </p:xfrm>
        <a:graphic>
          <a:graphicData uri="http://schemas.openxmlformats.org/drawingml/2006/table">
            <a:tbl>
              <a:tblPr firstRow="1" bandRow="1">
                <a:tableStyleId>{5940675A-B579-460E-94D1-54222C63F5DA}</a:tableStyleId>
              </a:tblPr>
              <a:tblGrid>
                <a:gridCol w="2743200"/>
                <a:gridCol w="2743200"/>
                <a:gridCol w="2743200"/>
              </a:tblGrid>
              <a:tr h="370840">
                <a:tc>
                  <a:txBody>
                    <a:bodyPr/>
                    <a:lstStyle/>
                    <a:p>
                      <a:pPr algn="ctr"/>
                      <a:r>
                        <a:rPr lang="ru-RU" sz="1800" b="0" i="0" u="none" strike="noStrike" kern="1200" baseline="0" dirty="0" smtClean="0">
                          <a:solidFill>
                            <a:schemeClr val="tx1"/>
                          </a:solidFill>
                          <a:latin typeface="Times New Roman" pitchFamily="18" charset="0"/>
                          <a:ea typeface="+mn-ea"/>
                          <a:cs typeface="Times New Roman" pitchFamily="18" charset="0"/>
                        </a:rPr>
                        <a:t> </a:t>
                      </a:r>
                      <a:r>
                        <a:rPr lang="ru-RU" sz="1800" b="1" i="0" u="none" strike="noStrike" kern="1200" baseline="0" dirty="0" smtClean="0">
                          <a:solidFill>
                            <a:schemeClr val="tx1"/>
                          </a:solidFill>
                          <a:latin typeface="Times New Roman" pitchFamily="18" charset="0"/>
                          <a:ea typeface="+mn-ea"/>
                          <a:cs typeface="Times New Roman" pitchFamily="18" charset="0"/>
                        </a:rPr>
                        <a:t>Номер листа</a:t>
                      </a:r>
                      <a:endParaRPr lang="ru-RU" sz="1800" b="0" i="0" u="none" strike="noStrike" kern="1200" baseline="0" dirty="0" smtClean="0">
                        <a:solidFill>
                          <a:schemeClr val="tx1"/>
                        </a:solidFill>
                        <a:latin typeface="Times New Roman" pitchFamily="18" charset="0"/>
                        <a:ea typeface="+mn-ea"/>
                        <a:cs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800" b="1" i="0" u="none" strike="noStrike" kern="1200" baseline="0" dirty="0" smtClean="0">
                          <a:solidFill>
                            <a:schemeClr val="tx1"/>
                          </a:solidFill>
                          <a:latin typeface="Times New Roman" pitchFamily="18" charset="0"/>
                          <a:ea typeface="+mn-ea"/>
                          <a:cs typeface="Times New Roman" pitchFamily="18" charset="0"/>
                        </a:rPr>
                        <a:t>Длина (мм) </a:t>
                      </a:r>
                      <a:endParaRPr lang="ru-RU" sz="1800" b="0" i="0" u="none" strike="noStrike" kern="1200" baseline="0" dirty="0" smtClean="0">
                        <a:solidFill>
                          <a:schemeClr val="tx1"/>
                        </a:solidFill>
                        <a:latin typeface="Times New Roman" pitchFamily="18" charset="0"/>
                        <a:ea typeface="+mn-ea"/>
                        <a:cs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800" b="1" i="0" u="none" strike="noStrike" kern="1200" baseline="0" dirty="0" smtClean="0">
                          <a:solidFill>
                            <a:schemeClr val="tx1"/>
                          </a:solidFill>
                          <a:latin typeface="Times New Roman" pitchFamily="18" charset="0"/>
                          <a:ea typeface="+mn-ea"/>
                          <a:cs typeface="Times New Roman" pitchFamily="18" charset="0"/>
                        </a:rPr>
                        <a:t>Ширина (мм) </a:t>
                      </a:r>
                      <a:endParaRPr lang="ru-RU" sz="1800" b="0" i="0" u="none" strike="noStrike" kern="1200" baseline="0" dirty="0" smtClean="0">
                        <a:solidFill>
                          <a:schemeClr val="tx1"/>
                        </a:solidFill>
                        <a:latin typeface="Times New Roman" pitchFamily="18" charset="0"/>
                        <a:ea typeface="+mn-ea"/>
                        <a:cs typeface="Times New Roman" pitchFamily="18" charset="0"/>
                      </a:endParaRPr>
                    </a:p>
                  </a:txBody>
                  <a:tcPr/>
                </a:tc>
              </a:tr>
              <a:tr h="370840">
                <a:tc>
                  <a:txBody>
                    <a:bodyPr/>
                    <a:lstStyle/>
                    <a:p>
                      <a:pPr algn="ctr"/>
                      <a:r>
                        <a:rPr lang="ru-RU" dirty="0" smtClean="0">
                          <a:latin typeface="Times New Roman" pitchFamily="18" charset="0"/>
                          <a:cs typeface="Times New Roman" pitchFamily="18" charset="0"/>
                        </a:rPr>
                        <a:t>1</a:t>
                      </a:r>
                      <a:endParaRPr lang="ru-RU" dirty="0">
                        <a:latin typeface="Times New Roman" pitchFamily="18" charset="0"/>
                        <a:cs typeface="Times New Roman" pitchFamily="18" charset="0"/>
                      </a:endParaRPr>
                    </a:p>
                  </a:txBody>
                  <a:tcPr/>
                </a:tc>
                <a:tc>
                  <a:txBody>
                    <a:bodyPr/>
                    <a:lstStyle/>
                    <a:p>
                      <a:pPr algn="ctr"/>
                      <a:r>
                        <a:rPr lang="ru-RU" dirty="0" smtClean="0">
                          <a:latin typeface="Times New Roman" pitchFamily="18" charset="0"/>
                          <a:cs typeface="Times New Roman" pitchFamily="18" charset="0"/>
                        </a:rPr>
                        <a:t>148</a:t>
                      </a:r>
                      <a:endParaRPr lang="ru-RU" dirty="0">
                        <a:latin typeface="Times New Roman" pitchFamily="18" charset="0"/>
                        <a:cs typeface="Times New Roman" pitchFamily="18" charset="0"/>
                      </a:endParaRPr>
                    </a:p>
                  </a:txBody>
                  <a:tcPr/>
                </a:tc>
                <a:tc>
                  <a:txBody>
                    <a:bodyPr/>
                    <a:lstStyle/>
                    <a:p>
                      <a:pPr algn="ctr"/>
                      <a:r>
                        <a:rPr lang="ru-RU" dirty="0" smtClean="0">
                          <a:latin typeface="Times New Roman" pitchFamily="18" charset="0"/>
                          <a:cs typeface="Times New Roman" pitchFamily="18" charset="0"/>
                        </a:rPr>
                        <a:t>105</a:t>
                      </a:r>
                      <a:endParaRPr lang="ru-RU" dirty="0">
                        <a:latin typeface="Times New Roman" pitchFamily="18" charset="0"/>
                        <a:cs typeface="Times New Roman" pitchFamily="18" charset="0"/>
                      </a:endParaRPr>
                    </a:p>
                  </a:txBody>
                  <a:tcPr/>
                </a:tc>
              </a:tr>
              <a:tr h="370840">
                <a:tc>
                  <a:txBody>
                    <a:bodyPr/>
                    <a:lstStyle/>
                    <a:p>
                      <a:pPr algn="ctr"/>
                      <a:r>
                        <a:rPr lang="ru-RU" dirty="0" smtClean="0">
                          <a:latin typeface="Times New Roman" pitchFamily="18" charset="0"/>
                          <a:cs typeface="Times New Roman" pitchFamily="18" charset="0"/>
                        </a:rPr>
                        <a:t>2</a:t>
                      </a:r>
                      <a:endParaRPr lang="ru-RU" dirty="0">
                        <a:latin typeface="Times New Roman" pitchFamily="18" charset="0"/>
                        <a:cs typeface="Times New Roman" pitchFamily="18" charset="0"/>
                      </a:endParaRPr>
                    </a:p>
                  </a:txBody>
                  <a:tcPr/>
                </a:tc>
                <a:tc>
                  <a:txBody>
                    <a:bodyPr/>
                    <a:lstStyle/>
                    <a:p>
                      <a:pPr algn="ctr"/>
                      <a:r>
                        <a:rPr lang="ru-RU" dirty="0" smtClean="0">
                          <a:latin typeface="Times New Roman" pitchFamily="18" charset="0"/>
                          <a:cs typeface="Times New Roman" pitchFamily="18" charset="0"/>
                        </a:rPr>
                        <a:t>420</a:t>
                      </a:r>
                      <a:endParaRPr lang="ru-RU" dirty="0">
                        <a:latin typeface="Times New Roman" pitchFamily="18" charset="0"/>
                        <a:cs typeface="Times New Roman" pitchFamily="18" charset="0"/>
                      </a:endParaRPr>
                    </a:p>
                  </a:txBody>
                  <a:tcPr/>
                </a:tc>
                <a:tc>
                  <a:txBody>
                    <a:bodyPr/>
                    <a:lstStyle/>
                    <a:p>
                      <a:pPr algn="ctr"/>
                      <a:r>
                        <a:rPr lang="ru-RU" dirty="0" smtClean="0">
                          <a:latin typeface="Times New Roman" pitchFamily="18" charset="0"/>
                          <a:cs typeface="Times New Roman" pitchFamily="18" charset="0"/>
                        </a:rPr>
                        <a:t>297</a:t>
                      </a:r>
                      <a:endParaRPr lang="ru-RU" dirty="0">
                        <a:latin typeface="Times New Roman" pitchFamily="18" charset="0"/>
                        <a:cs typeface="Times New Roman" pitchFamily="18" charset="0"/>
                      </a:endParaRPr>
                    </a:p>
                  </a:txBody>
                  <a:tcPr/>
                </a:tc>
              </a:tr>
              <a:tr h="370840">
                <a:tc>
                  <a:txBody>
                    <a:bodyPr/>
                    <a:lstStyle/>
                    <a:p>
                      <a:pPr algn="ctr"/>
                      <a:r>
                        <a:rPr lang="ru-RU" dirty="0" smtClean="0">
                          <a:latin typeface="Times New Roman" pitchFamily="18" charset="0"/>
                          <a:cs typeface="Times New Roman" pitchFamily="18" charset="0"/>
                        </a:rPr>
                        <a:t>3</a:t>
                      </a:r>
                      <a:endParaRPr lang="ru-RU" dirty="0">
                        <a:latin typeface="Times New Roman" pitchFamily="18" charset="0"/>
                        <a:cs typeface="Times New Roman" pitchFamily="18" charset="0"/>
                      </a:endParaRPr>
                    </a:p>
                  </a:txBody>
                  <a:tcPr/>
                </a:tc>
                <a:tc>
                  <a:txBody>
                    <a:bodyPr/>
                    <a:lstStyle/>
                    <a:p>
                      <a:pPr algn="ctr"/>
                      <a:r>
                        <a:rPr lang="ru-RU" dirty="0" smtClean="0">
                          <a:latin typeface="Times New Roman" pitchFamily="18" charset="0"/>
                          <a:cs typeface="Times New Roman" pitchFamily="18" charset="0"/>
                        </a:rPr>
                        <a:t>297</a:t>
                      </a:r>
                      <a:endParaRPr lang="ru-RU" dirty="0">
                        <a:latin typeface="Times New Roman" pitchFamily="18" charset="0"/>
                        <a:cs typeface="Times New Roman" pitchFamily="18" charset="0"/>
                      </a:endParaRPr>
                    </a:p>
                  </a:txBody>
                  <a:tcPr/>
                </a:tc>
                <a:tc>
                  <a:txBody>
                    <a:bodyPr/>
                    <a:lstStyle/>
                    <a:p>
                      <a:pPr algn="ctr"/>
                      <a:r>
                        <a:rPr lang="ru-RU" dirty="0" smtClean="0">
                          <a:latin typeface="Times New Roman" pitchFamily="18" charset="0"/>
                          <a:cs typeface="Times New Roman" pitchFamily="18" charset="0"/>
                        </a:rPr>
                        <a:t>210</a:t>
                      </a:r>
                      <a:endParaRPr lang="ru-RU" dirty="0">
                        <a:latin typeface="Times New Roman" pitchFamily="18" charset="0"/>
                        <a:cs typeface="Times New Roman" pitchFamily="18" charset="0"/>
                      </a:endParaRPr>
                    </a:p>
                  </a:txBody>
                  <a:tcPr/>
                </a:tc>
              </a:tr>
              <a:tr h="370840">
                <a:tc>
                  <a:txBody>
                    <a:bodyPr/>
                    <a:lstStyle/>
                    <a:p>
                      <a:pPr algn="ctr"/>
                      <a:r>
                        <a:rPr lang="ru-RU" dirty="0" smtClean="0">
                          <a:latin typeface="Times New Roman" pitchFamily="18" charset="0"/>
                          <a:cs typeface="Times New Roman" pitchFamily="18" charset="0"/>
                        </a:rPr>
                        <a:t>4</a:t>
                      </a:r>
                      <a:endParaRPr lang="ru-RU" dirty="0">
                        <a:latin typeface="Times New Roman" pitchFamily="18" charset="0"/>
                        <a:cs typeface="Times New Roman" pitchFamily="18" charset="0"/>
                      </a:endParaRPr>
                    </a:p>
                  </a:txBody>
                  <a:tcPr/>
                </a:tc>
                <a:tc>
                  <a:txBody>
                    <a:bodyPr/>
                    <a:lstStyle/>
                    <a:p>
                      <a:pPr algn="ctr"/>
                      <a:r>
                        <a:rPr lang="ru-RU" dirty="0" smtClean="0">
                          <a:latin typeface="Times New Roman" pitchFamily="18" charset="0"/>
                          <a:cs typeface="Times New Roman" pitchFamily="18" charset="0"/>
                        </a:rPr>
                        <a:t>841</a:t>
                      </a:r>
                      <a:endParaRPr lang="ru-RU" dirty="0">
                        <a:latin typeface="Times New Roman" pitchFamily="18" charset="0"/>
                        <a:cs typeface="Times New Roman" pitchFamily="18" charset="0"/>
                      </a:endParaRPr>
                    </a:p>
                  </a:txBody>
                  <a:tcPr/>
                </a:tc>
                <a:tc>
                  <a:txBody>
                    <a:bodyPr/>
                    <a:lstStyle/>
                    <a:p>
                      <a:pPr algn="ctr"/>
                      <a:r>
                        <a:rPr lang="ru-RU" dirty="0" smtClean="0">
                          <a:latin typeface="Times New Roman" pitchFamily="18" charset="0"/>
                          <a:cs typeface="Times New Roman" pitchFamily="18" charset="0"/>
                        </a:rPr>
                        <a:t>594</a:t>
                      </a:r>
                      <a:endParaRPr lang="ru-RU" dirty="0">
                        <a:latin typeface="Times New Roman" pitchFamily="18" charset="0"/>
                        <a:cs typeface="Times New Roman" pitchFamily="18" charset="0"/>
                      </a:endParaRPr>
                    </a:p>
                  </a:txBody>
                  <a:tcPr/>
                </a:tc>
              </a:tr>
            </a:tbl>
          </a:graphicData>
        </a:graphic>
      </p:graphicFrame>
      <p:sp>
        <p:nvSpPr>
          <p:cNvPr id="5" name="TextBox 4"/>
          <p:cNvSpPr txBox="1"/>
          <p:nvPr/>
        </p:nvSpPr>
        <p:spPr>
          <a:xfrm>
            <a:off x="539552" y="3645024"/>
            <a:ext cx="8136904" cy="1200329"/>
          </a:xfrm>
          <a:prstGeom prst="rect">
            <a:avLst/>
          </a:prstGeom>
          <a:noFill/>
        </p:spPr>
        <p:txBody>
          <a:bodyPr wrap="square" rtlCol="0">
            <a:spAutoFit/>
          </a:bodyPr>
          <a:lstStyle/>
          <a:p>
            <a:r>
              <a:rPr lang="ru-RU" sz="2400" dirty="0" smtClean="0">
                <a:latin typeface="Times New Roman" pitchFamily="18" charset="0"/>
                <a:cs typeface="Times New Roman" pitchFamily="18" charset="0"/>
              </a:rPr>
              <a:t>1) Установите </a:t>
            </a:r>
            <a:r>
              <a:rPr lang="ru-RU" sz="2400" dirty="0">
                <a:latin typeface="Times New Roman" pitchFamily="18" charset="0"/>
                <a:cs typeface="Times New Roman" pitchFamily="18" charset="0"/>
              </a:rPr>
              <a:t>соответствие между форматами и номерами листов бумаги из таблицы. Заполните таблицу, в бланк ответов перенесите последовательность четырёх цифр. </a:t>
            </a:r>
          </a:p>
        </p:txBody>
      </p:sp>
      <p:graphicFrame>
        <p:nvGraphicFramePr>
          <p:cNvPr id="6" name="Таблица 5"/>
          <p:cNvGraphicFramePr>
            <a:graphicFrameLocks noGrp="1"/>
          </p:cNvGraphicFramePr>
          <p:nvPr>
            <p:extLst>
              <p:ext uri="{D42A27DB-BD31-4B8C-83A1-F6EECF244321}">
                <p14:modId xmlns:p14="http://schemas.microsoft.com/office/powerpoint/2010/main" val="3453762698"/>
              </p:ext>
            </p:extLst>
          </p:nvPr>
        </p:nvGraphicFramePr>
        <p:xfrm>
          <a:off x="1331640" y="5013176"/>
          <a:ext cx="6096000" cy="741680"/>
        </p:xfrm>
        <a:graphic>
          <a:graphicData uri="http://schemas.openxmlformats.org/drawingml/2006/table">
            <a:tbl>
              <a:tblPr firstRow="1" bandRow="1">
                <a:tableStyleId>{5940675A-B579-460E-94D1-54222C63F5DA}</a:tableStyleId>
              </a:tblPr>
              <a:tblGrid>
                <a:gridCol w="1524000"/>
                <a:gridCol w="1524000"/>
                <a:gridCol w="1524000"/>
                <a:gridCol w="1524000"/>
              </a:tblGrid>
              <a:tr h="370840">
                <a:tc>
                  <a:txBody>
                    <a:bodyPr/>
                    <a:lstStyle/>
                    <a:p>
                      <a:pPr algn="ctr"/>
                      <a:r>
                        <a:rPr lang="ru-RU" dirty="0" smtClean="0">
                          <a:latin typeface="Times New Roman" pitchFamily="18" charset="0"/>
                          <a:cs typeface="Times New Roman" pitchFamily="18" charset="0"/>
                        </a:rPr>
                        <a:t>А1</a:t>
                      </a:r>
                      <a:endParaRPr lang="ru-RU" dirty="0">
                        <a:latin typeface="Times New Roman" pitchFamily="18" charset="0"/>
                        <a:cs typeface="Times New Roman" pitchFamily="18" charset="0"/>
                      </a:endParaRPr>
                    </a:p>
                  </a:txBody>
                  <a:tcPr/>
                </a:tc>
                <a:tc>
                  <a:txBody>
                    <a:bodyPr/>
                    <a:lstStyle/>
                    <a:p>
                      <a:pPr algn="ctr"/>
                      <a:r>
                        <a:rPr lang="ru-RU" dirty="0" smtClean="0">
                          <a:latin typeface="Times New Roman" pitchFamily="18" charset="0"/>
                          <a:cs typeface="Times New Roman" pitchFamily="18" charset="0"/>
                        </a:rPr>
                        <a:t>А3</a:t>
                      </a:r>
                      <a:endParaRPr lang="ru-RU" dirty="0">
                        <a:latin typeface="Times New Roman" pitchFamily="18" charset="0"/>
                        <a:cs typeface="Times New Roman" pitchFamily="18" charset="0"/>
                      </a:endParaRPr>
                    </a:p>
                  </a:txBody>
                  <a:tcPr/>
                </a:tc>
                <a:tc>
                  <a:txBody>
                    <a:bodyPr/>
                    <a:lstStyle/>
                    <a:p>
                      <a:pPr algn="ctr"/>
                      <a:r>
                        <a:rPr lang="ru-RU" dirty="0" smtClean="0">
                          <a:latin typeface="Times New Roman" pitchFamily="18" charset="0"/>
                          <a:cs typeface="Times New Roman" pitchFamily="18" charset="0"/>
                        </a:rPr>
                        <a:t>А4</a:t>
                      </a:r>
                      <a:endParaRPr lang="ru-RU" dirty="0">
                        <a:latin typeface="Times New Roman" pitchFamily="18" charset="0"/>
                        <a:cs typeface="Times New Roman" pitchFamily="18" charset="0"/>
                      </a:endParaRPr>
                    </a:p>
                  </a:txBody>
                  <a:tcPr/>
                </a:tc>
                <a:tc>
                  <a:txBody>
                    <a:bodyPr/>
                    <a:lstStyle/>
                    <a:p>
                      <a:pPr algn="ctr"/>
                      <a:r>
                        <a:rPr lang="ru-RU" dirty="0" smtClean="0">
                          <a:latin typeface="Times New Roman" pitchFamily="18" charset="0"/>
                          <a:cs typeface="Times New Roman" pitchFamily="18" charset="0"/>
                        </a:rPr>
                        <a:t>А6</a:t>
                      </a:r>
                      <a:endParaRPr lang="ru-RU" dirty="0">
                        <a:latin typeface="Times New Roman" pitchFamily="18" charset="0"/>
                        <a:cs typeface="Times New Roman" pitchFamily="18" charset="0"/>
                      </a:endParaRPr>
                    </a:p>
                  </a:txBody>
                  <a:tcPr/>
                </a:tc>
              </a:tr>
              <a:tr h="370840">
                <a:tc>
                  <a:txBody>
                    <a:bodyPr/>
                    <a:lstStyle/>
                    <a:p>
                      <a:pPr algn="ctr"/>
                      <a:endParaRPr lang="ru-RU">
                        <a:latin typeface="Times New Roman" pitchFamily="18" charset="0"/>
                        <a:cs typeface="Times New Roman" pitchFamily="18" charset="0"/>
                      </a:endParaRPr>
                    </a:p>
                  </a:txBody>
                  <a:tcPr/>
                </a:tc>
                <a:tc>
                  <a:txBody>
                    <a:bodyPr/>
                    <a:lstStyle/>
                    <a:p>
                      <a:pPr algn="ctr"/>
                      <a:endParaRPr lang="ru-RU">
                        <a:latin typeface="Times New Roman" pitchFamily="18" charset="0"/>
                        <a:cs typeface="Times New Roman" pitchFamily="18" charset="0"/>
                      </a:endParaRPr>
                    </a:p>
                  </a:txBody>
                  <a:tcPr/>
                </a:tc>
                <a:tc>
                  <a:txBody>
                    <a:bodyPr/>
                    <a:lstStyle/>
                    <a:p>
                      <a:pPr algn="ctr"/>
                      <a:endParaRPr lang="ru-RU" dirty="0">
                        <a:latin typeface="Times New Roman" pitchFamily="18" charset="0"/>
                        <a:cs typeface="Times New Roman" pitchFamily="18" charset="0"/>
                      </a:endParaRPr>
                    </a:p>
                  </a:txBody>
                  <a:tcPr/>
                </a:tc>
                <a:tc>
                  <a:txBody>
                    <a:bodyPr/>
                    <a:lstStyle/>
                    <a:p>
                      <a:pPr algn="ctr"/>
                      <a:endParaRPr lang="ru-RU" dirty="0">
                        <a:latin typeface="Times New Roman" pitchFamily="18" charset="0"/>
                        <a:cs typeface="Times New Roman" pitchFamily="18" charset="0"/>
                      </a:endParaRPr>
                    </a:p>
                  </a:txBody>
                  <a:tcPr/>
                </a:tc>
              </a:tr>
            </a:tbl>
          </a:graphicData>
        </a:graphic>
      </p:graphicFrame>
      <p:sp>
        <p:nvSpPr>
          <p:cNvPr id="7" name="TextBox 6"/>
          <p:cNvSpPr txBox="1"/>
          <p:nvPr/>
        </p:nvSpPr>
        <p:spPr>
          <a:xfrm>
            <a:off x="1619672" y="5373216"/>
            <a:ext cx="1008112" cy="369332"/>
          </a:xfrm>
          <a:prstGeom prst="rect">
            <a:avLst/>
          </a:prstGeom>
          <a:noFill/>
        </p:spPr>
        <p:txBody>
          <a:bodyPr wrap="square" rtlCol="0">
            <a:spAutoFit/>
          </a:bodyPr>
          <a:lstStyle/>
          <a:p>
            <a:pPr algn="ctr"/>
            <a:r>
              <a:rPr lang="ru-RU" dirty="0"/>
              <a:t>4</a:t>
            </a:r>
          </a:p>
        </p:txBody>
      </p:sp>
      <p:sp>
        <p:nvSpPr>
          <p:cNvPr id="8" name="TextBox 7"/>
          <p:cNvSpPr txBox="1"/>
          <p:nvPr/>
        </p:nvSpPr>
        <p:spPr>
          <a:xfrm>
            <a:off x="3131840" y="5378019"/>
            <a:ext cx="1008112" cy="369332"/>
          </a:xfrm>
          <a:prstGeom prst="rect">
            <a:avLst/>
          </a:prstGeom>
          <a:noFill/>
        </p:spPr>
        <p:txBody>
          <a:bodyPr wrap="square" rtlCol="0">
            <a:spAutoFit/>
          </a:bodyPr>
          <a:lstStyle/>
          <a:p>
            <a:pPr algn="ctr"/>
            <a:r>
              <a:rPr lang="ru-RU" dirty="0" smtClean="0"/>
              <a:t>2</a:t>
            </a:r>
            <a:endParaRPr lang="ru-RU" dirty="0"/>
          </a:p>
        </p:txBody>
      </p:sp>
      <p:sp>
        <p:nvSpPr>
          <p:cNvPr id="9" name="TextBox 8"/>
          <p:cNvSpPr txBox="1"/>
          <p:nvPr/>
        </p:nvSpPr>
        <p:spPr>
          <a:xfrm>
            <a:off x="4633156" y="5378019"/>
            <a:ext cx="1008112" cy="369332"/>
          </a:xfrm>
          <a:prstGeom prst="rect">
            <a:avLst/>
          </a:prstGeom>
          <a:noFill/>
        </p:spPr>
        <p:txBody>
          <a:bodyPr wrap="square" rtlCol="0">
            <a:spAutoFit/>
          </a:bodyPr>
          <a:lstStyle/>
          <a:p>
            <a:pPr algn="ctr"/>
            <a:r>
              <a:rPr lang="ru-RU" dirty="0"/>
              <a:t>3</a:t>
            </a:r>
          </a:p>
        </p:txBody>
      </p:sp>
      <p:sp>
        <p:nvSpPr>
          <p:cNvPr id="10" name="TextBox 9"/>
          <p:cNvSpPr txBox="1"/>
          <p:nvPr/>
        </p:nvSpPr>
        <p:spPr>
          <a:xfrm>
            <a:off x="6156176" y="5373216"/>
            <a:ext cx="1008112" cy="369332"/>
          </a:xfrm>
          <a:prstGeom prst="rect">
            <a:avLst/>
          </a:prstGeom>
          <a:noFill/>
        </p:spPr>
        <p:txBody>
          <a:bodyPr wrap="square" rtlCol="0">
            <a:spAutoFit/>
          </a:bodyPr>
          <a:lstStyle/>
          <a:p>
            <a:pPr algn="ctr"/>
            <a:r>
              <a:rPr lang="ru-RU" dirty="0"/>
              <a:t>1</a:t>
            </a:r>
          </a:p>
        </p:txBody>
      </p:sp>
    </p:spTree>
    <p:extLst>
      <p:ext uri="{BB962C8B-B14F-4D97-AF65-F5344CB8AC3E}">
        <p14:creationId xmlns:p14="http://schemas.microsoft.com/office/powerpoint/2010/main" val="2517806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700" dirty="0">
                <a:latin typeface="Times New Roman" pitchFamily="18" charset="0"/>
                <a:cs typeface="Times New Roman" pitchFamily="18" charset="0"/>
              </a:rPr>
              <a:t>2. Сколько листов формата А6 получится из одного листа формата А2? 	</a:t>
            </a:r>
            <a:endParaRPr lang="ru-RU" dirty="0">
              <a:latin typeface="Times New Roman" pitchFamily="18" charset="0"/>
              <a:cs typeface="Times New Roman" pitchFamily="18" charset="0"/>
            </a:endParaRPr>
          </a:p>
        </p:txBody>
      </p:sp>
      <p:sp>
        <p:nvSpPr>
          <p:cNvPr id="4" name="TextBox 3"/>
          <p:cNvSpPr txBox="1"/>
          <p:nvPr/>
        </p:nvSpPr>
        <p:spPr>
          <a:xfrm>
            <a:off x="648810" y="2090465"/>
            <a:ext cx="576064" cy="461665"/>
          </a:xfrm>
          <a:prstGeom prst="rect">
            <a:avLst/>
          </a:prstGeom>
          <a:noFill/>
        </p:spPr>
        <p:txBody>
          <a:bodyPr wrap="square" rtlCol="0">
            <a:spAutoFit/>
          </a:bodyPr>
          <a:lstStyle/>
          <a:p>
            <a:r>
              <a:rPr lang="ru-RU" sz="2400" dirty="0" smtClean="0">
                <a:latin typeface="Times New Roman" pitchFamily="18" charset="0"/>
                <a:cs typeface="Times New Roman" pitchFamily="18" charset="0"/>
              </a:rPr>
              <a:t>А2</a:t>
            </a:r>
            <a:endParaRPr lang="ru-RU" sz="2400" dirty="0">
              <a:latin typeface="Times New Roman" pitchFamily="18" charset="0"/>
              <a:cs typeface="Times New Roman" pitchFamily="18" charset="0"/>
            </a:endParaRPr>
          </a:p>
        </p:txBody>
      </p:sp>
      <p:sp>
        <p:nvSpPr>
          <p:cNvPr id="5" name="TextBox 4"/>
          <p:cNvSpPr txBox="1"/>
          <p:nvPr/>
        </p:nvSpPr>
        <p:spPr>
          <a:xfrm>
            <a:off x="648810" y="1628800"/>
            <a:ext cx="576064" cy="400110"/>
          </a:xfrm>
          <a:prstGeom prst="rect">
            <a:avLst/>
          </a:prstGeom>
          <a:noFill/>
        </p:spPr>
        <p:txBody>
          <a:bodyPr wrap="square" rtlCol="0">
            <a:spAutoFit/>
          </a:bodyPr>
          <a:lstStyle/>
          <a:p>
            <a:pPr algn="ctr"/>
            <a:r>
              <a:rPr lang="ru-RU" sz="2000" dirty="0">
                <a:latin typeface="Times New Roman" pitchFamily="18" charset="0"/>
                <a:cs typeface="Times New Roman" pitchFamily="18" charset="0"/>
              </a:rPr>
              <a:t>1</a:t>
            </a:r>
          </a:p>
        </p:txBody>
      </p:sp>
      <p:cxnSp>
        <p:nvCxnSpPr>
          <p:cNvPr id="7" name="Прямая со стрелкой 6"/>
          <p:cNvCxnSpPr/>
          <p:nvPr/>
        </p:nvCxnSpPr>
        <p:spPr>
          <a:xfrm>
            <a:off x="1243190" y="2316534"/>
            <a:ext cx="71354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051720" y="2090465"/>
            <a:ext cx="576064" cy="461665"/>
          </a:xfrm>
          <a:prstGeom prst="rect">
            <a:avLst/>
          </a:prstGeom>
          <a:noFill/>
        </p:spPr>
        <p:txBody>
          <a:bodyPr wrap="square" rtlCol="0">
            <a:spAutoFit/>
          </a:bodyPr>
          <a:lstStyle/>
          <a:p>
            <a:r>
              <a:rPr lang="ru-RU" sz="2400" dirty="0" smtClean="0">
                <a:latin typeface="Times New Roman" pitchFamily="18" charset="0"/>
                <a:cs typeface="Times New Roman" pitchFamily="18" charset="0"/>
              </a:rPr>
              <a:t>А3</a:t>
            </a:r>
            <a:endParaRPr lang="ru-RU" sz="2400" dirty="0">
              <a:latin typeface="Times New Roman" pitchFamily="18" charset="0"/>
              <a:cs typeface="Times New Roman" pitchFamily="18" charset="0"/>
            </a:endParaRPr>
          </a:p>
        </p:txBody>
      </p:sp>
      <p:sp>
        <p:nvSpPr>
          <p:cNvPr id="12" name="TextBox 11"/>
          <p:cNvSpPr txBox="1"/>
          <p:nvPr/>
        </p:nvSpPr>
        <p:spPr>
          <a:xfrm>
            <a:off x="1956733" y="1628800"/>
            <a:ext cx="576064" cy="400110"/>
          </a:xfrm>
          <a:prstGeom prst="rect">
            <a:avLst/>
          </a:prstGeom>
          <a:noFill/>
        </p:spPr>
        <p:txBody>
          <a:bodyPr wrap="square" rtlCol="0">
            <a:spAutoFit/>
          </a:bodyPr>
          <a:lstStyle/>
          <a:p>
            <a:pPr algn="ctr"/>
            <a:r>
              <a:rPr lang="ru-RU" sz="2000" dirty="0" smtClean="0">
                <a:latin typeface="Times New Roman" pitchFamily="18" charset="0"/>
                <a:cs typeface="Times New Roman" pitchFamily="18" charset="0"/>
              </a:rPr>
              <a:t>2</a:t>
            </a:r>
            <a:endParaRPr lang="ru-RU" sz="2000" dirty="0">
              <a:latin typeface="Times New Roman" pitchFamily="18" charset="0"/>
              <a:cs typeface="Times New Roman" pitchFamily="18" charset="0"/>
            </a:endParaRPr>
          </a:p>
        </p:txBody>
      </p:sp>
      <p:cxnSp>
        <p:nvCxnSpPr>
          <p:cNvPr id="13" name="Прямая со стрелкой 12"/>
          <p:cNvCxnSpPr/>
          <p:nvPr/>
        </p:nvCxnSpPr>
        <p:spPr>
          <a:xfrm>
            <a:off x="2627784" y="2292837"/>
            <a:ext cx="71354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388582" y="1628800"/>
            <a:ext cx="576064" cy="400110"/>
          </a:xfrm>
          <a:prstGeom prst="rect">
            <a:avLst/>
          </a:prstGeom>
          <a:noFill/>
        </p:spPr>
        <p:txBody>
          <a:bodyPr wrap="square" rtlCol="0">
            <a:spAutoFit/>
          </a:bodyPr>
          <a:lstStyle/>
          <a:p>
            <a:pPr algn="ctr"/>
            <a:r>
              <a:rPr lang="ru-RU" sz="2000" dirty="0">
                <a:latin typeface="Times New Roman" pitchFamily="18" charset="0"/>
                <a:cs typeface="Times New Roman" pitchFamily="18" charset="0"/>
              </a:rPr>
              <a:t>4</a:t>
            </a:r>
          </a:p>
        </p:txBody>
      </p:sp>
      <p:sp>
        <p:nvSpPr>
          <p:cNvPr id="15" name="TextBox 14"/>
          <p:cNvSpPr txBox="1"/>
          <p:nvPr/>
        </p:nvSpPr>
        <p:spPr>
          <a:xfrm>
            <a:off x="3388582" y="2090465"/>
            <a:ext cx="576064" cy="461665"/>
          </a:xfrm>
          <a:prstGeom prst="rect">
            <a:avLst/>
          </a:prstGeom>
          <a:noFill/>
        </p:spPr>
        <p:txBody>
          <a:bodyPr wrap="square" rtlCol="0">
            <a:spAutoFit/>
          </a:bodyPr>
          <a:lstStyle/>
          <a:p>
            <a:r>
              <a:rPr lang="ru-RU" sz="2400" dirty="0" smtClean="0">
                <a:latin typeface="Times New Roman" pitchFamily="18" charset="0"/>
                <a:cs typeface="Times New Roman" pitchFamily="18" charset="0"/>
              </a:rPr>
              <a:t>А4</a:t>
            </a:r>
            <a:endParaRPr lang="ru-RU" sz="2400" dirty="0">
              <a:latin typeface="Times New Roman" pitchFamily="18" charset="0"/>
              <a:cs typeface="Times New Roman" pitchFamily="18" charset="0"/>
            </a:endParaRPr>
          </a:p>
        </p:txBody>
      </p:sp>
      <p:cxnSp>
        <p:nvCxnSpPr>
          <p:cNvPr id="16" name="Прямая со стрелкой 15"/>
          <p:cNvCxnSpPr/>
          <p:nvPr/>
        </p:nvCxnSpPr>
        <p:spPr>
          <a:xfrm>
            <a:off x="3964646" y="2284926"/>
            <a:ext cx="71354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725444" y="1620889"/>
            <a:ext cx="576064" cy="400110"/>
          </a:xfrm>
          <a:prstGeom prst="rect">
            <a:avLst/>
          </a:prstGeom>
          <a:noFill/>
        </p:spPr>
        <p:txBody>
          <a:bodyPr wrap="square" rtlCol="0">
            <a:spAutoFit/>
          </a:bodyPr>
          <a:lstStyle/>
          <a:p>
            <a:pPr algn="ctr"/>
            <a:r>
              <a:rPr lang="ru-RU" sz="2000" dirty="0" smtClean="0">
                <a:latin typeface="Times New Roman" pitchFamily="18" charset="0"/>
                <a:cs typeface="Times New Roman" pitchFamily="18" charset="0"/>
              </a:rPr>
              <a:t>8</a:t>
            </a:r>
            <a:endParaRPr lang="ru-RU" sz="2000" dirty="0">
              <a:latin typeface="Times New Roman" pitchFamily="18" charset="0"/>
              <a:cs typeface="Times New Roman" pitchFamily="18" charset="0"/>
            </a:endParaRPr>
          </a:p>
        </p:txBody>
      </p:sp>
      <p:sp>
        <p:nvSpPr>
          <p:cNvPr id="18" name="TextBox 17"/>
          <p:cNvSpPr txBox="1"/>
          <p:nvPr/>
        </p:nvSpPr>
        <p:spPr>
          <a:xfrm>
            <a:off x="4770945" y="2090465"/>
            <a:ext cx="576064" cy="461665"/>
          </a:xfrm>
          <a:prstGeom prst="rect">
            <a:avLst/>
          </a:prstGeom>
          <a:noFill/>
        </p:spPr>
        <p:txBody>
          <a:bodyPr wrap="square" rtlCol="0">
            <a:spAutoFit/>
          </a:bodyPr>
          <a:lstStyle/>
          <a:p>
            <a:r>
              <a:rPr lang="ru-RU" sz="2400" dirty="0" smtClean="0">
                <a:latin typeface="Times New Roman" pitchFamily="18" charset="0"/>
                <a:cs typeface="Times New Roman" pitchFamily="18" charset="0"/>
              </a:rPr>
              <a:t>А5</a:t>
            </a:r>
            <a:endParaRPr lang="ru-RU" sz="2400" dirty="0">
              <a:latin typeface="Times New Roman" pitchFamily="18" charset="0"/>
              <a:cs typeface="Times New Roman" pitchFamily="18" charset="0"/>
            </a:endParaRPr>
          </a:p>
        </p:txBody>
      </p:sp>
      <p:cxnSp>
        <p:nvCxnSpPr>
          <p:cNvPr id="19" name="Прямая со стрелкой 18"/>
          <p:cNvCxnSpPr/>
          <p:nvPr/>
        </p:nvCxnSpPr>
        <p:spPr>
          <a:xfrm>
            <a:off x="5347009" y="2321297"/>
            <a:ext cx="71354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096127" y="2090465"/>
            <a:ext cx="576064" cy="461665"/>
          </a:xfrm>
          <a:prstGeom prst="rect">
            <a:avLst/>
          </a:prstGeom>
          <a:noFill/>
        </p:spPr>
        <p:txBody>
          <a:bodyPr wrap="square" rtlCol="0">
            <a:spAutoFit/>
          </a:bodyPr>
          <a:lstStyle/>
          <a:p>
            <a:r>
              <a:rPr lang="ru-RU" sz="2400" dirty="0" smtClean="0">
                <a:latin typeface="Times New Roman" pitchFamily="18" charset="0"/>
                <a:cs typeface="Times New Roman" pitchFamily="18" charset="0"/>
              </a:rPr>
              <a:t>А6</a:t>
            </a:r>
            <a:endParaRPr lang="ru-RU" sz="2400" dirty="0">
              <a:latin typeface="Times New Roman" pitchFamily="18" charset="0"/>
              <a:cs typeface="Times New Roman" pitchFamily="18" charset="0"/>
            </a:endParaRPr>
          </a:p>
        </p:txBody>
      </p:sp>
      <p:sp>
        <p:nvSpPr>
          <p:cNvPr id="21" name="TextBox 20"/>
          <p:cNvSpPr txBox="1"/>
          <p:nvPr/>
        </p:nvSpPr>
        <p:spPr>
          <a:xfrm>
            <a:off x="6096127" y="1628800"/>
            <a:ext cx="576064" cy="400110"/>
          </a:xfrm>
          <a:prstGeom prst="rect">
            <a:avLst/>
          </a:prstGeom>
          <a:noFill/>
        </p:spPr>
        <p:txBody>
          <a:bodyPr wrap="square" rtlCol="0">
            <a:spAutoFit/>
          </a:bodyPr>
          <a:lstStyle/>
          <a:p>
            <a:pPr algn="ctr"/>
            <a:r>
              <a:rPr lang="ru-RU" sz="2000" dirty="0" smtClean="0">
                <a:latin typeface="Times New Roman" pitchFamily="18" charset="0"/>
                <a:cs typeface="Times New Roman" pitchFamily="18" charset="0"/>
              </a:rPr>
              <a:t>16</a:t>
            </a:r>
            <a:endParaRPr lang="ru-RU" sz="2000" dirty="0">
              <a:latin typeface="Times New Roman" pitchFamily="18" charset="0"/>
              <a:cs typeface="Times New Roman" pitchFamily="18" charset="0"/>
            </a:endParaRPr>
          </a:p>
        </p:txBody>
      </p:sp>
      <p:sp>
        <p:nvSpPr>
          <p:cNvPr id="22" name="TextBox 21"/>
          <p:cNvSpPr txBox="1"/>
          <p:nvPr/>
        </p:nvSpPr>
        <p:spPr>
          <a:xfrm>
            <a:off x="755576" y="3356992"/>
            <a:ext cx="3565841" cy="523220"/>
          </a:xfrm>
          <a:prstGeom prst="rect">
            <a:avLst/>
          </a:prstGeom>
          <a:noFill/>
        </p:spPr>
        <p:txBody>
          <a:bodyPr wrap="square" rtlCol="0">
            <a:spAutoFit/>
          </a:bodyPr>
          <a:lstStyle/>
          <a:p>
            <a:r>
              <a:rPr lang="ru-RU" sz="2800" dirty="0" smtClean="0"/>
              <a:t>6-2=4</a:t>
            </a:r>
            <a:endParaRPr lang="ru-RU" sz="2800" dirty="0"/>
          </a:p>
        </p:txBody>
      </p:sp>
      <mc:AlternateContent xmlns:mc="http://schemas.openxmlformats.org/markup-compatibility/2006" xmlns:a14="http://schemas.microsoft.com/office/drawing/2010/main">
        <mc:Choice Requires="a14">
          <p:sp>
            <p:nvSpPr>
              <p:cNvPr id="23" name="TextBox 22"/>
              <p:cNvSpPr txBox="1"/>
              <p:nvPr/>
            </p:nvSpPr>
            <p:spPr>
              <a:xfrm>
                <a:off x="755576" y="4077072"/>
                <a:ext cx="3565841" cy="523220"/>
              </a:xfrm>
              <a:prstGeom prst="rect">
                <a:avLst/>
              </a:prstGeom>
              <a:noFill/>
            </p:spPr>
            <p:txBody>
              <a:bodyPr wrap="square" rtlCol="0">
                <a:spAutoFit/>
              </a:bodyPr>
              <a:lstStyle/>
              <a:p>
                <a14:m>
                  <m:oMath xmlns:m="http://schemas.openxmlformats.org/officeDocument/2006/math">
                    <m:sSup>
                      <m:sSupPr>
                        <m:ctrlPr>
                          <a:rPr lang="ru-RU" sz="2800" i="1" smtClean="0">
                            <a:latin typeface="Cambria Math"/>
                          </a:rPr>
                        </m:ctrlPr>
                      </m:sSupPr>
                      <m:e>
                        <m:r>
                          <a:rPr lang="ru-RU" sz="2800" b="0" i="1" smtClean="0">
                            <a:latin typeface="Cambria Math"/>
                          </a:rPr>
                          <m:t>2</m:t>
                        </m:r>
                      </m:e>
                      <m:sup>
                        <m:r>
                          <a:rPr lang="ru-RU" sz="2800" b="0" i="1" smtClean="0">
                            <a:latin typeface="Cambria Math"/>
                          </a:rPr>
                          <m:t>4</m:t>
                        </m:r>
                      </m:sup>
                    </m:sSup>
                  </m:oMath>
                </a14:m>
                <a:r>
                  <a:rPr lang="ru-RU" sz="2800" dirty="0" smtClean="0"/>
                  <a:t>=16</a:t>
                </a:r>
                <a:endParaRPr lang="ru-RU" sz="2800" dirty="0"/>
              </a:p>
            </p:txBody>
          </p:sp>
        </mc:Choice>
        <mc:Fallback xmlns="">
          <p:sp>
            <p:nvSpPr>
              <p:cNvPr id="23" name="TextBox 22"/>
              <p:cNvSpPr txBox="1">
                <a:spLocks noRot="1" noChangeAspect="1" noMove="1" noResize="1" noEditPoints="1" noAdjustHandles="1" noChangeArrowheads="1" noChangeShapeType="1" noTextEdit="1"/>
              </p:cNvSpPr>
              <p:nvPr/>
            </p:nvSpPr>
            <p:spPr>
              <a:xfrm>
                <a:off x="755576" y="4077072"/>
                <a:ext cx="3565841" cy="523220"/>
              </a:xfrm>
              <a:prstGeom prst="rect">
                <a:avLst/>
              </a:prstGeom>
              <a:blipFill rotWithShape="1">
                <a:blip r:embed="rId2"/>
                <a:stretch>
                  <a:fillRect t="-10465" b="-32558"/>
                </a:stretch>
              </a:blipFill>
            </p:spPr>
            <p:txBody>
              <a:bodyPr/>
              <a:lstStyle/>
              <a:p>
                <a:r>
                  <a:rPr lang="ru-RU">
                    <a:noFill/>
                  </a:rPr>
                  <a:t> </a:t>
                </a:r>
              </a:p>
            </p:txBody>
          </p:sp>
        </mc:Fallback>
      </mc:AlternateContent>
      <p:sp>
        <p:nvSpPr>
          <p:cNvPr id="24" name="TextBox 23"/>
          <p:cNvSpPr txBox="1"/>
          <p:nvPr/>
        </p:nvSpPr>
        <p:spPr>
          <a:xfrm>
            <a:off x="3636694" y="5733256"/>
            <a:ext cx="3565841" cy="523220"/>
          </a:xfrm>
          <a:prstGeom prst="rect">
            <a:avLst/>
          </a:prstGeom>
          <a:noFill/>
        </p:spPr>
        <p:txBody>
          <a:bodyPr wrap="square" rtlCol="0">
            <a:spAutoFit/>
          </a:bodyPr>
          <a:lstStyle/>
          <a:p>
            <a:r>
              <a:rPr lang="ru-RU" sz="2800" dirty="0" smtClean="0"/>
              <a:t>Ответ: 16</a:t>
            </a:r>
            <a:endParaRPr lang="ru-RU" sz="2800" dirty="0"/>
          </a:p>
        </p:txBody>
      </p:sp>
    </p:spTree>
    <p:extLst>
      <p:ext uri="{BB962C8B-B14F-4D97-AF65-F5344CB8AC3E}">
        <p14:creationId xmlns:p14="http://schemas.microsoft.com/office/powerpoint/2010/main" val="132503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4" grpId="0"/>
      <p:bldP spid="15" grpId="0"/>
      <p:bldP spid="17" grpId="0"/>
      <p:bldP spid="18" grpId="0"/>
      <p:bldP spid="20" grpId="0"/>
      <p:bldP spid="21" grpId="0"/>
      <p:bldP spid="22" grpId="0"/>
      <p:bldP spid="23" grpId="0"/>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dirty="0" smtClean="0">
                <a:latin typeface="Times New Roman" pitchFamily="18" charset="0"/>
                <a:cs typeface="Times New Roman" pitchFamily="18" charset="0"/>
              </a:rPr>
              <a:t>3. Найдите ширину листа бумаги формата А7. Ответ дайте в миллиметрах 	</a:t>
            </a:r>
            <a:endParaRPr lang="ru-RU" sz="2400" dirty="0">
              <a:latin typeface="Times New Roman" pitchFamily="18" charset="0"/>
              <a:cs typeface="Times New Roman" pitchFamily="18" charset="0"/>
            </a:endParaRPr>
          </a:p>
        </p:txBody>
      </p:sp>
      <p:sp>
        <p:nvSpPr>
          <p:cNvPr id="4" name="Заголовок 1"/>
          <p:cNvSpPr txBox="1">
            <a:spLocks/>
          </p:cNvSpPr>
          <p:nvPr/>
        </p:nvSpPr>
        <p:spPr>
          <a:xfrm>
            <a:off x="467544" y="1556792"/>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2400" dirty="0" smtClean="0">
                <a:solidFill>
                  <a:schemeClr val="tx1"/>
                </a:solidFill>
                <a:latin typeface="Times New Roman" pitchFamily="18" charset="0"/>
                <a:cs typeface="Times New Roman" pitchFamily="18" charset="0"/>
              </a:rPr>
              <a:t>Если лист формата А6 разрезать пополам параллельно меньшей стороне, получается два равных листа формата А7. </a:t>
            </a:r>
            <a:r>
              <a:rPr lang="ru-RU" sz="2400" dirty="0" smtClean="0">
                <a:latin typeface="Times New Roman" pitchFamily="18" charset="0"/>
                <a:cs typeface="Times New Roman" pitchFamily="18" charset="0"/>
              </a:rPr>
              <a:t>	</a:t>
            </a:r>
            <a:endParaRPr lang="ru-RU" sz="2400" dirty="0">
              <a:latin typeface="Times New Roman" pitchFamily="18" charset="0"/>
              <a:cs typeface="Times New Roman" pitchFamily="18" charset="0"/>
            </a:endParaRPr>
          </a:p>
        </p:txBody>
      </p:sp>
      <p:sp>
        <p:nvSpPr>
          <p:cNvPr id="5" name="Заголовок 1"/>
          <p:cNvSpPr txBox="1">
            <a:spLocks/>
          </p:cNvSpPr>
          <p:nvPr/>
        </p:nvSpPr>
        <p:spPr>
          <a:xfrm>
            <a:off x="435417" y="2678507"/>
            <a:ext cx="8229600" cy="75049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2400" dirty="0" smtClean="0">
                <a:solidFill>
                  <a:schemeClr val="tx1"/>
                </a:solidFill>
                <a:latin typeface="Times New Roman" pitchFamily="18" charset="0"/>
                <a:cs typeface="Times New Roman" pitchFamily="18" charset="0"/>
              </a:rPr>
              <a:t>А6: 148 мм х 105 мм </a:t>
            </a:r>
            <a:r>
              <a:rPr lang="ru-RU" sz="2400" dirty="0" smtClean="0">
                <a:latin typeface="Times New Roman" pitchFamily="18" charset="0"/>
                <a:cs typeface="Times New Roman" pitchFamily="18" charset="0"/>
              </a:rPr>
              <a:t>	</a:t>
            </a:r>
            <a:endParaRPr lang="ru-RU" sz="2400" dirty="0">
              <a:latin typeface="Times New Roman" pitchFamily="18" charset="0"/>
              <a:cs typeface="Times New Roman" pitchFamily="18" charset="0"/>
            </a:endParaRPr>
          </a:p>
        </p:txBody>
      </p:sp>
      <p:sp>
        <p:nvSpPr>
          <p:cNvPr id="6" name="Заголовок 1"/>
          <p:cNvSpPr txBox="1">
            <a:spLocks/>
          </p:cNvSpPr>
          <p:nvPr/>
        </p:nvSpPr>
        <p:spPr>
          <a:xfrm>
            <a:off x="179512" y="3460669"/>
            <a:ext cx="8229600" cy="75049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2400" dirty="0" smtClean="0">
                <a:latin typeface="Times New Roman" pitchFamily="18" charset="0"/>
                <a:cs typeface="Times New Roman" pitchFamily="18" charset="0"/>
              </a:rPr>
              <a:t>Длина</a:t>
            </a:r>
            <a:r>
              <a:rPr lang="ru-RU" sz="2400" dirty="0" smtClean="0">
                <a:solidFill>
                  <a:schemeClr val="tx1"/>
                </a:solidFill>
                <a:latin typeface="Times New Roman" pitchFamily="18" charset="0"/>
                <a:cs typeface="Times New Roman" pitchFamily="18" charset="0"/>
              </a:rPr>
              <a:t> листа формата А7 равна ширине листа формата А6</a:t>
            </a:r>
            <a:r>
              <a:rPr lang="ru-RU" sz="2400" dirty="0" smtClean="0">
                <a:latin typeface="Times New Roman" pitchFamily="18" charset="0"/>
                <a:cs typeface="Times New Roman" pitchFamily="18" charset="0"/>
              </a:rPr>
              <a:t>	</a:t>
            </a:r>
            <a:endParaRPr lang="ru-RU" sz="2400" dirty="0">
              <a:latin typeface="Times New Roman" pitchFamily="18" charset="0"/>
              <a:cs typeface="Times New Roman" pitchFamily="18" charset="0"/>
            </a:endParaRPr>
          </a:p>
        </p:txBody>
      </p:sp>
      <p:sp>
        <p:nvSpPr>
          <p:cNvPr id="7" name="Заголовок 1"/>
          <p:cNvSpPr txBox="1">
            <a:spLocks/>
          </p:cNvSpPr>
          <p:nvPr/>
        </p:nvSpPr>
        <p:spPr>
          <a:xfrm>
            <a:off x="179512" y="5517232"/>
            <a:ext cx="8229600" cy="75049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2400" dirty="0" smtClean="0">
                <a:latin typeface="Times New Roman" pitchFamily="18" charset="0"/>
                <a:cs typeface="Times New Roman" pitchFamily="18" charset="0"/>
              </a:rPr>
              <a:t>Ответ: 74</a:t>
            </a:r>
            <a:endParaRPr lang="ru-RU" sz="2400" dirty="0">
              <a:latin typeface="Times New Roman" pitchFamily="18" charset="0"/>
              <a:cs typeface="Times New Roman" pitchFamily="18" charset="0"/>
            </a:endParaRPr>
          </a:p>
        </p:txBody>
      </p:sp>
      <p:sp>
        <p:nvSpPr>
          <p:cNvPr id="8" name="Заголовок 1"/>
          <p:cNvSpPr txBox="1">
            <a:spLocks/>
          </p:cNvSpPr>
          <p:nvPr/>
        </p:nvSpPr>
        <p:spPr>
          <a:xfrm>
            <a:off x="213334" y="4788881"/>
            <a:ext cx="8229600" cy="75049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2400" dirty="0" smtClean="0">
                <a:solidFill>
                  <a:schemeClr val="tx1"/>
                </a:solidFill>
                <a:latin typeface="Times New Roman" pitchFamily="18" charset="0"/>
                <a:cs typeface="Times New Roman" pitchFamily="18" charset="0"/>
              </a:rPr>
              <a:t>А7: 105 мм х 74 мм </a:t>
            </a:r>
            <a:r>
              <a:rPr lang="ru-RU" sz="2400" dirty="0" smtClean="0">
                <a:latin typeface="Times New Roman" pitchFamily="18" charset="0"/>
                <a:cs typeface="Times New Roman" pitchFamily="18" charset="0"/>
              </a:rPr>
              <a:t>	</a:t>
            </a:r>
            <a:endParaRPr lang="ru-RU" sz="2400" dirty="0">
              <a:latin typeface="Times New Roman" pitchFamily="18" charset="0"/>
              <a:cs typeface="Times New Roman" pitchFamily="18" charset="0"/>
            </a:endParaRPr>
          </a:p>
        </p:txBody>
      </p:sp>
      <p:sp>
        <p:nvSpPr>
          <p:cNvPr id="9" name="Заголовок 1"/>
          <p:cNvSpPr txBox="1">
            <a:spLocks/>
          </p:cNvSpPr>
          <p:nvPr/>
        </p:nvSpPr>
        <p:spPr>
          <a:xfrm>
            <a:off x="0" y="4191212"/>
            <a:ext cx="9144000" cy="75049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2400" dirty="0" smtClean="0">
                <a:latin typeface="Times New Roman" pitchFamily="18" charset="0"/>
                <a:cs typeface="Times New Roman" pitchFamily="18" charset="0"/>
              </a:rPr>
              <a:t>Ширина</a:t>
            </a:r>
            <a:r>
              <a:rPr lang="ru-RU" sz="2400" dirty="0" smtClean="0">
                <a:solidFill>
                  <a:schemeClr val="tx1"/>
                </a:solidFill>
                <a:latin typeface="Times New Roman" pitchFamily="18" charset="0"/>
                <a:cs typeface="Times New Roman" pitchFamily="18" charset="0"/>
              </a:rPr>
              <a:t> листа формата А7 равна половине длины листа формата А6</a:t>
            </a:r>
            <a:r>
              <a:rPr lang="ru-RU" sz="2400" dirty="0" smtClean="0">
                <a:latin typeface="Times New Roman" pitchFamily="18" charset="0"/>
                <a:cs typeface="Times New Roman" pitchFamily="18" charset="0"/>
              </a:rPr>
              <a:t>	</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3790319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700" dirty="0" smtClean="0">
                <a:latin typeface="Times New Roman" pitchFamily="18" charset="0"/>
                <a:cs typeface="Times New Roman" pitchFamily="18" charset="0"/>
              </a:rPr>
              <a:t/>
            </a:r>
            <a:br>
              <a:rPr lang="ru-RU" sz="2700" dirty="0" smtClean="0">
                <a:latin typeface="Times New Roman" pitchFamily="18" charset="0"/>
                <a:cs typeface="Times New Roman" pitchFamily="18" charset="0"/>
              </a:rPr>
            </a:br>
            <a:r>
              <a:rPr lang="ru-RU" sz="2700" dirty="0">
                <a:latin typeface="Times New Roman" pitchFamily="18" charset="0"/>
                <a:cs typeface="Times New Roman" pitchFamily="18" charset="0"/>
              </a:rPr>
              <a:t/>
            </a:r>
            <a:br>
              <a:rPr lang="ru-RU" sz="2700" dirty="0">
                <a:latin typeface="Times New Roman" pitchFamily="18" charset="0"/>
                <a:cs typeface="Times New Roman" pitchFamily="18" charset="0"/>
              </a:rPr>
            </a:br>
            <a:r>
              <a:rPr lang="ru-RU" sz="2700" dirty="0" smtClean="0">
                <a:latin typeface="Times New Roman" pitchFamily="18" charset="0"/>
                <a:cs typeface="Times New Roman" pitchFamily="18" charset="0"/>
              </a:rPr>
              <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4</a:t>
            </a:r>
            <a:r>
              <a:rPr lang="ru-RU" sz="2700" dirty="0">
                <a:latin typeface="Times New Roman" pitchFamily="18" charset="0"/>
                <a:cs typeface="Times New Roman" pitchFamily="18" charset="0"/>
              </a:rPr>
              <a:t>. Найдите площадь листа формата А4. Ответ дайте в квадратных сантиметрах. Ответ округлите до целого числа. </a:t>
            </a:r>
            <a:r>
              <a:rPr lang="ru-RU" dirty="0"/>
              <a:t>	</a:t>
            </a:r>
            <a:br>
              <a:rPr lang="ru-RU" dirty="0"/>
            </a:br>
            <a:endParaRPr lang="ru-RU" dirty="0"/>
          </a:p>
        </p:txBody>
      </p:sp>
      <p:sp>
        <p:nvSpPr>
          <p:cNvPr id="4" name="Заголовок 1"/>
          <p:cNvSpPr txBox="1">
            <a:spLocks/>
          </p:cNvSpPr>
          <p:nvPr/>
        </p:nvSpPr>
        <p:spPr>
          <a:xfrm>
            <a:off x="467544" y="1412776"/>
            <a:ext cx="8229600" cy="1143000"/>
          </a:xfrm>
          <a:prstGeom prst="rect">
            <a:avLst/>
          </a:prstGeom>
        </p:spPr>
        <p:txBody>
          <a:bodyPr vert="horz" lIns="91440" tIns="45720" rIns="91440" bIns="45720" rtlCol="0" anchor="ctr">
            <a:normAutofit fontScale="4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2700" dirty="0" smtClean="0">
                <a:latin typeface="Times New Roman" pitchFamily="18" charset="0"/>
                <a:cs typeface="Times New Roman" pitchFamily="18" charset="0"/>
              </a:rPr>
              <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
            </a:r>
            <a:br>
              <a:rPr lang="ru-RU" sz="2700" dirty="0" smtClean="0">
                <a:latin typeface="Times New Roman" pitchFamily="18" charset="0"/>
                <a:cs typeface="Times New Roman" pitchFamily="18" charset="0"/>
              </a:rPr>
            </a:br>
            <a:r>
              <a:rPr lang="ru-RU" dirty="0" smtClean="0"/>
              <a:t>	</a:t>
            </a:r>
            <a:br>
              <a:rPr lang="ru-RU" dirty="0" smtClean="0"/>
            </a:br>
            <a:endParaRPr lang="ru-RU" dirty="0"/>
          </a:p>
        </p:txBody>
      </p:sp>
      <p:sp>
        <p:nvSpPr>
          <p:cNvPr id="6" name="TextBox 5"/>
          <p:cNvSpPr txBox="1"/>
          <p:nvPr/>
        </p:nvSpPr>
        <p:spPr>
          <a:xfrm>
            <a:off x="755576" y="1412776"/>
            <a:ext cx="7941568" cy="461665"/>
          </a:xfrm>
          <a:prstGeom prst="rect">
            <a:avLst/>
          </a:prstGeom>
          <a:noFill/>
        </p:spPr>
        <p:txBody>
          <a:bodyPr wrap="square" rtlCol="0">
            <a:spAutoFit/>
          </a:bodyPr>
          <a:lstStyle/>
          <a:p>
            <a:r>
              <a:rPr lang="ru-RU" sz="2400" dirty="0" smtClean="0">
                <a:latin typeface="Times New Roman" pitchFamily="18" charset="0"/>
                <a:cs typeface="Times New Roman" pitchFamily="18" charset="0"/>
              </a:rPr>
              <a:t>А4: 297 мм х 210 мм </a:t>
            </a:r>
            <a:endParaRPr lang="ru-RU" sz="2400" dirty="0">
              <a:latin typeface="Times New Roman" pitchFamily="18" charset="0"/>
              <a:cs typeface="Times New Roman" pitchFamily="18" charset="0"/>
            </a:endParaRPr>
          </a:p>
        </p:txBody>
      </p:sp>
      <p:sp>
        <p:nvSpPr>
          <p:cNvPr id="7" name="TextBox 6"/>
          <p:cNvSpPr txBox="1"/>
          <p:nvPr/>
        </p:nvSpPr>
        <p:spPr>
          <a:xfrm>
            <a:off x="755576" y="1984276"/>
            <a:ext cx="7941568" cy="461665"/>
          </a:xfrm>
          <a:prstGeom prst="rect">
            <a:avLst/>
          </a:prstGeom>
          <a:noFill/>
        </p:spPr>
        <p:txBody>
          <a:bodyPr wrap="square" rtlCol="0">
            <a:spAutoFit/>
          </a:bodyPr>
          <a:lstStyle/>
          <a:p>
            <a:r>
              <a:rPr lang="ru-RU" sz="2400" dirty="0" smtClean="0">
                <a:latin typeface="Times New Roman" pitchFamily="18" charset="0"/>
                <a:cs typeface="Times New Roman" pitchFamily="18" charset="0"/>
              </a:rPr>
              <a:t>1 см= 10 мм</a:t>
            </a:r>
            <a:endParaRPr lang="ru-RU" sz="2400" dirty="0">
              <a:latin typeface="Times New Roman" pitchFamily="18" charset="0"/>
              <a:cs typeface="Times New Roman" pitchFamily="18" charset="0"/>
            </a:endParaRPr>
          </a:p>
        </p:txBody>
      </p:sp>
      <p:sp>
        <p:nvSpPr>
          <p:cNvPr id="8" name="TextBox 7"/>
          <p:cNvSpPr txBox="1"/>
          <p:nvPr/>
        </p:nvSpPr>
        <p:spPr>
          <a:xfrm>
            <a:off x="755576" y="2555776"/>
            <a:ext cx="7941568" cy="461665"/>
          </a:xfrm>
          <a:prstGeom prst="rect">
            <a:avLst/>
          </a:prstGeom>
          <a:noFill/>
        </p:spPr>
        <p:txBody>
          <a:bodyPr wrap="square" rtlCol="0">
            <a:spAutoFit/>
          </a:bodyPr>
          <a:lstStyle/>
          <a:p>
            <a:r>
              <a:rPr lang="ru-RU" sz="2400" dirty="0" smtClean="0">
                <a:latin typeface="Times New Roman" pitchFamily="18" charset="0"/>
                <a:cs typeface="Times New Roman" pitchFamily="18" charset="0"/>
              </a:rPr>
              <a:t>А4: 29,7 </a:t>
            </a:r>
            <a:r>
              <a:rPr lang="ru-RU" sz="2400" dirty="0">
                <a:latin typeface="Times New Roman" pitchFamily="18" charset="0"/>
                <a:cs typeface="Times New Roman" pitchFamily="18" charset="0"/>
              </a:rPr>
              <a:t>с</a:t>
            </a:r>
            <a:r>
              <a:rPr lang="ru-RU" sz="2400" dirty="0" smtClean="0">
                <a:latin typeface="Times New Roman" pitchFamily="18" charset="0"/>
                <a:cs typeface="Times New Roman" pitchFamily="18" charset="0"/>
              </a:rPr>
              <a:t>м х 21 см </a:t>
            </a:r>
            <a:endParaRPr lang="ru-RU" sz="24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9" name="TextBox 8"/>
              <p:cNvSpPr txBox="1"/>
              <p:nvPr/>
            </p:nvSpPr>
            <p:spPr>
              <a:xfrm>
                <a:off x="733852" y="3140968"/>
                <a:ext cx="7941568" cy="461665"/>
              </a:xfrm>
              <a:prstGeom prst="rect">
                <a:avLst/>
              </a:prstGeom>
              <a:noFill/>
            </p:spPr>
            <p:txBody>
              <a:bodyPr wrap="square" rtlCol="0">
                <a:spAutoFit/>
              </a:bodyPr>
              <a:lstStyle/>
              <a:p>
                <a:r>
                  <a:rPr lang="ru-RU" sz="2400" dirty="0" smtClean="0">
                    <a:latin typeface="Times New Roman" pitchFamily="18" charset="0"/>
                    <a:cs typeface="Times New Roman" pitchFamily="18" charset="0"/>
                  </a:rPr>
                  <a:t>Площадь А4: 29,7 </a:t>
                </a:r>
                <a:r>
                  <a:rPr lang="ru-RU" sz="2400" dirty="0">
                    <a:latin typeface="Times New Roman" pitchFamily="18" charset="0"/>
                    <a:cs typeface="Times New Roman" pitchFamily="18" charset="0"/>
                  </a:rPr>
                  <a:t>с</a:t>
                </a:r>
                <a:r>
                  <a:rPr lang="ru-RU" sz="2400" dirty="0" smtClean="0">
                    <a:latin typeface="Times New Roman" pitchFamily="18" charset="0"/>
                    <a:cs typeface="Times New Roman" pitchFamily="18" charset="0"/>
                  </a:rPr>
                  <a:t>м · 21 см = 623,7  </a:t>
                </a:r>
                <a14:m>
                  <m:oMath xmlns:m="http://schemas.openxmlformats.org/officeDocument/2006/math">
                    <m:sSup>
                      <m:sSupPr>
                        <m:ctrlPr>
                          <a:rPr lang="ru-RU" sz="2400" i="1" smtClean="0">
                            <a:latin typeface="Cambria Math"/>
                            <a:cs typeface="Times New Roman" pitchFamily="18" charset="0"/>
                          </a:rPr>
                        </m:ctrlPr>
                      </m:sSupPr>
                      <m:e>
                        <m:r>
                          <a:rPr lang="ru-RU" sz="2400" b="0" i="1" smtClean="0">
                            <a:latin typeface="Cambria Math"/>
                            <a:cs typeface="Times New Roman" pitchFamily="18" charset="0"/>
                          </a:rPr>
                          <m:t>см</m:t>
                        </m:r>
                      </m:e>
                      <m:sup>
                        <m:r>
                          <a:rPr lang="ru-RU" sz="2400" b="0" i="1" smtClean="0">
                            <a:latin typeface="Cambria Math"/>
                            <a:cs typeface="Times New Roman" pitchFamily="18" charset="0"/>
                          </a:rPr>
                          <m:t>2</m:t>
                        </m:r>
                      </m:sup>
                    </m:sSup>
                  </m:oMath>
                </a14:m>
                <a:endParaRPr lang="ru-RU" sz="2400" dirty="0">
                  <a:latin typeface="Times New Roman" pitchFamily="18" charset="0"/>
                  <a:cs typeface="Times New Roman" pitchFamily="18"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733852" y="3140968"/>
                <a:ext cx="7941568" cy="461665"/>
              </a:xfrm>
              <a:prstGeom prst="rect">
                <a:avLst/>
              </a:prstGeom>
              <a:blipFill rotWithShape="1">
                <a:blip r:embed="rId2"/>
                <a:stretch>
                  <a:fillRect l="-1151" t="-10526" b="-28947"/>
                </a:stretch>
              </a:blipFill>
            </p:spPr>
            <p:txBody>
              <a:bodyPr/>
              <a:lstStyle/>
              <a:p>
                <a:r>
                  <a:rPr lang="ru-RU">
                    <a:noFill/>
                  </a:rPr>
                  <a:t> </a:t>
                </a:r>
              </a:p>
            </p:txBody>
          </p:sp>
        </mc:Fallback>
      </mc:AlternateContent>
      <p:sp>
        <p:nvSpPr>
          <p:cNvPr id="10" name="TextBox 9"/>
          <p:cNvSpPr txBox="1"/>
          <p:nvPr/>
        </p:nvSpPr>
        <p:spPr>
          <a:xfrm>
            <a:off x="732975" y="3789040"/>
            <a:ext cx="7941568" cy="461665"/>
          </a:xfrm>
          <a:prstGeom prst="rect">
            <a:avLst/>
          </a:prstGeom>
          <a:noFill/>
        </p:spPr>
        <p:txBody>
          <a:bodyPr wrap="square" rtlCol="0">
            <a:spAutoFit/>
          </a:bodyPr>
          <a:lstStyle/>
          <a:p>
            <a:r>
              <a:rPr lang="ru-RU" sz="2400" dirty="0" smtClean="0">
                <a:latin typeface="Times New Roman" pitchFamily="18" charset="0"/>
                <a:cs typeface="Times New Roman" pitchFamily="18" charset="0"/>
              </a:rPr>
              <a:t>Округлим 623,7 до целого числа </a:t>
            </a:r>
            <a:endParaRPr lang="ru-RU" sz="2400" dirty="0">
              <a:latin typeface="Times New Roman" pitchFamily="18" charset="0"/>
              <a:cs typeface="Times New Roman" pitchFamily="18" charset="0"/>
            </a:endParaRPr>
          </a:p>
        </p:txBody>
      </p:sp>
      <p:sp>
        <p:nvSpPr>
          <p:cNvPr id="11" name="TextBox 10"/>
          <p:cNvSpPr txBox="1"/>
          <p:nvPr/>
        </p:nvSpPr>
        <p:spPr>
          <a:xfrm>
            <a:off x="710414" y="4365104"/>
            <a:ext cx="7941568" cy="461665"/>
          </a:xfrm>
          <a:prstGeom prst="rect">
            <a:avLst/>
          </a:prstGeom>
          <a:noFill/>
        </p:spPr>
        <p:txBody>
          <a:bodyPr wrap="square" rtlCol="0">
            <a:spAutoFit/>
          </a:bodyPr>
          <a:lstStyle/>
          <a:p>
            <a:r>
              <a:rPr lang="ru-RU" sz="2400" dirty="0" smtClean="0">
                <a:latin typeface="Times New Roman" pitchFamily="18" charset="0"/>
                <a:cs typeface="Times New Roman" pitchFamily="18" charset="0"/>
              </a:rPr>
              <a:t>623,7 ≈ 624 </a:t>
            </a:r>
            <a:endParaRPr lang="ru-RU" sz="2400" dirty="0">
              <a:latin typeface="Times New Roman" pitchFamily="18" charset="0"/>
              <a:cs typeface="Times New Roman" pitchFamily="18" charset="0"/>
            </a:endParaRPr>
          </a:p>
        </p:txBody>
      </p:sp>
      <p:sp>
        <p:nvSpPr>
          <p:cNvPr id="12" name="TextBox 11"/>
          <p:cNvSpPr txBox="1"/>
          <p:nvPr/>
        </p:nvSpPr>
        <p:spPr>
          <a:xfrm>
            <a:off x="611560" y="5661248"/>
            <a:ext cx="7941568" cy="461665"/>
          </a:xfrm>
          <a:prstGeom prst="rect">
            <a:avLst/>
          </a:prstGeom>
          <a:noFill/>
        </p:spPr>
        <p:txBody>
          <a:bodyPr wrap="square" rtlCol="0">
            <a:spAutoFit/>
          </a:bodyPr>
          <a:lstStyle/>
          <a:p>
            <a:pPr algn="ctr"/>
            <a:r>
              <a:rPr lang="ru-RU" sz="2400" dirty="0" smtClean="0">
                <a:latin typeface="Times New Roman" pitchFamily="18" charset="0"/>
                <a:cs typeface="Times New Roman" pitchFamily="18" charset="0"/>
              </a:rPr>
              <a:t>Ответ: 624 </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4085309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218258"/>
          </a:xfrm>
        </p:spPr>
        <p:txBody>
          <a:bodyPr>
            <a:normAutofit fontScale="90000"/>
          </a:bodyPr>
          <a:lstStyle/>
          <a:p>
            <a:r>
              <a:rPr lang="ru-RU" sz="2700" dirty="0">
                <a:latin typeface="Times New Roman" pitchFamily="18" charset="0"/>
                <a:cs typeface="Times New Roman" pitchFamily="18" charset="0"/>
              </a:rPr>
              <a:t>5. Размер (высота) типографского шрифта измеряется в пунктах. Один пункт равен 1/72 дюйма, то есть 0,3528 мм. Какой высоты нужен шрифт (в пунктах), чтобы текст был расположен на листе формата А4 так же, как этот же текст, напечатанный шрифтом высотой 17 пунктов на </a:t>
            </a:r>
            <a:r>
              <a:rPr lang="ru-RU" sz="2700" dirty="0" smtClean="0">
                <a:latin typeface="Times New Roman" pitchFamily="18" charset="0"/>
                <a:cs typeface="Times New Roman" pitchFamily="18" charset="0"/>
              </a:rPr>
              <a:t>листе формата </a:t>
            </a:r>
            <a:r>
              <a:rPr lang="ru-RU" sz="2700" dirty="0">
                <a:latin typeface="Times New Roman" pitchFamily="18" charset="0"/>
                <a:cs typeface="Times New Roman" pitchFamily="18" charset="0"/>
              </a:rPr>
              <a:t>А3? Размер шрифта округляется до целого. </a:t>
            </a:r>
            <a:r>
              <a:rPr lang="ru-RU" dirty="0"/>
              <a:t>	</a:t>
            </a:r>
          </a:p>
        </p:txBody>
      </p:sp>
      <p:sp>
        <p:nvSpPr>
          <p:cNvPr id="4" name="TextBox 3"/>
          <p:cNvSpPr txBox="1"/>
          <p:nvPr/>
        </p:nvSpPr>
        <p:spPr>
          <a:xfrm>
            <a:off x="395536" y="2780928"/>
            <a:ext cx="8280920" cy="461665"/>
          </a:xfrm>
          <a:prstGeom prst="rect">
            <a:avLst/>
          </a:prstGeom>
          <a:noFill/>
        </p:spPr>
        <p:txBody>
          <a:bodyPr wrap="square" rtlCol="0">
            <a:spAutoFit/>
          </a:bodyPr>
          <a:lstStyle/>
          <a:p>
            <a:pPr algn="ctr"/>
            <a:r>
              <a:rPr lang="ru-RU" sz="2400" dirty="0" smtClean="0">
                <a:latin typeface="Times New Roman" pitchFamily="18" charset="0"/>
                <a:cs typeface="Times New Roman" pitchFamily="18" charset="0"/>
              </a:rPr>
              <a:t>А3: 420 мм х 297 мм </a:t>
            </a:r>
            <a:endParaRPr lang="ru-RU" sz="2400" dirty="0">
              <a:latin typeface="Times New Roman" pitchFamily="18" charset="0"/>
              <a:cs typeface="Times New Roman" pitchFamily="18" charset="0"/>
            </a:endParaRPr>
          </a:p>
        </p:txBody>
      </p:sp>
      <p:sp>
        <p:nvSpPr>
          <p:cNvPr id="5" name="TextBox 4"/>
          <p:cNvSpPr txBox="1"/>
          <p:nvPr/>
        </p:nvSpPr>
        <p:spPr>
          <a:xfrm>
            <a:off x="368610" y="3242593"/>
            <a:ext cx="8280920" cy="461665"/>
          </a:xfrm>
          <a:prstGeom prst="rect">
            <a:avLst/>
          </a:prstGeom>
          <a:noFill/>
        </p:spPr>
        <p:txBody>
          <a:bodyPr wrap="square" rtlCol="0">
            <a:spAutoFit/>
          </a:bodyPr>
          <a:lstStyle/>
          <a:p>
            <a:pPr algn="ctr"/>
            <a:r>
              <a:rPr lang="ru-RU" sz="2400" dirty="0" smtClean="0">
                <a:latin typeface="Times New Roman" pitchFamily="18" charset="0"/>
                <a:cs typeface="Times New Roman" pitchFamily="18" charset="0"/>
              </a:rPr>
              <a:t>А4: 297 мм х 210 мм </a:t>
            </a:r>
            <a:endParaRPr lang="ru-RU" sz="2400" dirty="0">
              <a:latin typeface="Times New Roman" pitchFamily="18" charset="0"/>
              <a:cs typeface="Times New Roman" pitchFamily="18" charset="0"/>
            </a:endParaRPr>
          </a:p>
        </p:txBody>
      </p:sp>
      <p:sp>
        <p:nvSpPr>
          <p:cNvPr id="6" name="TextBox 5"/>
          <p:cNvSpPr txBox="1"/>
          <p:nvPr/>
        </p:nvSpPr>
        <p:spPr>
          <a:xfrm>
            <a:off x="1187624" y="3704258"/>
            <a:ext cx="7461906" cy="830997"/>
          </a:xfrm>
          <a:prstGeom prst="rect">
            <a:avLst/>
          </a:prstGeom>
          <a:noFill/>
        </p:spPr>
        <p:txBody>
          <a:bodyPr wrap="square" rtlCol="0">
            <a:spAutoFit/>
          </a:bodyPr>
          <a:lstStyle/>
          <a:p>
            <a:r>
              <a:rPr lang="ru-RU" sz="2400" dirty="0" smtClean="0">
                <a:latin typeface="Times New Roman" pitchFamily="18" charset="0"/>
                <a:cs typeface="Times New Roman" pitchFamily="18" charset="0"/>
              </a:rPr>
              <a:t>17 п – 420</a:t>
            </a:r>
          </a:p>
          <a:p>
            <a:r>
              <a:rPr lang="ru-RU" sz="2400" dirty="0" smtClean="0">
                <a:latin typeface="Times New Roman" pitchFamily="18" charset="0"/>
                <a:cs typeface="Times New Roman" pitchFamily="18" charset="0"/>
              </a:rPr>
              <a:t>Х п - 297</a:t>
            </a:r>
            <a:endParaRPr lang="ru-RU" sz="24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7" name="TextBox 6"/>
              <p:cNvSpPr txBox="1"/>
              <p:nvPr/>
            </p:nvSpPr>
            <p:spPr>
              <a:xfrm>
                <a:off x="1187624" y="4543486"/>
                <a:ext cx="2160240" cy="791820"/>
              </a:xfrm>
              <a:prstGeom prst="rect">
                <a:avLst/>
              </a:prstGeom>
              <a:noFill/>
            </p:spPr>
            <p:txBody>
              <a:bodyPr wrap="square" rtlCol="0">
                <a:spAutoFit/>
              </a:bodyPr>
              <a:lstStyle/>
              <a:p>
                <a:r>
                  <a:rPr lang="ru-RU" sz="3200" dirty="0" smtClean="0">
                    <a:latin typeface="Times New Roman" pitchFamily="18" charset="0"/>
                    <a:cs typeface="Times New Roman" pitchFamily="18" charset="0"/>
                  </a:rPr>
                  <a:t>Х =</a:t>
                </a:r>
                <a14:m>
                  <m:oMath xmlns:m="http://schemas.openxmlformats.org/officeDocument/2006/math">
                    <m:f>
                      <m:fPr>
                        <m:ctrlPr>
                          <a:rPr lang="ru-RU" sz="3200" i="1" smtClean="0">
                            <a:latin typeface="Cambria Math"/>
                            <a:cs typeface="Times New Roman" pitchFamily="18" charset="0"/>
                          </a:rPr>
                        </m:ctrlPr>
                      </m:fPr>
                      <m:num>
                        <m:r>
                          <a:rPr lang="ru-RU" sz="3200" b="0" i="1" smtClean="0">
                            <a:latin typeface="Cambria Math"/>
                            <a:cs typeface="Times New Roman" pitchFamily="18" charset="0"/>
                          </a:rPr>
                          <m:t>17·297</m:t>
                        </m:r>
                      </m:num>
                      <m:den>
                        <m:r>
                          <a:rPr lang="ru-RU" sz="3200" b="0" i="1" smtClean="0">
                            <a:latin typeface="Cambria Math"/>
                            <a:cs typeface="Times New Roman" pitchFamily="18" charset="0"/>
                          </a:rPr>
                          <m:t>420</m:t>
                        </m:r>
                      </m:den>
                    </m:f>
                    <m:r>
                      <a:rPr lang="ru-RU" sz="3200" b="0" i="1" smtClean="0">
                        <a:latin typeface="Cambria Math"/>
                        <a:cs typeface="Times New Roman" pitchFamily="18" charset="0"/>
                      </a:rPr>
                      <m:t>=</m:t>
                    </m:r>
                  </m:oMath>
                </a14:m>
                <a:endParaRPr lang="ru-RU" sz="3200" dirty="0">
                  <a:latin typeface="Times New Roman" pitchFamily="18" charset="0"/>
                  <a:cs typeface="Times New Roman" pitchFamily="18"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1187624" y="4543486"/>
                <a:ext cx="2160240" cy="791820"/>
              </a:xfrm>
              <a:prstGeom prst="rect">
                <a:avLst/>
              </a:prstGeom>
              <a:blipFill rotWithShape="1">
                <a:blip r:embed="rId2"/>
                <a:stretch>
                  <a:fillRect l="-7345" b="-10000"/>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3347864" y="4708563"/>
                <a:ext cx="1728192" cy="461665"/>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ru-RU" sz="2400" b="0" i="1" smtClean="0">
                          <a:latin typeface="Cambria Math"/>
                          <a:cs typeface="Times New Roman" pitchFamily="18" charset="0"/>
                        </a:rPr>
                        <m:t>17 ·0,7=</m:t>
                      </m:r>
                    </m:oMath>
                  </m:oMathPara>
                </a14:m>
                <a:endParaRPr lang="ru-RU" sz="2400" dirty="0">
                  <a:latin typeface="Times New Roman" pitchFamily="18" charset="0"/>
                  <a:cs typeface="Times New Roman" pitchFamily="18"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3347864" y="4708563"/>
                <a:ext cx="1728192" cy="461665"/>
              </a:xfrm>
              <a:prstGeom prst="rect">
                <a:avLst/>
              </a:prstGeom>
              <a:blipFill rotWithShape="1">
                <a:blip r:embed="rId3"/>
                <a:stretch>
                  <a:fillRect/>
                </a:stretch>
              </a:blipFill>
            </p:spPr>
            <p:txBody>
              <a:bodyPr/>
              <a:lstStyle/>
              <a:p>
                <a:r>
                  <a:rPr lang="ru-RU">
                    <a:noFill/>
                  </a:rPr>
                  <a:t> </a:t>
                </a:r>
              </a:p>
            </p:txBody>
          </p:sp>
        </mc:Fallback>
      </mc:AlternateContent>
      <p:sp>
        <p:nvSpPr>
          <p:cNvPr id="10" name="TextBox 9"/>
          <p:cNvSpPr txBox="1"/>
          <p:nvPr/>
        </p:nvSpPr>
        <p:spPr>
          <a:xfrm>
            <a:off x="4788024" y="4708563"/>
            <a:ext cx="1080120" cy="461665"/>
          </a:xfrm>
          <a:prstGeom prst="rect">
            <a:avLst/>
          </a:prstGeom>
          <a:noFill/>
        </p:spPr>
        <p:txBody>
          <a:bodyPr wrap="square" rtlCol="0">
            <a:spAutoFit/>
          </a:bodyPr>
          <a:lstStyle/>
          <a:p>
            <a:pPr algn="ctr"/>
            <a:r>
              <a:rPr lang="ru-RU" sz="2400" dirty="0" smtClean="0">
                <a:latin typeface="Times New Roman" pitchFamily="18" charset="0"/>
                <a:cs typeface="Times New Roman" pitchFamily="18" charset="0"/>
              </a:rPr>
              <a:t>12,02</a:t>
            </a:r>
            <a:endParaRPr lang="ru-RU" sz="2400" dirty="0">
              <a:latin typeface="Times New Roman" pitchFamily="18" charset="0"/>
              <a:cs typeface="Times New Roman" pitchFamily="18" charset="0"/>
            </a:endParaRPr>
          </a:p>
        </p:txBody>
      </p:sp>
      <p:sp>
        <p:nvSpPr>
          <p:cNvPr id="11" name="TextBox 10"/>
          <p:cNvSpPr txBox="1"/>
          <p:nvPr/>
        </p:nvSpPr>
        <p:spPr>
          <a:xfrm>
            <a:off x="5580112" y="4708562"/>
            <a:ext cx="1080120" cy="461665"/>
          </a:xfrm>
          <a:prstGeom prst="rect">
            <a:avLst/>
          </a:prstGeom>
          <a:noFill/>
        </p:spPr>
        <p:txBody>
          <a:bodyPr wrap="square" rtlCol="0">
            <a:spAutoFit/>
          </a:bodyPr>
          <a:lstStyle/>
          <a:p>
            <a:pPr algn="ctr"/>
            <a:r>
              <a:rPr lang="ru-RU" sz="2400" dirty="0" smtClean="0">
                <a:latin typeface="Times New Roman" pitchFamily="18" charset="0"/>
                <a:cs typeface="Times New Roman" pitchFamily="18" charset="0"/>
              </a:rPr>
              <a:t>≈ 12</a:t>
            </a:r>
            <a:endParaRPr lang="ru-RU" sz="2400" dirty="0">
              <a:latin typeface="Times New Roman" pitchFamily="18" charset="0"/>
              <a:cs typeface="Times New Roman" pitchFamily="18" charset="0"/>
            </a:endParaRPr>
          </a:p>
        </p:txBody>
      </p:sp>
      <p:sp>
        <p:nvSpPr>
          <p:cNvPr id="12" name="TextBox 11"/>
          <p:cNvSpPr txBox="1"/>
          <p:nvPr/>
        </p:nvSpPr>
        <p:spPr>
          <a:xfrm>
            <a:off x="421525" y="5733256"/>
            <a:ext cx="8280920" cy="461665"/>
          </a:xfrm>
          <a:prstGeom prst="rect">
            <a:avLst/>
          </a:prstGeom>
          <a:noFill/>
        </p:spPr>
        <p:txBody>
          <a:bodyPr wrap="square" rtlCol="0">
            <a:spAutoFit/>
          </a:bodyPr>
          <a:lstStyle/>
          <a:p>
            <a:pPr algn="ctr"/>
            <a:r>
              <a:rPr lang="ru-RU" sz="2400" dirty="0" smtClean="0">
                <a:latin typeface="Times New Roman" pitchFamily="18" charset="0"/>
                <a:cs typeface="Times New Roman" pitchFamily="18" charset="0"/>
              </a:rPr>
              <a:t>Ответ: 12</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3301176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9" grpId="0"/>
      <p:bldP spid="10" grpId="0"/>
      <p:bldP spid="11"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Заголовок 1"/>
              <p:cNvSpPr>
                <a:spLocks noGrp="1"/>
              </p:cNvSpPr>
              <p:nvPr>
                <p:ph type="title"/>
              </p:nvPr>
            </p:nvSpPr>
            <p:spPr>
              <a:xfrm>
                <a:off x="457200" y="116632"/>
                <a:ext cx="8229600" cy="936104"/>
              </a:xfrm>
            </p:spPr>
            <p:txBody>
              <a:bodyPr>
                <a:normAutofit/>
              </a:bodyPr>
              <a:lstStyle/>
              <a:p>
                <a:r>
                  <a:rPr lang="ru-RU" sz="2700" dirty="0" smtClean="0">
                    <a:latin typeface="Times New Roman" pitchFamily="18" charset="0"/>
                    <a:cs typeface="Times New Roman" pitchFamily="18" charset="0"/>
                  </a:rPr>
                  <a:t>6. Найдите значение выражения </a:t>
                </a:r>
                <a14:m>
                  <m:oMath xmlns:m="http://schemas.openxmlformats.org/officeDocument/2006/math">
                    <m:f>
                      <m:fPr>
                        <m:ctrlPr>
                          <a:rPr lang="ru-RU" sz="3600" i="1" smtClean="0">
                            <a:latin typeface="Cambria Math"/>
                          </a:rPr>
                        </m:ctrlPr>
                      </m:fPr>
                      <m:num>
                        <m:r>
                          <a:rPr lang="ru-RU" sz="3600" b="0" i="1" smtClean="0">
                            <a:latin typeface="Cambria Math"/>
                          </a:rPr>
                          <m:t>1,1·9,6</m:t>
                        </m:r>
                      </m:num>
                      <m:den>
                        <m:r>
                          <a:rPr lang="ru-RU" sz="3600" b="0" i="1" smtClean="0">
                            <a:latin typeface="Cambria Math"/>
                          </a:rPr>
                          <m:t>1,2</m:t>
                        </m:r>
                      </m:den>
                    </m:f>
                  </m:oMath>
                </a14:m>
                <a:endParaRPr lang="ru-RU" sz="6000" dirty="0"/>
              </a:p>
            </p:txBody>
          </p:sp>
        </mc:Choice>
        <mc:Fallback xmlns="">
          <p:sp>
            <p:nvSpPr>
              <p:cNvPr id="2" name="Заголовок 1"/>
              <p:cNvSpPr>
                <a:spLocks noGrp="1" noRot="1" noChangeAspect="1" noMove="1" noResize="1" noEditPoints="1" noAdjustHandles="1" noChangeArrowheads="1" noChangeShapeType="1" noTextEdit="1"/>
              </p:cNvSpPr>
              <p:nvPr>
                <p:ph type="title"/>
              </p:nvPr>
            </p:nvSpPr>
            <p:spPr>
              <a:xfrm>
                <a:off x="457200" y="116632"/>
                <a:ext cx="8229600" cy="936104"/>
              </a:xfrm>
              <a:blipFill rotWithShape="1">
                <a:blip r:embed="rId2"/>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3" name="Объект 2"/>
              <p:cNvSpPr>
                <a:spLocks noGrp="1"/>
              </p:cNvSpPr>
              <p:nvPr>
                <p:ph idx="1"/>
              </p:nvPr>
            </p:nvSpPr>
            <p:spPr>
              <a:xfrm>
                <a:off x="1115616" y="1185870"/>
                <a:ext cx="1724665" cy="1008112"/>
              </a:xfrm>
            </p:spPr>
            <p:txBody>
              <a:bodyPr>
                <a:noAutofit/>
              </a:bodyPr>
              <a:lstStyle/>
              <a:p>
                <a:pPr marL="0" indent="0">
                  <a:buNone/>
                </a:pPr>
                <a14:m>
                  <m:oMath xmlns:m="http://schemas.openxmlformats.org/officeDocument/2006/math">
                    <m:f>
                      <m:fPr>
                        <m:ctrlPr>
                          <a:rPr lang="ru-RU" sz="4000" i="1" smtClean="0">
                            <a:latin typeface="Cambria Math"/>
                          </a:rPr>
                        </m:ctrlPr>
                      </m:fPr>
                      <m:num>
                        <m:r>
                          <a:rPr lang="ru-RU" sz="4000" b="0" i="1" smtClean="0">
                            <a:latin typeface="Cambria Math"/>
                          </a:rPr>
                          <m:t>1,1·9,6</m:t>
                        </m:r>
                      </m:num>
                      <m:den>
                        <m:r>
                          <a:rPr lang="ru-RU" sz="4000" b="0" i="1" smtClean="0">
                            <a:latin typeface="Cambria Math"/>
                          </a:rPr>
                          <m:t>1,2</m:t>
                        </m:r>
                      </m:den>
                    </m:f>
                  </m:oMath>
                </a14:m>
                <a:r>
                  <a:rPr lang="ru-RU" sz="4000" dirty="0" smtClean="0"/>
                  <a:t> =</a:t>
                </a:r>
                <a:endParaRPr lang="ru-RU" sz="4000" dirty="0"/>
              </a:p>
            </p:txBody>
          </p:sp>
        </mc:Choice>
        <mc:Fallback xmlns="">
          <p:sp>
            <p:nvSpPr>
              <p:cNvPr id="3" name="Объект 2"/>
              <p:cNvSpPr>
                <a:spLocks noGrp="1" noRot="1" noChangeAspect="1" noMove="1" noResize="1" noEditPoints="1" noAdjustHandles="1" noChangeArrowheads="1" noChangeShapeType="1" noTextEdit="1"/>
              </p:cNvSpPr>
              <p:nvPr>
                <p:ph idx="1"/>
              </p:nvPr>
            </p:nvSpPr>
            <p:spPr>
              <a:xfrm>
                <a:off x="1115616" y="1185870"/>
                <a:ext cx="1724665" cy="1008112"/>
              </a:xfrm>
              <a:blipFill rotWithShape="1">
                <a:blip r:embed="rId3"/>
                <a:stretch>
                  <a:fillRect r="-8481" b="-9091"/>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4" name="Объект 2"/>
              <p:cNvSpPr txBox="1">
                <a:spLocks/>
              </p:cNvSpPr>
              <p:nvPr/>
            </p:nvSpPr>
            <p:spPr>
              <a:xfrm>
                <a:off x="2843808" y="1198885"/>
                <a:ext cx="1626647" cy="1008112"/>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14:m>
                  <m:oMath xmlns:m="http://schemas.openxmlformats.org/officeDocument/2006/math">
                    <m:f>
                      <m:fPr>
                        <m:ctrlPr>
                          <a:rPr lang="ru-RU" sz="4000" i="1" smtClean="0">
                            <a:latin typeface="Cambria Math"/>
                          </a:rPr>
                        </m:ctrlPr>
                      </m:fPr>
                      <m:num>
                        <m:r>
                          <a:rPr lang="ru-RU" sz="4000" b="0" i="1" smtClean="0">
                            <a:latin typeface="Cambria Math"/>
                          </a:rPr>
                          <m:t>10,56</m:t>
                        </m:r>
                      </m:num>
                      <m:den>
                        <m:r>
                          <a:rPr lang="ru-RU" sz="4000" i="1">
                            <a:latin typeface="Cambria Math"/>
                          </a:rPr>
                          <m:t>1,2</m:t>
                        </m:r>
                      </m:den>
                    </m:f>
                  </m:oMath>
                </a14:m>
                <a:r>
                  <a:rPr lang="ru-RU" sz="4000" dirty="0"/>
                  <a:t> </a:t>
                </a:r>
                <a:r>
                  <a:rPr lang="ru-RU" dirty="0"/>
                  <a:t>=</a:t>
                </a:r>
              </a:p>
            </p:txBody>
          </p:sp>
        </mc:Choice>
        <mc:Fallback xmlns="">
          <p:sp>
            <p:nvSpPr>
              <p:cNvPr id="4" name="Объект 2"/>
              <p:cNvSpPr txBox="1">
                <a:spLocks noRot="1" noChangeAspect="1" noMove="1" noResize="1" noEditPoints="1" noAdjustHandles="1" noChangeArrowheads="1" noChangeShapeType="1" noTextEdit="1"/>
              </p:cNvSpPr>
              <p:nvPr/>
            </p:nvSpPr>
            <p:spPr>
              <a:xfrm>
                <a:off x="2843808" y="1198885"/>
                <a:ext cx="1626647" cy="1008112"/>
              </a:xfrm>
              <a:prstGeom prst="rect">
                <a:avLst/>
              </a:prstGeom>
              <a:blipFill rotWithShape="1">
                <a:blip r:embed="rId4"/>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5" name="Объект 2"/>
              <p:cNvSpPr txBox="1">
                <a:spLocks/>
              </p:cNvSpPr>
              <p:nvPr/>
            </p:nvSpPr>
            <p:spPr>
              <a:xfrm>
                <a:off x="4499992" y="1185870"/>
                <a:ext cx="1584176" cy="100811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14:m>
                  <m:oMath xmlns:m="http://schemas.openxmlformats.org/officeDocument/2006/math">
                    <m:f>
                      <m:fPr>
                        <m:ctrlPr>
                          <a:rPr lang="ru-RU" sz="4000" i="1" smtClean="0">
                            <a:latin typeface="Cambria Math"/>
                          </a:rPr>
                        </m:ctrlPr>
                      </m:fPr>
                      <m:num>
                        <m:r>
                          <a:rPr lang="ru-RU" sz="4000" b="0" i="1" smtClean="0">
                            <a:latin typeface="Cambria Math"/>
                          </a:rPr>
                          <m:t>105,6</m:t>
                        </m:r>
                      </m:num>
                      <m:den>
                        <m:r>
                          <a:rPr lang="ru-RU" sz="4000" i="1">
                            <a:latin typeface="Cambria Math"/>
                          </a:rPr>
                          <m:t>12</m:t>
                        </m:r>
                      </m:den>
                    </m:f>
                  </m:oMath>
                </a14:m>
                <a:r>
                  <a:rPr lang="ru-RU" sz="4000" dirty="0"/>
                  <a:t> =</a:t>
                </a:r>
              </a:p>
            </p:txBody>
          </p:sp>
        </mc:Choice>
        <mc:Fallback xmlns="">
          <p:sp>
            <p:nvSpPr>
              <p:cNvPr id="5" name="Объект 2"/>
              <p:cNvSpPr txBox="1">
                <a:spLocks noRot="1" noChangeAspect="1" noMove="1" noResize="1" noEditPoints="1" noAdjustHandles="1" noChangeArrowheads="1" noChangeShapeType="1" noTextEdit="1"/>
              </p:cNvSpPr>
              <p:nvPr/>
            </p:nvSpPr>
            <p:spPr>
              <a:xfrm>
                <a:off x="4499992" y="1185870"/>
                <a:ext cx="1584176" cy="1008112"/>
              </a:xfrm>
              <a:prstGeom prst="rect">
                <a:avLst/>
              </a:prstGeom>
              <a:blipFill rotWithShape="1">
                <a:blip r:embed="rId5"/>
                <a:stretch>
                  <a:fillRect r="-7308" b="-9697"/>
                </a:stretch>
              </a:blipFill>
            </p:spPr>
            <p:txBody>
              <a:bodyPr/>
              <a:lstStyle/>
              <a:p>
                <a:r>
                  <a:rPr lang="ru-RU">
                    <a:noFill/>
                  </a:rPr>
                  <a:t> </a:t>
                </a:r>
              </a:p>
            </p:txBody>
          </p:sp>
        </mc:Fallback>
      </mc:AlternateContent>
      <p:sp>
        <p:nvSpPr>
          <p:cNvPr id="6" name="Объект 2"/>
          <p:cNvSpPr txBox="1">
            <a:spLocks/>
          </p:cNvSpPr>
          <p:nvPr/>
        </p:nvSpPr>
        <p:spPr>
          <a:xfrm>
            <a:off x="6084168" y="1268760"/>
            <a:ext cx="1450504" cy="86409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dirty="0" smtClean="0"/>
              <a:t>8,8</a:t>
            </a:r>
            <a:endParaRPr lang="ru-RU" dirty="0"/>
          </a:p>
        </p:txBody>
      </p:sp>
      <p:sp>
        <p:nvSpPr>
          <p:cNvPr id="7" name="Объект 2"/>
          <p:cNvSpPr txBox="1">
            <a:spLocks/>
          </p:cNvSpPr>
          <p:nvPr/>
        </p:nvSpPr>
        <p:spPr>
          <a:xfrm>
            <a:off x="5652120" y="3068960"/>
            <a:ext cx="2232248" cy="86409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dirty="0" smtClean="0"/>
              <a:t>Ответ: 8,8</a:t>
            </a:r>
            <a:endParaRPr lang="ru-RU" dirty="0"/>
          </a:p>
        </p:txBody>
      </p:sp>
    </p:spTree>
    <p:extLst>
      <p:ext uri="{BB962C8B-B14F-4D97-AF65-F5344CB8AC3E}">
        <p14:creationId xmlns:p14="http://schemas.microsoft.com/office/powerpoint/2010/main" val="3455904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229600" cy="1143000"/>
          </a:xfrm>
        </p:spPr>
        <p:txBody>
          <a:bodyPr>
            <a:normAutofit fontScale="90000"/>
          </a:bodyPr>
          <a:lstStyle/>
          <a:p>
            <a:r>
              <a:rPr lang="ru-RU" sz="2700" dirty="0"/>
              <a:t>7</a:t>
            </a:r>
            <a:r>
              <a:rPr lang="ru-RU" sz="2700" dirty="0">
                <a:latin typeface="Times New Roman" pitchFamily="18" charset="0"/>
                <a:cs typeface="Times New Roman" pitchFamily="18" charset="0"/>
              </a:rPr>
              <a:t>. На координатной прямой отмечены числа. Какое из следующих утверждений неверное? </a:t>
            </a:r>
            <a:r>
              <a:rPr lang="ru-RU" dirty="0"/>
              <a:t>	</a:t>
            </a:r>
          </a:p>
        </p:txBody>
      </p:sp>
      <mc:AlternateContent xmlns:mc="http://schemas.openxmlformats.org/markup-compatibility/2006" xmlns:a14="http://schemas.microsoft.com/office/drawing/2010/main">
        <mc:Choice Requires="a14">
          <p:sp>
            <p:nvSpPr>
              <p:cNvPr id="3" name="Объект 2"/>
              <p:cNvSpPr>
                <a:spLocks noGrp="1"/>
              </p:cNvSpPr>
              <p:nvPr>
                <p:ph idx="1"/>
              </p:nvPr>
            </p:nvSpPr>
            <p:spPr>
              <a:xfrm>
                <a:off x="611560" y="2708920"/>
                <a:ext cx="8229600" cy="792088"/>
              </a:xfrm>
            </p:spPr>
            <p:txBody>
              <a:bodyPr>
                <a:normAutofit/>
              </a:bodyPr>
              <a:lstStyle/>
              <a:p>
                <a:pPr marL="0" indent="0">
                  <a:buNone/>
                </a:pPr>
                <a:r>
                  <a:rPr lang="pt-BR" dirty="0" smtClean="0">
                    <a:latin typeface="Times New Roman" pitchFamily="18" charset="0"/>
                    <a:cs typeface="Times New Roman" pitchFamily="18" charset="0"/>
                  </a:rPr>
                  <a:t>1) m - n &lt; 0 </a:t>
                </a:r>
                <a:r>
                  <a:rPr lang="ru-RU" dirty="0" smtClean="0">
                    <a:latin typeface="Times New Roman" pitchFamily="18" charset="0"/>
                    <a:cs typeface="Times New Roman" pitchFamily="18" charset="0"/>
                  </a:rPr>
                  <a:t> </a:t>
                </a:r>
                <a:r>
                  <a:rPr lang="pt-BR" dirty="0" smtClean="0">
                    <a:latin typeface="Times New Roman" pitchFamily="18" charset="0"/>
                    <a:cs typeface="Times New Roman" pitchFamily="18" charset="0"/>
                  </a:rPr>
                  <a:t>2</a:t>
                </a:r>
                <a:r>
                  <a:rPr lang="pt-BR" dirty="0">
                    <a:latin typeface="Times New Roman" pitchFamily="18" charset="0"/>
                    <a:cs typeface="Times New Roman" pitchFamily="18" charset="0"/>
                  </a:rPr>
                  <a:t>) </a:t>
                </a:r>
                <a14:m>
                  <m:oMath xmlns:m="http://schemas.openxmlformats.org/officeDocument/2006/math">
                    <m:sSup>
                      <m:sSupPr>
                        <m:ctrlPr>
                          <a:rPr lang="pt-BR" i="1" smtClean="0">
                            <a:latin typeface="Cambria Math"/>
                          </a:rPr>
                        </m:ctrlPr>
                      </m:sSupPr>
                      <m:e>
                        <m:r>
                          <a:rPr lang="en-US" b="0" i="1" smtClean="0">
                            <a:latin typeface="Cambria Math"/>
                          </a:rPr>
                          <m:t>𝑚</m:t>
                        </m:r>
                      </m:e>
                      <m:sup>
                        <m:r>
                          <a:rPr lang="en-US" b="0" i="1" smtClean="0">
                            <a:latin typeface="Cambria Math"/>
                          </a:rPr>
                          <m:t>2</m:t>
                        </m:r>
                      </m:sup>
                    </m:sSup>
                    <m:r>
                      <a:rPr lang="en-US" b="0" i="1" smtClean="0">
                        <a:latin typeface="Cambria Math"/>
                      </a:rPr>
                      <m:t>𝑛</m:t>
                    </m:r>
                    <m:r>
                      <a:rPr lang="en-US" b="0" i="1" smtClean="0">
                        <a:latin typeface="Cambria Math"/>
                      </a:rPr>
                      <m:t> </m:t>
                    </m:r>
                  </m:oMath>
                </a14:m>
                <a:r>
                  <a:rPr lang="pt-BR" dirty="0" smtClean="0">
                    <a:latin typeface="Times New Roman" pitchFamily="18" charset="0"/>
                    <a:cs typeface="Times New Roman" pitchFamily="18" charset="0"/>
                  </a:rPr>
                  <a:t>&gt; </a:t>
                </a:r>
                <a:r>
                  <a:rPr lang="pt-BR" dirty="0">
                    <a:latin typeface="Times New Roman" pitchFamily="18" charset="0"/>
                    <a:cs typeface="Times New Roman" pitchFamily="18" charset="0"/>
                  </a:rPr>
                  <a:t>0 3) </a:t>
                </a:r>
                <a:r>
                  <a:rPr lang="pt-BR" i="1" dirty="0">
                    <a:latin typeface="Times New Roman" pitchFamily="18" charset="0"/>
                    <a:cs typeface="Times New Roman" pitchFamily="18" charset="0"/>
                  </a:rPr>
                  <a:t>m + n </a:t>
                </a:r>
                <a:r>
                  <a:rPr lang="pt-BR" dirty="0">
                    <a:latin typeface="Times New Roman" pitchFamily="18" charset="0"/>
                    <a:cs typeface="Times New Roman" pitchFamily="18" charset="0"/>
                  </a:rPr>
                  <a:t>&gt; 0 4) </a:t>
                </a:r>
                <a:r>
                  <a:rPr lang="pt-BR" i="1" dirty="0">
                    <a:latin typeface="Times New Roman" pitchFamily="18" charset="0"/>
                    <a:cs typeface="Times New Roman" pitchFamily="18" charset="0"/>
                  </a:rPr>
                  <a:t>m n </a:t>
                </a:r>
                <a:r>
                  <a:rPr lang="pt-BR" dirty="0">
                    <a:latin typeface="Times New Roman" pitchFamily="18" charset="0"/>
                    <a:cs typeface="Times New Roman" pitchFamily="18" charset="0"/>
                  </a:rPr>
                  <a:t>&gt; </a:t>
                </a:r>
                <a:r>
                  <a:rPr lang="pt-BR" dirty="0" smtClean="0">
                    <a:latin typeface="Times New Roman" pitchFamily="18" charset="0"/>
                    <a:cs typeface="Times New Roman" pitchFamily="18" charset="0"/>
                  </a:rPr>
                  <a:t>0</a:t>
                </a:r>
                <a:endParaRPr lang="pt-BR" dirty="0">
                  <a:latin typeface="Times New Roman" pitchFamily="18" charset="0"/>
                  <a:cs typeface="Times New Roman" pitchFamily="18" charset="0"/>
                </a:endParaRPr>
              </a:p>
            </p:txBody>
          </p:sp>
        </mc:Choice>
        <mc:Fallback xmlns="">
          <p:sp>
            <p:nvSpPr>
              <p:cNvPr id="3" name="Объект 2"/>
              <p:cNvSpPr>
                <a:spLocks noGrp="1" noRot="1" noChangeAspect="1" noMove="1" noResize="1" noEditPoints="1" noAdjustHandles="1" noChangeArrowheads="1" noChangeShapeType="1" noTextEdit="1"/>
              </p:cNvSpPr>
              <p:nvPr>
                <p:ph idx="1"/>
              </p:nvPr>
            </p:nvSpPr>
            <p:spPr>
              <a:xfrm>
                <a:off x="611560" y="2708920"/>
                <a:ext cx="8229600" cy="792088"/>
              </a:xfrm>
              <a:blipFill rotWithShape="1">
                <a:blip r:embed="rId2"/>
                <a:stretch>
                  <a:fillRect l="-1852" t="-10769" r="-222"/>
                </a:stretch>
              </a:blipFill>
            </p:spPr>
            <p:txBody>
              <a:bodyPr/>
              <a:lstStyle/>
              <a:p>
                <a:r>
                  <a:rPr lang="ru-RU">
                    <a:noFill/>
                  </a:rPr>
                  <a:t> </a:t>
                </a:r>
              </a:p>
            </p:txBody>
          </p:sp>
        </mc:Fallback>
      </mc:AlternateContent>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1163" y="1556792"/>
            <a:ext cx="5781675" cy="59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275856" y="1988840"/>
            <a:ext cx="720080" cy="523220"/>
          </a:xfrm>
          <a:prstGeom prst="rect">
            <a:avLst/>
          </a:prstGeom>
          <a:noFill/>
        </p:spPr>
        <p:txBody>
          <a:bodyPr wrap="square" rtlCol="0">
            <a:spAutoFit/>
          </a:bodyPr>
          <a:lstStyle/>
          <a:p>
            <a:pPr algn="ctr"/>
            <a:r>
              <a:rPr lang="en-US" sz="2800" dirty="0" smtClean="0"/>
              <a:t>-1</a:t>
            </a:r>
            <a:endParaRPr lang="ru-RU" sz="2800" dirty="0"/>
          </a:p>
        </p:txBody>
      </p:sp>
      <p:sp>
        <p:nvSpPr>
          <p:cNvPr id="6" name="TextBox 5"/>
          <p:cNvSpPr txBox="1"/>
          <p:nvPr/>
        </p:nvSpPr>
        <p:spPr>
          <a:xfrm>
            <a:off x="6228184" y="1988840"/>
            <a:ext cx="720080" cy="523220"/>
          </a:xfrm>
          <a:prstGeom prst="rect">
            <a:avLst/>
          </a:prstGeom>
          <a:noFill/>
        </p:spPr>
        <p:txBody>
          <a:bodyPr wrap="square" rtlCol="0">
            <a:spAutoFit/>
          </a:bodyPr>
          <a:lstStyle/>
          <a:p>
            <a:pPr algn="ctr"/>
            <a:r>
              <a:rPr lang="en-US" sz="2800" dirty="0"/>
              <a:t>2</a:t>
            </a:r>
            <a:endParaRPr lang="ru-RU" sz="2800" dirty="0"/>
          </a:p>
        </p:txBody>
      </p:sp>
      <p:sp>
        <p:nvSpPr>
          <p:cNvPr id="5" name="TextBox 4"/>
          <p:cNvSpPr txBox="1"/>
          <p:nvPr/>
        </p:nvSpPr>
        <p:spPr>
          <a:xfrm>
            <a:off x="3635896" y="4581128"/>
            <a:ext cx="4104456" cy="461665"/>
          </a:xfrm>
          <a:prstGeom prst="rect">
            <a:avLst/>
          </a:prstGeom>
          <a:noFill/>
        </p:spPr>
        <p:txBody>
          <a:bodyPr wrap="square" rtlCol="0">
            <a:spAutoFit/>
          </a:bodyPr>
          <a:lstStyle/>
          <a:p>
            <a:r>
              <a:rPr lang="ru-RU" sz="2400" dirty="0" smtClean="0">
                <a:latin typeface="Times New Roman" pitchFamily="18" charset="0"/>
                <a:cs typeface="Times New Roman" pitchFamily="18" charset="0"/>
              </a:rPr>
              <a:t>Ответ: 3</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2002682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5"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297</TotalTime>
  <Words>1456</Words>
  <Application>Microsoft Office PowerPoint</Application>
  <PresentationFormat>Экран (4:3)</PresentationFormat>
  <Paragraphs>220</Paragraphs>
  <Slides>22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Тема Office</vt:lpstr>
      <vt:lpstr>Презентация PowerPoint</vt:lpstr>
      <vt:lpstr>Презентация PowerPoint</vt:lpstr>
      <vt:lpstr>  В таблице даны размеры (с точностью до мм) четырёх листов, имеющих форматы А1, А3, А4 и А6.   </vt:lpstr>
      <vt:lpstr>2. Сколько листов формата А6 получится из одного листа формата А2?  </vt:lpstr>
      <vt:lpstr>3. Найдите ширину листа бумаги формата А7. Ответ дайте в миллиметрах  </vt:lpstr>
      <vt:lpstr>   4. Найдите площадь листа формата А4. Ответ дайте в квадратных сантиметрах. Ответ округлите до целого числа.   </vt:lpstr>
      <vt:lpstr>5. Размер (высота) типографского шрифта измеряется в пунктах. Один пункт равен 1/72 дюйма, то есть 0,3528 мм. Какой высоты нужен шрифт (в пунктах), чтобы текст был расположен на листе формата А4 так же, как этот же текст, напечатанный шрифтом высотой 17 пунктов на листе формата А3? Размер шрифта округляется до целого.  </vt:lpstr>
      <vt:lpstr>6. Найдите значение выражения (1,1·9,6)/1,2</vt:lpstr>
      <vt:lpstr>7. На координатной прямой отмечены числа. Какое из следующих утверждений неверное?  </vt:lpstr>
      <vt:lpstr>8. Найдите значение выражения √(а^2  -14 ab+49b^(2 ) )при a=6, b=2. </vt:lpstr>
      <vt:lpstr>9. Найдите корень уравнения  16/(х-3) = - 4/5 </vt:lpstr>
      <vt:lpstr>10. У бабушки 24 чашек: 6 с красными цветами, остальные с синими. Бабушка наливает чай в случайно выбранную чашку. Найдите вероятность того, что это будет чашка с синими цветами</vt:lpstr>
      <vt:lpstr>11. Установите соответствие между графиками функций и формулами, которые их задают.  </vt:lpstr>
      <vt:lpstr>12. Центростремительное ускорение при движении по окружности (в м/c2) можно вычислить по формуле a= ω^2 R, где ω – угловая скорость (в с−1), а R – радиус окружности. Пользуясь этой формулой, найдите расстояние R (в метрах), если угловая скорость равна 6,5 с−1, а центростремительное ускорение равно 253,5 м/c2. Ответ дайте в метрах. </vt:lpstr>
      <vt:lpstr>13.Укажите решение системы неравенств  </vt:lpstr>
      <vt:lpstr>14. В кафе есть только квадратные столики,  за каждый из которых могут сесть 4 человека. Если сдвинуть два квадратных столика, то получится стол, за который могут сесть 6 человек. На рисунке изображён случай, когда сдвинули 3 квадратных столика вдоль одной линии. В этом случае получился стол, за который могут сесть 8 человек. Сколько человек может сесть за стол, который получится, если сдвинуть 25 квадратных столика вдоль одной линии? </vt:lpstr>
      <vt:lpstr>15. В треугольнике ABC угол C равен 131°. Найдите внешний угол при вершине C. Ответ дайте в градусах. </vt:lpstr>
      <vt:lpstr>16. Точка O – центр окружности, на которой лежат точки A, B и C. Известно, что ABC= 66° и OAB= 46°. Найдите угол BCO. Ответ дайте в градусах. </vt:lpstr>
      <vt:lpstr>17. Основания трапеции равны 9 и 21. Найдите больший из отрезков, на которые делит среднюю линию этой трапеции одна из её диагоналей. </vt:lpstr>
      <vt:lpstr>18. На клетчатой бумаге с размером клетки 1см × 1см изображена фигура. Найдите её площадь. Ответ дайте в квадратных сантиметрах. </vt:lpstr>
      <vt:lpstr> 19. Какие из следующих утверждений верны?  1) Если в треугольнике есть один острый угол, то этот треугольник остроугольный.  2) Диагонали равнобедренной трапеции равны.  3) Через точку, не лежащую на данной прямой, можно провести прямую, перпендикулярную этой прямой.   В ответ запишите номера выбранных утверждений без пробелов, запятых и других дополнительных символов</vt:lpstr>
      <vt:lpstr>23. Точка H является основанием высоты, проведённой из вершины прямого угла B треугольника ABC к гипотенузе AC. Найдите AB, если AH = 9, AC = 36.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xxx</dc:creator>
  <cp:lastModifiedBy>xxx</cp:lastModifiedBy>
  <cp:revision>23</cp:revision>
  <dcterms:created xsi:type="dcterms:W3CDTF">2023-06-06T11:37:44Z</dcterms:created>
  <dcterms:modified xsi:type="dcterms:W3CDTF">2023-06-07T00:49:29Z</dcterms:modified>
</cp:coreProperties>
</file>