
<file path=[Content_Types].xml><?xml version="1.0" encoding="utf-8"?>
<Types xmlns="http://schemas.openxmlformats.org/package/2006/content-types">
  <Default ContentType="application/xml" Extension="xml"/>
  <Default ContentType="image/jpeg" Extension="jpeg"/>
  <Default ContentType="application/vnd.openxmlformats-package.relationships+xml" Extension="rels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presentation.main+xml" PartName="/ppt/presentation.xml"/>
  <Override ContentType="application/vnd.openxmlformats-officedocument.presentationml.presProps+xml" PartName="/ppt/presProps1.xml"/>
  <Override ContentType="application/vnd.openxmlformats-officedocument.theme+xml" PartName="/ppt/theme/theme1.xml"/>
  <Override ContentType="application/vnd.openxmlformats-officedocument.presentationml.viewProps+xml" PartName="/ppt/viewProps1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</p:sldIdLst>
  <p:sldSz cy="6858000" cx="9144000"/>
  <p:notesSz cx="6858000" cy="9144000"/>
  <p:defaultTextStyle>
    <a:defPPr lvl="0">
      <a:defRPr lang="ru-RU"/>
    </a:defPPr>
    <a:lvl1pPr defTabSz="914400" eaLnBrk="1" hangingPunct="1" latinLnBrk="0" lvl="0" marL="0" rtl="0" algn="l">
      <a:defRPr kern="1200" sz="1800">
        <a:solidFill>
          <a:schemeClr val="tx1"/>
        </a:solidFill>
        <a:latin typeface="+mn-lt"/>
        <a:ea typeface="+mn-ea"/>
        <a:cs typeface="+mn-cs"/>
      </a:defRPr>
    </a:lvl1pPr>
    <a:lvl2pPr defTabSz="914400" eaLnBrk="1" hangingPunct="1" latinLnBrk="0" lvl="1" marL="457200" rtl="0" algn="l">
      <a:defRPr kern="1200" sz="1800">
        <a:solidFill>
          <a:schemeClr val="tx1"/>
        </a:solidFill>
        <a:latin typeface="+mn-lt"/>
        <a:ea typeface="+mn-ea"/>
        <a:cs typeface="+mn-cs"/>
      </a:defRPr>
    </a:lvl2pPr>
    <a:lvl3pPr defTabSz="914400" eaLnBrk="1" hangingPunct="1" latinLnBrk="0" lvl="2" marL="914400" rtl="0" algn="l">
      <a:defRPr kern="1200" sz="1800">
        <a:solidFill>
          <a:schemeClr val="tx1"/>
        </a:solidFill>
        <a:latin typeface="+mn-lt"/>
        <a:ea typeface="+mn-ea"/>
        <a:cs typeface="+mn-cs"/>
      </a:defRPr>
    </a:lvl3pPr>
    <a:lvl4pPr defTabSz="914400" eaLnBrk="1" hangingPunct="1" latinLnBrk="0" lvl="3" marL="1371600" rtl="0" algn="l">
      <a:defRPr kern="1200" sz="1800">
        <a:solidFill>
          <a:schemeClr val="tx1"/>
        </a:solidFill>
        <a:latin typeface="+mn-lt"/>
        <a:ea typeface="+mn-ea"/>
        <a:cs typeface="+mn-cs"/>
      </a:defRPr>
    </a:lvl4pPr>
    <a:lvl5pPr defTabSz="914400" eaLnBrk="1" hangingPunct="1" latinLnBrk="0" lvl="4" marL="1828800" rtl="0" algn="l">
      <a:defRPr kern="1200" sz="1800">
        <a:solidFill>
          <a:schemeClr val="tx1"/>
        </a:solidFill>
        <a:latin typeface="+mn-lt"/>
        <a:ea typeface="+mn-ea"/>
        <a:cs typeface="+mn-cs"/>
      </a:defRPr>
    </a:lvl5pPr>
    <a:lvl6pPr defTabSz="914400" eaLnBrk="1" hangingPunct="1" latinLnBrk="0" lvl="5" marL="2286000" rtl="0" algn="l">
      <a:defRPr kern="1200" sz="1800">
        <a:solidFill>
          <a:schemeClr val="tx1"/>
        </a:solidFill>
        <a:latin typeface="+mn-lt"/>
        <a:ea typeface="+mn-ea"/>
        <a:cs typeface="+mn-cs"/>
      </a:defRPr>
    </a:lvl6pPr>
    <a:lvl7pPr defTabSz="914400" eaLnBrk="1" hangingPunct="1" latinLnBrk="0" lvl="6" marL="2743200" rtl="0" algn="l">
      <a:defRPr kern="1200" sz="1800">
        <a:solidFill>
          <a:schemeClr val="tx1"/>
        </a:solidFill>
        <a:latin typeface="+mn-lt"/>
        <a:ea typeface="+mn-ea"/>
        <a:cs typeface="+mn-cs"/>
      </a:defRPr>
    </a:lvl7pPr>
    <a:lvl8pPr defTabSz="914400" eaLnBrk="1" hangingPunct="1" latinLnBrk="0" lvl="7" marL="3200400" rtl="0" algn="l">
      <a:defRPr kern="1200" sz="1800">
        <a:solidFill>
          <a:schemeClr val="tx1"/>
        </a:solidFill>
        <a:latin typeface="+mn-lt"/>
        <a:ea typeface="+mn-ea"/>
        <a:cs typeface="+mn-cs"/>
      </a:defRPr>
    </a:lvl8pPr>
    <a:lvl9pPr defTabSz="914400" eaLnBrk="1" hangingPunct="1" latinLnBrk="0" lvl="8" marL="3657600" rtl="0" algn="l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1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1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viewProps" Target="viewProps1.xml"/><Relationship Id="rId3" Type="http://schemas.openxmlformats.org/officeDocument/2006/relationships/presProps" Target="presProps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6" Type="http://schemas.openxmlformats.org/officeDocument/2006/relationships/slide" Target="slides/slide12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80623-89B1-4C4D-BC60-8E5AE25EB8E7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BED52-8DE4-4EA4-A953-B5BBD4842E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80623-89B1-4C4D-BC60-8E5AE25EB8E7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BED52-8DE4-4EA4-A953-B5BBD4842E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80623-89B1-4C4D-BC60-8E5AE25EB8E7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BED52-8DE4-4EA4-A953-B5BBD4842E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80623-89B1-4C4D-BC60-8E5AE25EB8E7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BED52-8DE4-4EA4-A953-B5BBD4842E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80623-89B1-4C4D-BC60-8E5AE25EB8E7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BED52-8DE4-4EA4-A953-B5BBD4842E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80623-89B1-4C4D-BC60-8E5AE25EB8E7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BED52-8DE4-4EA4-A953-B5BBD4842E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80623-89B1-4C4D-BC60-8E5AE25EB8E7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BED52-8DE4-4EA4-A953-B5BBD4842E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80623-89B1-4C4D-BC60-8E5AE25EB8E7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BED52-8DE4-4EA4-A953-B5BBD4842E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80623-89B1-4C4D-BC60-8E5AE25EB8E7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BED52-8DE4-4EA4-A953-B5BBD4842E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80623-89B1-4C4D-BC60-8E5AE25EB8E7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BED52-8DE4-4EA4-A953-B5BBD4842E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80623-89B1-4C4D-BC60-8E5AE25EB8E7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BED52-8DE4-4EA4-A953-B5BBD4842E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F80623-89B1-4C4D-BC60-8E5AE25EB8E7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8BED52-8DE4-4EA4-A953-B5BBD4842E3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sportishka.com/uploads/posts/2022-03/1646245440_17-sportishka-com-p-zakalivanie-vozdukhom-turizm-krasivo-foto-18.jpg" TargetMode="External"/><Relationship Id="rId3" Type="http://schemas.openxmlformats.org/officeDocument/2006/relationships/hyperlink" Target="https://psychbook.ru/assets/i/ai/4/7/6/i/3266621.jpg" TargetMode="External"/><Relationship Id="rId7" Type="http://schemas.openxmlformats.org/officeDocument/2006/relationships/hyperlink" Target="https://krot.info/uploads/posts/2021-11/1637263636_38-krot-info-p-meditatsiya-na-vershine-gori-gori-krasivo-44.jpg" TargetMode="External"/><Relationship Id="rId2" Type="http://schemas.openxmlformats.org/officeDocument/2006/relationships/hyperlink" Target="https://sportishka.com/uploads/posts/2022-11/1667549456_24-sportishka-com-p-skelet-cheloveka-s-mishtsami-krasivo-26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descopera.ro/wp-content/uploads/2012/09/10019771/1-baile-soare-ajuta-tratarea-infectiilor-pulmonare.jpg" TargetMode="External"/><Relationship Id="rId11" Type="http://schemas.openxmlformats.org/officeDocument/2006/relationships/hyperlink" Target="https://resheba.me/gdz/biologija/8-klass/sonin-sapin/check-46" TargetMode="External"/><Relationship Id="rId5" Type="http://schemas.openxmlformats.org/officeDocument/2006/relationships/hyperlink" Target="https://roliki-magazin.ru/wp-content/uploads/8/5/a/85a54378f998f4ac26a5bfbd0cca82ef.jpeg" TargetMode="External"/><Relationship Id="rId10" Type="http://schemas.openxmlformats.org/officeDocument/2006/relationships/hyperlink" Target="https://resheba.me/gdz/biologija/8-klass/sonin-sapin/check-47" TargetMode="External"/><Relationship Id="rId4" Type="http://schemas.openxmlformats.org/officeDocument/2006/relationships/hyperlink" Target="https://spina-expert.ru/wp-content/uploads/2018/07/.jpg" TargetMode="External"/><Relationship Id="rId9" Type="http://schemas.openxmlformats.org/officeDocument/2006/relationships/hyperlink" Target="https://r3.mt.ru/r5/photoFB08/20693129727-0/jpg/bp.jpe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560" name="Shape 235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61" name="Google Shape;23561;p1"/>
          <p:cNvSpPr txBox="1"/>
          <p:nvPr>
            <p:ph type="ctrTitle"/>
          </p:nvPr>
        </p:nvSpPr>
        <p:spPr>
          <a:xfrm>
            <a:off x="1043608" y="908720"/>
            <a:ext cx="2373900" cy="129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rPr lang="ru-RU" sz="1800"/>
              <a:t>Исполнил ученик              8В класса                      ГБОУ СОШ «ЦО»                   п. Варламова            Паросов Никита</a:t>
            </a:r>
            <a:endParaRPr sz="1800"/>
          </a:p>
        </p:txBody>
      </p:sp>
      <p:sp>
        <p:nvSpPr>
          <p:cNvPr id="23562" name="Google Shape;23562;p1"/>
          <p:cNvSpPr txBox="1"/>
          <p:nvPr>
            <p:ph idx="1" type="subTitle"/>
          </p:nvPr>
        </p:nvSpPr>
        <p:spPr>
          <a:xfrm>
            <a:off x="1403648" y="2636912"/>
            <a:ext cx="6400800" cy="1752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normAutofit fontScale="85000" lnSpcReduction="1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b="1" lang="ru-RU" sz="4400">
                <a:solidFill>
                  <a:schemeClr val="dk1"/>
                </a:solidFill>
              </a:rPr>
              <a:t>Двигательная активность. </a:t>
            </a:r>
            <a:endParaRPr/>
          </a:p>
          <a:p>
            <a:pPr indent="0" lvl="0" marL="0" rtl="0" algn="ctr">
              <a:spcBef>
                <a:spcPts val="88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b="1" lang="ru-RU" sz="4400">
                <a:solidFill>
                  <a:schemeClr val="dk1"/>
                </a:solidFill>
              </a:rPr>
              <a:t>Закаливание. </a:t>
            </a:r>
            <a:endParaRPr/>
          </a:p>
          <a:p>
            <a:pPr indent="0" lvl="0" marL="0" rt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ct val="100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Закаливание водой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59832" y="1340768"/>
            <a:ext cx="5904656" cy="5517232"/>
          </a:xfrm>
        </p:spPr>
        <p:txBody>
          <a:bodyPr>
            <a:normAutofit fontScale="77500" lnSpcReduction="20000"/>
          </a:bodyPr>
          <a:lstStyle/>
          <a:p>
            <a:r>
              <a:rPr lang="ru-RU" sz="2400" dirty="0" smtClean="0"/>
              <a:t>Начинать закаливание водой нужно с обтираний влажным полотенцем. Температура </a:t>
            </a:r>
            <a:r>
              <a:rPr lang="ru-RU" sz="2400" dirty="0" smtClean="0"/>
              <a:t>воды не </a:t>
            </a:r>
            <a:r>
              <a:rPr lang="ru-RU" sz="2400" dirty="0" smtClean="0"/>
              <a:t>должна быть ниже </a:t>
            </a:r>
            <a:r>
              <a:rPr lang="ru-RU" sz="2400" dirty="0" smtClean="0"/>
              <a:t>30—32°С</a:t>
            </a:r>
            <a:r>
              <a:rPr lang="ru-RU" sz="2400" dirty="0" smtClean="0"/>
              <a:t>. Снижая </a:t>
            </a:r>
            <a:r>
              <a:rPr lang="ru-RU" sz="2400" dirty="0" smtClean="0"/>
              <a:t>ежедневно </a:t>
            </a:r>
            <a:r>
              <a:rPr lang="ru-RU" sz="2400" dirty="0" smtClean="0"/>
              <a:t>на 0,5—1 °С, ее доводят до 16—18 °С. Обтирание проводят губкой или мокрым махровым полотенцем в течение 2—3 минут в различных направлениях. После обтирания тело растирают грубым сухим полотенцем, направляя движения от конечностей в сторону сердца.</a:t>
            </a:r>
          </a:p>
          <a:p>
            <a:r>
              <a:rPr lang="ru-RU" sz="2300" dirty="0" smtClean="0"/>
              <a:t> </a:t>
            </a:r>
            <a:r>
              <a:rPr lang="ru-RU" sz="2400" dirty="0" smtClean="0"/>
              <a:t>Людям, склонным к простудам, полезно дополнительно проводить закаливание ног</a:t>
            </a:r>
            <a:r>
              <a:rPr lang="ru-RU" sz="2400" dirty="0" smtClean="0"/>
              <a:t>.</a:t>
            </a:r>
            <a:r>
              <a:rPr lang="ru-RU" sz="2400" dirty="0" smtClean="0"/>
              <a:t> </a:t>
            </a:r>
            <a:r>
              <a:rPr lang="ru-RU" sz="2400" dirty="0" smtClean="0"/>
              <a:t>Можно </a:t>
            </a:r>
            <a:r>
              <a:rPr lang="ru-RU" sz="2400" dirty="0" smtClean="0"/>
              <a:t>применять и контрастные ванны, погружая ступни попеременно в воду при температуре 40 и 15°С в течение 1—3 минут. После процедуры ноги насухо вытирают и растирают</a:t>
            </a:r>
            <a:r>
              <a:rPr lang="ru-RU" sz="2000" dirty="0" smtClean="0"/>
              <a:t>. </a:t>
            </a:r>
            <a:endParaRPr lang="ru-RU" sz="2000" dirty="0" smtClean="0"/>
          </a:p>
          <a:p>
            <a:r>
              <a:rPr lang="ru-RU" sz="2400" dirty="0" smtClean="0"/>
              <a:t>Обливание водой — следующий этап закаливания. Воду с температурой 30—32 °С в течение 1—2 минут выливают на шею и плечи из ведра, кувшина. Постепенно температуру доводят до 21—22 °С. После процедуры тело насухо вытирают.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300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3558" name="Picture 6" descr="https://r3.mt.ru/r5/photoFB08/20693129727-0/jpg/bp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700808"/>
            <a:ext cx="2808312" cy="42668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Почему для поддержания здоровья необходимо осуществлять закаливание?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281339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Потому что закаливание помогает повысить устойчивость организма к воздействию неблагоприятных погодно-климатических условий. Закаливание помогает тренировать защитные силы организма, подготовить их к своевременной мобилизации. Закаливающие процедуры нормализуют состояние эмоциональной сферы, делают человека более сдержанным, уравновешенным, они придают бодрость, улучшают настроение. Закаливание также повышает работоспособность и выносливость организма. Закаленный человек легко переносит не только жару и холод, но и резкие перемены внешней температуры, которые способны ослабить защитные силы организма. Также у закаленного человека снижается активизируется обмен веществ, улучшается деятельность органов дыхания и </a:t>
            </a:r>
            <a:r>
              <a:rPr lang="ru-RU" dirty="0" err="1" smtClean="0"/>
              <a:t>сердечно-сосудистой</a:t>
            </a:r>
            <a:r>
              <a:rPr lang="ru-RU" dirty="0" smtClean="0"/>
              <a:t> системы, повышается иммунитет.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Ссылки на информацию в презентации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000" dirty="0" smtClean="0">
                <a:hlinkClick r:id="rId2"/>
              </a:rPr>
              <a:t>https://</a:t>
            </a:r>
            <a:r>
              <a:rPr lang="en-US" sz="2000" dirty="0" smtClean="0">
                <a:hlinkClick r:id="rId2"/>
              </a:rPr>
              <a:t>sportishka.com/uploads/posts/2022-11/1667549456_24-sportishka-com-p-skelet-cheloveka-s-mishtsami-krasivo-26.jpg</a:t>
            </a:r>
            <a:endParaRPr lang="ru-RU" sz="2000" dirty="0" smtClean="0"/>
          </a:p>
          <a:p>
            <a:r>
              <a:rPr lang="en-US" sz="2000" dirty="0" smtClean="0">
                <a:hlinkClick r:id="rId3"/>
              </a:rPr>
              <a:t>https://</a:t>
            </a:r>
            <a:r>
              <a:rPr lang="en-US" sz="2000" dirty="0" smtClean="0">
                <a:hlinkClick r:id="rId3"/>
              </a:rPr>
              <a:t>psychbook.ru/assets/i/ai/4/7/6/i/3266621.jpg</a:t>
            </a:r>
            <a:endParaRPr lang="ru-RU" sz="2000" dirty="0" smtClean="0"/>
          </a:p>
          <a:p>
            <a:r>
              <a:rPr lang="en-US" sz="2000" dirty="0" smtClean="0">
                <a:hlinkClick r:id="rId4"/>
              </a:rPr>
              <a:t>https://spina-expert.ru/wp-content/uploads/2018/07</a:t>
            </a:r>
            <a:r>
              <a:rPr lang="en-US" sz="2000" dirty="0" smtClean="0">
                <a:hlinkClick r:id="rId4"/>
              </a:rPr>
              <a:t>/</a:t>
            </a:r>
            <a:r>
              <a:rPr lang="ru-RU" sz="2000" dirty="0" smtClean="0">
                <a:hlinkClick r:id="rId4"/>
              </a:rPr>
              <a:t>.</a:t>
            </a:r>
            <a:r>
              <a:rPr lang="en-US" sz="2000" dirty="0" smtClean="0">
                <a:hlinkClick r:id="rId4"/>
              </a:rPr>
              <a:t>jpg</a:t>
            </a:r>
            <a:endParaRPr lang="ru-RU" sz="2000" dirty="0" smtClean="0"/>
          </a:p>
          <a:p>
            <a:r>
              <a:rPr lang="en-US" sz="2000" dirty="0" smtClean="0">
                <a:hlinkClick r:id="rId5"/>
              </a:rPr>
              <a:t>https://</a:t>
            </a:r>
            <a:r>
              <a:rPr lang="en-US" sz="2000" dirty="0" smtClean="0">
                <a:hlinkClick r:id="rId5"/>
              </a:rPr>
              <a:t>roliki-magazin.ru/wp-content/uploads/8/5/a/85a54378f998f4ac26a5bfbd0cca82ef.jpeg</a:t>
            </a:r>
            <a:endParaRPr lang="ru-RU" sz="2000" dirty="0" smtClean="0"/>
          </a:p>
          <a:p>
            <a:r>
              <a:rPr lang="en-US" sz="2000" dirty="0" smtClean="0">
                <a:hlinkClick r:id="rId6"/>
              </a:rPr>
              <a:t>https://</a:t>
            </a:r>
            <a:r>
              <a:rPr lang="en-US" sz="2000" dirty="0" smtClean="0">
                <a:hlinkClick r:id="rId6"/>
              </a:rPr>
              <a:t>www.descopera.ro/wp-content/uploads/2012/09/10019771/1-baile-soare-ajuta-tratarea-infectiilor-pulmonare.jpg</a:t>
            </a:r>
            <a:endParaRPr lang="ru-RU" sz="2000" dirty="0" smtClean="0"/>
          </a:p>
          <a:p>
            <a:r>
              <a:rPr lang="en-US" sz="2000" dirty="0" smtClean="0">
                <a:hlinkClick r:id="rId7"/>
              </a:rPr>
              <a:t>https://</a:t>
            </a:r>
            <a:r>
              <a:rPr lang="en-US" sz="2000" dirty="0" smtClean="0">
                <a:hlinkClick r:id="rId7"/>
              </a:rPr>
              <a:t>krot.info/uploads/posts/2021-11/1637263636_38-krot-info-p-meditatsiya-na-vershine-gori-gori-krasivo-44.jpg</a:t>
            </a:r>
            <a:endParaRPr lang="ru-RU" sz="2000" dirty="0" smtClean="0"/>
          </a:p>
          <a:p>
            <a:r>
              <a:rPr lang="en-US" sz="2000" dirty="0" smtClean="0">
                <a:hlinkClick r:id="rId8"/>
              </a:rPr>
              <a:t>https://</a:t>
            </a:r>
            <a:r>
              <a:rPr lang="en-US" sz="2000" dirty="0" smtClean="0">
                <a:hlinkClick r:id="rId8"/>
              </a:rPr>
              <a:t>sportishka.com/uploads/posts/2022-03/1646245440_17-sportishka-com-p-zakalivanie-vozdukhom-turizm-krasivo-foto-18.jpg</a:t>
            </a:r>
            <a:endParaRPr lang="ru-RU" sz="2000" dirty="0" smtClean="0"/>
          </a:p>
          <a:p>
            <a:r>
              <a:rPr lang="en-US" sz="2000" dirty="0" smtClean="0">
                <a:hlinkClick r:id="rId9"/>
              </a:rPr>
              <a:t>https://</a:t>
            </a:r>
            <a:r>
              <a:rPr lang="en-US" sz="2000" dirty="0" smtClean="0">
                <a:hlinkClick r:id="rId9"/>
              </a:rPr>
              <a:t>r3.mt.ru/r5/photoFB08/20693129727-0/jpg/bp.jpeg</a:t>
            </a:r>
            <a:endParaRPr lang="ru-RU" sz="2000" dirty="0" smtClean="0"/>
          </a:p>
          <a:p>
            <a:r>
              <a:rPr lang="en-US" sz="2000" dirty="0" smtClean="0">
                <a:hlinkClick r:id="rId10"/>
              </a:rPr>
              <a:t>https://</a:t>
            </a:r>
            <a:r>
              <a:rPr lang="en-US" sz="2000" dirty="0" smtClean="0">
                <a:hlinkClick r:id="rId10"/>
              </a:rPr>
              <a:t>resheba.me/gdz/biologija/8-klass/sonin-sapin/check-47</a:t>
            </a:r>
            <a:endParaRPr lang="ru-RU" sz="2000" dirty="0" smtClean="0"/>
          </a:p>
          <a:p>
            <a:r>
              <a:rPr lang="en-US" sz="2000" dirty="0" smtClean="0">
                <a:hlinkClick r:id="rId11"/>
              </a:rPr>
              <a:t>https://</a:t>
            </a:r>
            <a:r>
              <a:rPr lang="en-US" sz="2000" dirty="0" smtClean="0">
                <a:hlinkClick r:id="rId11"/>
              </a:rPr>
              <a:t>resheba.me/gdz/biologija/8-klass/sonin-sapin/check-46</a:t>
            </a: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endParaRPr lang="ru-RU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Значение </a:t>
            </a:r>
            <a:r>
              <a:rPr lang="ru-RU" b="1" dirty="0"/>
              <a:t>опорно-двигательной системы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2400" dirty="0"/>
              <a:t>Скелет человека служит опорой телу и его органам. Кости туловища и конечностей являются рычагами, с помощью которых осуществляются движения </a:t>
            </a:r>
            <a:r>
              <a:rPr lang="ru-RU" sz="2400" dirty="0" smtClean="0"/>
              <a:t>тела в пространстве. Кости </a:t>
            </a:r>
            <a:r>
              <a:rPr lang="ru-RU" sz="2400" dirty="0"/>
              <a:t>грудной клетки, череп, таз – защита для внутренних органов</a:t>
            </a:r>
            <a:r>
              <a:rPr lang="ru-RU" sz="2400" dirty="0" smtClean="0"/>
              <a:t>.</a:t>
            </a:r>
            <a:endParaRPr lang="ru-RU" sz="2400" dirty="0"/>
          </a:p>
          <a:p>
            <a:r>
              <a:rPr lang="ru-RU" sz="2400" dirty="0"/>
              <a:t>Межреберные мышцы и диафрагма, изменяя объем грудной клетки, играют важную роль в дыхании. Большая и малая грудные, передняя зубчатая, прикрепляющиеся и к ребрам, и к лопатке, плечевой кости, участвуют в движениях руки и в дыхании</a:t>
            </a:r>
            <a:r>
              <a:rPr lang="ru-RU" sz="2400" dirty="0" smtClean="0"/>
              <a:t>.</a:t>
            </a:r>
            <a:endParaRPr lang="ru-RU" sz="2400" dirty="0"/>
          </a:p>
          <a:p>
            <a:r>
              <a:rPr lang="ru-RU" sz="2400" dirty="0"/>
              <a:t>Мышцы живота образуют стенки брюшной полости, в которой находятся многие внутренние органы. Сокращаясь, эти мышцы участвуют в сгибании позвоночника, в дыхательных движениях, влияют на работу внутренних органов. Например, они участвуют в опорожнении кишечника, выведении мочи, способствуют движению крови по венам</a:t>
            </a:r>
            <a:r>
              <a:rPr lang="ru-RU" sz="2400" dirty="0" smtClean="0"/>
              <a:t>.</a:t>
            </a:r>
          </a:p>
          <a:p>
            <a:endParaRPr lang="ru-RU" sz="1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Влияние скелетных мышц </a:t>
            </a:r>
            <a:r>
              <a:rPr lang="ru-RU" b="1" dirty="0"/>
              <a:t>на работу внутренних органов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95936" y="1600200"/>
            <a:ext cx="4690864" cy="4525963"/>
          </a:xfrm>
        </p:spPr>
        <p:txBody>
          <a:bodyPr>
            <a:normAutofit fontScale="92500" lnSpcReduction="10000"/>
          </a:bodyPr>
          <a:lstStyle/>
          <a:p>
            <a:r>
              <a:rPr lang="ru-RU" sz="2600" dirty="0"/>
              <a:t>Межреберные мышцы и диафрагма, изменяя объем грудной клетки, играют важную роль в дыхании.</a:t>
            </a:r>
          </a:p>
          <a:p>
            <a:r>
              <a:rPr lang="ru-RU" sz="2600" dirty="0"/>
              <a:t>Сокращаясь, эти мышцы живота участвуют в дыхательных движениях, влияют на работу внутренних органов (участвуют в опорожнении кишечника, выведении мочи, способствуют движению крови по венам).</a:t>
            </a:r>
          </a:p>
          <a:p>
            <a:endParaRPr lang="ru-RU" dirty="0"/>
          </a:p>
        </p:txBody>
      </p:sp>
      <p:pic>
        <p:nvPicPr>
          <p:cNvPr id="1026" name="Picture 2" descr="https://sportishka.com/uploads/posts/2022-11/1667549456_24-sportishka-com-p-skelet-cheloveka-s-mishtsami-krasivo-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204864"/>
            <a:ext cx="3598356" cy="30963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Гиподинамия.</a:t>
            </a:r>
            <a:r>
              <a:rPr lang="ru-RU" b="1" dirty="0" smtClean="0"/>
              <a:t> </a:t>
            </a:r>
            <a:r>
              <a:rPr lang="ru-RU" b="1" dirty="0" smtClean="0"/>
              <a:t>Утренняя зарядка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95936" y="1628800"/>
            <a:ext cx="4546848" cy="4525963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Гиподинамия – недостаток движения, что отрицательно сказывается на здоровье человека.</a:t>
            </a:r>
          </a:p>
          <a:p>
            <a:r>
              <a:rPr lang="ru-RU" sz="2400" dirty="0" smtClean="0"/>
              <a:t>цель </a:t>
            </a:r>
            <a:r>
              <a:rPr lang="ru-RU" sz="2400" dirty="0" smtClean="0"/>
              <a:t>утренней зарядки — помочь организму скорее перейти от сна к бодрствованию, усилить кровообращение, дыхание, поднять работоспособность</a:t>
            </a:r>
            <a:r>
              <a:rPr lang="ru-RU" sz="2400" dirty="0" smtClean="0"/>
              <a:t>.</a:t>
            </a:r>
          </a:p>
        </p:txBody>
      </p:sp>
      <p:pic>
        <p:nvPicPr>
          <p:cNvPr id="16386" name="Picture 2" descr="https://psychbook.ru/assets/i/ai/4/7/6/i/32666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573016"/>
            <a:ext cx="3330370" cy="2520280"/>
          </a:xfrm>
          <a:prstGeom prst="rect">
            <a:avLst/>
          </a:prstGeom>
          <a:noFill/>
        </p:spPr>
      </p:pic>
      <p:pic>
        <p:nvPicPr>
          <p:cNvPr id="16388" name="Picture 4" descr="https://spina-expert.ru/wp-content/uploads/2018/07/%D0%93%D0%B8%D0%BF%D0%BE%D0%B4%D0%B8%D0%BD%D0%B0%D0%BC%D0%B8%D1%8F-%D0%BE%D0%BF%D0%B0%D1%81%D0%BD%D0%B0-%D0%B4%D0%BB%D1%8F-%D0%B7%D0%B4%D0%BE%D1%80%D0%BE%D0%B2%D1%8C%D1%8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1556792"/>
            <a:ext cx="2867522" cy="19133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«Движение — это жизнь»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95936" y="1600200"/>
            <a:ext cx="4690864" cy="4525963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Если организм находится долгое время без движения, то начинают атрофироваться мышцы, слабеют кости, нарушается обмен веществ. </a:t>
            </a:r>
            <a:endParaRPr lang="ru-RU" sz="2400" dirty="0" smtClean="0"/>
          </a:p>
          <a:p>
            <a:r>
              <a:rPr lang="ru-RU" sz="2400" dirty="0" smtClean="0"/>
              <a:t>При </a:t>
            </a:r>
            <a:r>
              <a:rPr lang="ru-RU" sz="2400" dirty="0" smtClean="0"/>
              <a:t>движении мышцы работают и развиваются, кости крепнут и физическое состояние находится на высоком уровне.</a:t>
            </a:r>
            <a:endParaRPr lang="ru-RU" sz="2400" dirty="0"/>
          </a:p>
        </p:txBody>
      </p:sp>
      <p:pic>
        <p:nvPicPr>
          <p:cNvPr id="18434" name="Picture 2" descr="https://roliki-magazin.ru/wp-content/uploads/8/5/a/85a54378f998f4ac26a5bfbd0cca82ef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132856"/>
            <a:ext cx="3471290" cy="32403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Закаливание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Закаливание - тренировка организма, позволяющая быстро приспосабливаться к смене температур, легче переносить холод. При воздействии на организм контрастных температур сосуды то сужаются, то расширяются. У закалённых людей этот процесс происходит значительно быстрее. У закалённого человека снижается чувствительность к холоду, активизируется обмен веществ, улучшается деятельность органов дыхания и сердечно - сосудистой системы, повышается иммунитет, работоспособность.</a:t>
            </a:r>
            <a:endParaRPr lang="ru-RU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Правила закаливания.</a:t>
            </a:r>
            <a:r>
              <a:rPr lang="ru-RU" b="1" dirty="0" smtClean="0"/>
              <a:t> прекращать </a:t>
            </a:r>
            <a:r>
              <a:rPr lang="ru-RU" b="1" dirty="0" smtClean="0"/>
              <a:t>закаливание во </a:t>
            </a:r>
            <a:r>
              <a:rPr lang="ru-RU" b="1" dirty="0" smtClean="0"/>
              <a:t>время болезни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К основным правилам закаливания относят: постепенность, систематичность, сочетание различных факторов среды, перерывы в закаливающих процедурах </a:t>
            </a:r>
            <a:r>
              <a:rPr lang="ru-RU" sz="2400" dirty="0" smtClean="0"/>
              <a:t>на </a:t>
            </a:r>
            <a:r>
              <a:rPr lang="ru-RU" sz="2400" dirty="0" smtClean="0"/>
              <a:t>время заболеваний</a:t>
            </a:r>
            <a:r>
              <a:rPr lang="ru-RU" sz="2400" dirty="0" smtClean="0"/>
              <a:t>.</a:t>
            </a:r>
          </a:p>
          <a:p>
            <a:r>
              <a:rPr lang="ru-RU" sz="2400" dirty="0" smtClean="0"/>
              <a:t>Во время болезни закаливающие процедуры на время прекращают и затем всё начинают сначала. Это необходимо для того, чтобы резервы организма направленные на скорейшее излечение организма не расходовались ни на что другое. А также, иногда, факторы среды, закаливающие организм, во время болезни могут </a:t>
            </a:r>
            <a:r>
              <a:rPr lang="ru-RU" sz="2400" dirty="0" smtClean="0"/>
              <a:t>её усугубить.</a:t>
            </a:r>
            <a:endParaRPr lang="ru-RU" sz="2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Закаливание солнцем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79912" y="1600200"/>
            <a:ext cx="4906888" cy="4525963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3100" b="1" dirty="0" smtClean="0"/>
              <a:t>    </a:t>
            </a:r>
            <a:endParaRPr lang="ru-RU" sz="3100" dirty="0" smtClean="0"/>
          </a:p>
          <a:p>
            <a:r>
              <a:rPr lang="ru-RU" sz="3100" dirty="0" smtClean="0"/>
              <a:t>Принимать </a:t>
            </a:r>
            <a:r>
              <a:rPr lang="ru-RU" sz="3100" dirty="0" smtClean="0"/>
              <a:t>ванны в первую половину дня с 8 до 12 часов</a:t>
            </a:r>
          </a:p>
          <a:p>
            <a:r>
              <a:rPr lang="ru-RU" sz="3100" dirty="0" smtClean="0"/>
              <a:t>Первоначальная </a:t>
            </a:r>
            <a:r>
              <a:rPr lang="ru-RU" sz="3100" dirty="0" smtClean="0"/>
              <a:t>продолжительность не должна превышать 5—10 минут. Постепенно увеличивая на 3— 5 минут, доводя пребывание на солнце до 1 часа.</a:t>
            </a:r>
          </a:p>
          <a:p>
            <a:r>
              <a:rPr lang="ru-RU" sz="3100" dirty="0" smtClean="0"/>
              <a:t>Для </a:t>
            </a:r>
            <a:r>
              <a:rPr lang="ru-RU" sz="3100" dirty="0" smtClean="0"/>
              <a:t>равномерного загара необходимо попеременно обращать к солнцу спину, бок, живот.</a:t>
            </a:r>
          </a:p>
          <a:p>
            <a:endParaRPr lang="ru-RU" dirty="0"/>
          </a:p>
        </p:txBody>
      </p:sp>
      <p:pic>
        <p:nvPicPr>
          <p:cNvPr id="19460" name="Picture 4" descr="https://yohimbin.ru/wp-content/uploads/2016/05/1-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556792"/>
            <a:ext cx="3465046" cy="2304256"/>
          </a:xfrm>
          <a:prstGeom prst="rect">
            <a:avLst/>
          </a:prstGeom>
          <a:noFill/>
        </p:spPr>
      </p:pic>
      <p:pic>
        <p:nvPicPr>
          <p:cNvPr id="19462" name="Picture 6" descr="https://www.descopera.ro/wp-content/uploads/2012/09/10019771/1-baile-soare-ajuta-tratarea-infectiilor-pulmonar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4005064"/>
            <a:ext cx="3457422" cy="20162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Закаливание </a:t>
            </a:r>
            <a:r>
              <a:rPr lang="ru-RU" b="1" dirty="0" smtClean="0"/>
              <a:t>воздухом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63888" y="1340768"/>
            <a:ext cx="5122912" cy="4968552"/>
          </a:xfrm>
        </p:spPr>
        <p:txBody>
          <a:bodyPr>
            <a:noAutofit/>
          </a:bodyPr>
          <a:lstStyle/>
          <a:p>
            <a:r>
              <a:rPr lang="ru-RU" sz="2200" dirty="0" smtClean="0"/>
              <a:t>1</a:t>
            </a:r>
            <a:r>
              <a:rPr lang="ru-RU" sz="2200" dirty="0" smtClean="0"/>
              <a:t>. воздушные ванны лучше начинать принимать, когда температура воздуха не ниже 20 °С (они тем эффективнее, чем большая поверхность кожи обнажена и соприкасается с воздухом).</a:t>
            </a:r>
          </a:p>
          <a:p>
            <a:r>
              <a:rPr lang="ru-RU" sz="2200" dirty="0" smtClean="0"/>
              <a:t>2. Для детей продолжительность первой процедуры 5—10 минут. Каждый день они могут удлиняться на 5—10 минут и доводиться до 1,5—3 часов.</a:t>
            </a:r>
          </a:p>
          <a:p>
            <a:r>
              <a:rPr lang="ru-RU" sz="2200" dirty="0" smtClean="0"/>
              <a:t>3. Летом воздушные ванны можно сочетать с купанием или обливанием прохладной водой.</a:t>
            </a:r>
          </a:p>
          <a:p>
            <a:endParaRPr lang="ru-RU" sz="2000" dirty="0"/>
          </a:p>
        </p:txBody>
      </p:sp>
      <p:pic>
        <p:nvPicPr>
          <p:cNvPr id="22530" name="Picture 2" descr="https://krot.info/uploads/posts/2021-11/1637263636_38-krot-info-p-meditatsiya-na-vershine-gori-gori-krasivo-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628800"/>
            <a:ext cx="2927301" cy="1944216"/>
          </a:xfrm>
          <a:prstGeom prst="rect">
            <a:avLst/>
          </a:prstGeom>
          <a:noFill/>
        </p:spPr>
      </p:pic>
      <p:pic>
        <p:nvPicPr>
          <p:cNvPr id="22532" name="Picture 4" descr="https://sportishka.com/uploads/posts/2022-03/1646245440_17-sportishka-com-p-zakalivanie-vozdukhom-turizm-krasivo-foto-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933056"/>
            <a:ext cx="3277407" cy="21842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