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5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0B4C8"/>
    <a:srgbClr val="C8E3EE"/>
    <a:srgbClr val="BCD7EB"/>
    <a:srgbClr val="83ACDA"/>
    <a:srgbClr val="3E70C5"/>
    <a:srgbClr val="F8D4F1"/>
    <a:srgbClr val="CF1B94"/>
    <a:srgbClr val="FFFFFF"/>
    <a:srgbClr val="602897"/>
    <a:srgbClr val="DCE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1254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7C2F09EE-3371-49FE-AFFF-C621286D4C37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DE466B01-0E7D-403C-84BD-21C42A095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9113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F09EE-3371-49FE-AFFF-C621286D4C37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66B01-0E7D-403C-84BD-21C42A095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129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F09EE-3371-49FE-AFFF-C621286D4C37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66B01-0E7D-403C-84BD-21C42A095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408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F09EE-3371-49FE-AFFF-C621286D4C37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66B01-0E7D-403C-84BD-21C42A095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703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F09EE-3371-49FE-AFFF-C621286D4C37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66B01-0E7D-403C-84BD-21C42A095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538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F09EE-3371-49FE-AFFF-C621286D4C37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66B01-0E7D-403C-84BD-21C42A095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589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F09EE-3371-49FE-AFFF-C621286D4C37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66B01-0E7D-403C-84BD-21C42A095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075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F09EE-3371-49FE-AFFF-C621286D4C37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66B01-0E7D-403C-84BD-21C42A095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5878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F09EE-3371-49FE-AFFF-C621286D4C37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466B01-0E7D-403C-84BD-21C42A095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3747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F09EE-3371-49FE-AFFF-C621286D4C37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DE466B01-0E7D-403C-84BD-21C42A095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6101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7C2F09EE-3371-49FE-AFFF-C621286D4C37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DE466B01-0E7D-403C-84BD-21C42A095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5197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7C2F09EE-3371-49FE-AFFF-C621286D4C37}" type="datetimeFigureOut">
              <a:rPr lang="ru-RU" smtClean="0"/>
              <a:t>07.06.2023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DE466B01-0E7D-403C-84BD-21C42A0955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196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53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BCFAC3-D812-459A-867A-F1598CE3C3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4405" y="160573"/>
            <a:ext cx="6288742" cy="164592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360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Наномедицина</a:t>
            </a:r>
            <a:br>
              <a:rPr lang="ru-RU" sz="360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Новый способ лечения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E6A0A23-5B69-449C-864A-ADC6423A1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876" y="4682005"/>
            <a:ext cx="7176606" cy="164592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проекта </a:t>
            </a:r>
          </a:p>
          <a:p>
            <a:pPr>
              <a:lnSpc>
                <a:spcPct val="10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Авдонина Александра Евгеньевна </a:t>
            </a:r>
          </a:p>
          <a:p>
            <a:pPr>
              <a:lnSpc>
                <a:spcPct val="100000"/>
              </a:lnSpc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проекта </a:t>
            </a:r>
          </a:p>
          <a:p>
            <a:pPr>
              <a:lnSpc>
                <a:spcPct val="10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Журавлёва Елена Алексеевна </a:t>
            </a:r>
          </a:p>
        </p:txBody>
      </p:sp>
      <p:sp>
        <p:nvSpPr>
          <p:cNvPr id="14" name="Блок-схема: перфолента 13">
            <a:extLst>
              <a:ext uri="{FF2B5EF4-FFF2-40B4-BE49-F238E27FC236}">
                <a16:creationId xmlns:a16="http://schemas.microsoft.com/office/drawing/2014/main" id="{D423441F-7006-4880-B5C1-5EA48F501C2A}"/>
              </a:ext>
            </a:extLst>
          </p:cNvPr>
          <p:cNvSpPr/>
          <p:nvPr/>
        </p:nvSpPr>
        <p:spPr>
          <a:xfrm>
            <a:off x="0" y="2275996"/>
            <a:ext cx="12258876" cy="5115424"/>
          </a:xfrm>
          <a:prstGeom prst="flowChartPunchedTap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00000"/>
              </a:lnSpc>
            </a:pPr>
            <a:r>
              <a:rPr lang="ru-RU" dirty="0" smtClean="0"/>
              <a:t>  Автор </a:t>
            </a:r>
            <a:r>
              <a:rPr lang="ru-RU" dirty="0"/>
              <a:t>проекта 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  Авдонина </a:t>
            </a:r>
            <a:r>
              <a:rPr lang="ru-RU" dirty="0"/>
              <a:t>Александра Евгеньевна </a:t>
            </a:r>
          </a:p>
          <a:p>
            <a:pPr>
              <a:lnSpc>
                <a:spcPct val="100000"/>
              </a:lnSpc>
            </a:pPr>
            <a:endParaRPr lang="ru-RU" dirty="0"/>
          </a:p>
          <a:p>
            <a:pPr>
              <a:lnSpc>
                <a:spcPct val="100000"/>
              </a:lnSpc>
            </a:pPr>
            <a:r>
              <a:rPr lang="ru-RU" dirty="0" smtClean="0"/>
              <a:t>  Руководитель </a:t>
            </a:r>
            <a:r>
              <a:rPr lang="ru-RU" dirty="0"/>
              <a:t>проекта </a:t>
            </a:r>
          </a:p>
          <a:p>
            <a:pPr>
              <a:lnSpc>
                <a:spcPct val="100000"/>
              </a:lnSpc>
            </a:pPr>
            <a:r>
              <a:rPr lang="ru-RU" dirty="0" smtClean="0"/>
              <a:t>  Журавлёва </a:t>
            </a:r>
            <a:r>
              <a:rPr lang="ru-RU" dirty="0"/>
              <a:t>Елена Алексеевна  </a:t>
            </a:r>
          </a:p>
        </p:txBody>
      </p:sp>
      <p:pic>
        <p:nvPicPr>
          <p:cNvPr id="1028" name="Picture 4" descr="Врач">
            <a:extLst>
              <a:ext uri="{FF2B5EF4-FFF2-40B4-BE49-F238E27FC236}">
                <a16:creationId xmlns:a16="http://schemas.microsoft.com/office/drawing/2014/main" id="{72C0AAB7-1AFA-4156-8B42-0FAB01FAAA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569" y="3313637"/>
            <a:ext cx="3872753" cy="38727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Doctor">
            <a:extLst>
              <a:ext uri="{FF2B5EF4-FFF2-40B4-BE49-F238E27FC236}">
                <a16:creationId xmlns:a16="http://schemas.microsoft.com/office/drawing/2014/main" id="{50B14DD0-60B7-4A4A-838B-9C55B8199C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55059" y="3263802"/>
            <a:ext cx="4052049" cy="3972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3640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D53038-5338-42C4-B3A0-BEBE159516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34470"/>
            <a:ext cx="4975412" cy="668778"/>
          </a:xfrm>
        </p:spPr>
        <p:txBody>
          <a:bodyPr/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наномедицина?</a:t>
            </a: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EC4304EE-B3A2-444D-99E3-D0911F42E23C}"/>
              </a:ext>
            </a:extLst>
          </p:cNvPr>
          <p:cNvSpPr/>
          <p:nvPr/>
        </p:nvSpPr>
        <p:spPr>
          <a:xfrm>
            <a:off x="537883" y="2326341"/>
            <a:ext cx="2545976" cy="1241612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Медицина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B0253002-E556-49FB-AADB-D4A864F2B0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96840" y="1593476"/>
            <a:ext cx="2545976" cy="1241612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Нанотехнологии</a:t>
            </a:r>
          </a:p>
        </p:txBody>
      </p:sp>
      <p:sp>
        <p:nvSpPr>
          <p:cNvPr id="6" name="Подзаголовок 4">
            <a:extLst>
              <a:ext uri="{FF2B5EF4-FFF2-40B4-BE49-F238E27FC236}">
                <a16:creationId xmlns:a16="http://schemas.microsoft.com/office/drawing/2014/main" id="{46892C49-1524-4ADF-918E-6E3D6EDDA8A8}"/>
              </a:ext>
            </a:extLst>
          </p:cNvPr>
          <p:cNvSpPr txBox="1">
            <a:spLocks/>
          </p:cNvSpPr>
          <p:nvPr/>
        </p:nvSpPr>
        <p:spPr>
          <a:xfrm>
            <a:off x="8655797" y="1084729"/>
            <a:ext cx="2545976" cy="1241612"/>
          </a:xfrm>
          <a:prstGeom prst="ellipse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85000"/>
              </a:lnSpc>
              <a:spcBef>
                <a:spcPts val="1300"/>
              </a:spcBef>
              <a:buFont typeface="Arial" pitchFamily="34" charset="0"/>
              <a:buNone/>
              <a:defRPr sz="3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None/>
              <a:defRPr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None/>
              <a:defRPr sz="2400" i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None/>
              <a:defRPr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Наномедицина</a:t>
            </a:r>
          </a:p>
        </p:txBody>
      </p: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B8AA1D10-269D-4524-AA59-5F1EC6FD33F4}"/>
              </a:ext>
            </a:extLst>
          </p:cNvPr>
          <p:cNvCxnSpPr/>
          <p:nvPr/>
        </p:nvCxnSpPr>
        <p:spPr>
          <a:xfrm flipV="1">
            <a:off x="3245224" y="2501153"/>
            <a:ext cx="1004047" cy="259976"/>
          </a:xfrm>
          <a:prstGeom prst="straightConnector1">
            <a:avLst/>
          </a:prstGeom>
          <a:ln w="57150">
            <a:solidFill>
              <a:schemeClr val="tx2">
                <a:lumMod val="90000"/>
                <a:lumOff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3245BC50-373A-4D95-B4E7-6399E3E9B407}"/>
              </a:ext>
            </a:extLst>
          </p:cNvPr>
          <p:cNvCxnSpPr/>
          <p:nvPr/>
        </p:nvCxnSpPr>
        <p:spPr>
          <a:xfrm flipV="1">
            <a:off x="7397283" y="1954306"/>
            <a:ext cx="1004047" cy="259976"/>
          </a:xfrm>
          <a:prstGeom prst="straightConnector1">
            <a:avLst/>
          </a:prstGeom>
          <a:ln w="57150">
            <a:solidFill>
              <a:schemeClr val="tx2">
                <a:lumMod val="90000"/>
                <a:lumOff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D995857-BA07-4279-9035-96DEB7E965D1}"/>
              </a:ext>
            </a:extLst>
          </p:cNvPr>
          <p:cNvSpPr txBox="1"/>
          <p:nvPr/>
        </p:nvSpPr>
        <p:spPr>
          <a:xfrm>
            <a:off x="537883" y="4512496"/>
            <a:ext cx="31645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Медицина – лечебное искусство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E1439B-2BF5-4AB5-9DB2-D13B0AA0BC62}"/>
              </a:ext>
            </a:extLst>
          </p:cNvPr>
          <p:cNvSpPr txBox="1"/>
          <p:nvPr/>
        </p:nvSpPr>
        <p:spPr>
          <a:xfrm>
            <a:off x="4975412" y="3284249"/>
            <a:ext cx="22670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Нанотехнологии - </a:t>
            </a:r>
            <a:r>
              <a:rPr lang="ru-RU" b="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знание и управление процессами, как правило, в масштабе 1 </a:t>
            </a:r>
            <a:r>
              <a:rPr lang="ru-RU" b="0" i="0" u="none" strike="noStrike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нм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455050-2C9A-4D4E-AA6C-40D08DC2422E}"/>
              </a:ext>
            </a:extLst>
          </p:cNvPr>
          <p:cNvSpPr txBox="1"/>
          <p:nvPr/>
        </p:nvSpPr>
        <p:spPr>
          <a:xfrm>
            <a:off x="8932956" y="2521358"/>
            <a:ext cx="27211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Наномедицина -</a:t>
            </a:r>
            <a:r>
              <a:rPr lang="ru-RU" sz="2000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медицинское</a:t>
            </a:r>
            <a:r>
              <a:rPr lang="ru-RU" sz="2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применение </a:t>
            </a:r>
            <a:r>
              <a:rPr lang="ru-RU" sz="2000" b="0" i="0" u="none" strike="noStrike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нанотехнологии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Рецепт">
            <a:extLst>
              <a:ext uri="{FF2B5EF4-FFF2-40B4-BE49-F238E27FC236}">
                <a16:creationId xmlns:a16="http://schemas.microsoft.com/office/drawing/2014/main" id="{B0947400-6D94-45B4-BE7B-E28CBE5415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8059" y="488181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Нано">
            <a:extLst>
              <a:ext uri="{FF2B5EF4-FFF2-40B4-BE49-F238E27FC236}">
                <a16:creationId xmlns:a16="http://schemas.microsoft.com/office/drawing/2014/main" id="{77D69ED9-54EE-4EAD-A1FD-DF66DCA405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501818"/>
            <a:ext cx="1385048" cy="138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Nanotechnology">
            <a:extLst>
              <a:ext uri="{FF2B5EF4-FFF2-40B4-BE49-F238E27FC236}">
                <a16:creationId xmlns:a16="http://schemas.microsoft.com/office/drawing/2014/main" id="{83EA0D84-DDAC-4BD8-9726-44A2DB1C7D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3941" y="3567953"/>
            <a:ext cx="2003612" cy="2003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0311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15C347-0035-4354-ACF7-DF4580E1B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91338" y="47091"/>
            <a:ext cx="3383280" cy="696475"/>
          </a:xfrm>
        </p:spPr>
        <p:txBody>
          <a:bodyPr/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B23EDF-8A45-449A-805F-1F8D4BEF43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236" y="179293"/>
            <a:ext cx="6096000" cy="4572000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ценивание степени информированности людей о науке «наномедицина».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8AC4E68-F902-47B1-A425-F5DE3B8E95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042899" y="645459"/>
            <a:ext cx="3880159" cy="3083859"/>
          </a:xfrm>
        </p:spPr>
        <p:txBody>
          <a:bodyPr>
            <a:noAutofit/>
          </a:bodyPr>
          <a:lstStyle/>
          <a:p>
            <a:pPr indent="449580" algn="just">
              <a:lnSpc>
                <a:spcPct val="150000"/>
              </a:lnSpc>
            </a:pP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Ознакомиться с понятием нанотехнологии и наномедицина.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Изучение развития нанотехнологий в медицине.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Провести социологическое исследование </a:t>
            </a:r>
            <a:r>
              <a:rPr lang="ru-RU" sz="2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 анализ </a:t>
            </a:r>
            <a:r>
              <a:rPr lang="ru-RU" sz="2000" dirty="0">
                <a:solidFill>
                  <a:srgbClr val="0D0D0D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 опросу информированности общества о применении нанотехнологий в медицине.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2000" dirty="0"/>
          </a:p>
        </p:txBody>
      </p:sp>
      <p:pic>
        <p:nvPicPr>
          <p:cNvPr id="3074" name="Picture 2" descr="Свободный векторный изометрический цвет нанотехнологий с изолированными символами науки">
            <a:extLst>
              <a:ext uri="{FF2B5EF4-FFF2-40B4-BE49-F238E27FC236}">
                <a16:creationId xmlns:a16="http://schemas.microsoft.com/office/drawing/2014/main" id="{C4D4DB69-98B7-456C-9DC8-CF8D363F86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43"/>
          <a:stretch/>
        </p:blipFill>
        <p:spPr bwMode="auto">
          <a:xfrm>
            <a:off x="895910" y="2099486"/>
            <a:ext cx="5657290" cy="4625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6666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51F425DE-45E0-4978-B9DF-6A80E2D28DEE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Бесплатный векторный набор иконок изометрической научной лаборатории с изолированными инструментами, оборудованием, учеными и векторными иллюстрациями">
            <a:extLst>
              <a:ext uri="{FF2B5EF4-FFF2-40B4-BE49-F238E27FC236}">
                <a16:creationId xmlns:a16="http://schemas.microsoft.com/office/drawing/2014/main" id="{0860C063-F192-4D7B-9DDD-55BBE2614094}"/>
              </a:ext>
            </a:extLst>
          </p:cNvPr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486" b="15486"/>
          <a:stretch>
            <a:fillRect/>
          </a:stretch>
        </p:blipFill>
        <p:spPr bwMode="auto">
          <a:xfrm>
            <a:off x="5324475" y="0"/>
            <a:ext cx="6867525" cy="3630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>
            <a:extLst>
              <a:ext uri="{FF2B5EF4-FFF2-40B4-BE49-F238E27FC236}">
                <a16:creationId xmlns:a16="http://schemas.microsoft.com/office/drawing/2014/main" id="{EA4ED0F5-C443-4666-A89D-DB4AE3792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F64048-C26B-4CB5-8496-0B2AEE4AD0CA}"/>
              </a:ext>
            </a:extLst>
          </p:cNvPr>
          <p:cNvSpPr txBox="1"/>
          <p:nvPr/>
        </p:nvSpPr>
        <p:spPr>
          <a:xfrm>
            <a:off x="0" y="969497"/>
            <a:ext cx="496644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tx2"/>
              </a:buClr>
              <a:buSzPct val="150000"/>
              <a:buFont typeface="Courier New" panose="02070309020205020404" pitchFamily="49" charset="0"/>
              <a:buChar char="o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Находится в стадии становления </a:t>
            </a:r>
          </a:p>
          <a:p>
            <a:pPr marL="342900" indent="-342900">
              <a:buClr>
                <a:schemeClr val="tx2"/>
              </a:buClr>
              <a:buSzPct val="150000"/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000" b="0" i="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етоды станут основополагающими в 21 веке</a:t>
            </a:r>
          </a:p>
          <a:p>
            <a:pPr marL="342900" indent="-342900">
              <a:buClr>
                <a:schemeClr val="tx2"/>
              </a:buClr>
              <a:buSzPct val="150000"/>
              <a:buFont typeface="Courier New" panose="02070309020205020404" pitchFamily="49" charset="0"/>
              <a:buChar char="o"/>
            </a:pPr>
            <a:r>
              <a:rPr lang="ru-RU" sz="2000" dirty="0">
                <a:solidFill>
                  <a:srgbClr val="202122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200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роблемой достижения этих результатов является создание специальных медицинских </a:t>
            </a:r>
            <a:r>
              <a:rPr lang="ru-RU" sz="2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нанороботов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Бесплатный векторный набор изометрических иконок нанотехнологий">
            <a:extLst>
              <a:ext uri="{FF2B5EF4-FFF2-40B4-BE49-F238E27FC236}">
                <a16:creationId xmlns:a16="http://schemas.microsoft.com/office/drawing/2014/main" id="{C638E2A5-4C8F-431F-8AB0-9D718CA162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481"/>
          <a:stretch/>
        </p:blipFill>
        <p:spPr bwMode="auto">
          <a:xfrm>
            <a:off x="0" y="4919007"/>
            <a:ext cx="5962650" cy="1938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Стакан">
            <a:extLst>
              <a:ext uri="{FF2B5EF4-FFF2-40B4-BE49-F238E27FC236}">
                <a16:creationId xmlns:a16="http://schemas.microsoft.com/office/drawing/2014/main" id="{68D4754D-4A12-4DBC-A7AC-B20AD45331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8237" y="5055065"/>
            <a:ext cx="1666875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1771567-FFC0-4A1E-B6F5-FF4BC66C87F0}"/>
              </a:ext>
            </a:extLst>
          </p:cNvPr>
          <p:cNvSpPr txBox="1"/>
          <p:nvPr/>
        </p:nvSpPr>
        <p:spPr>
          <a:xfrm>
            <a:off x="246529" y="245405"/>
            <a:ext cx="4473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Наномедицина</a:t>
            </a:r>
          </a:p>
        </p:txBody>
      </p:sp>
    </p:spTree>
    <p:extLst>
      <p:ext uri="{BB962C8B-B14F-4D97-AF65-F5344CB8AC3E}">
        <p14:creationId xmlns:p14="http://schemas.microsoft.com/office/powerpoint/2010/main" val="2002339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37E6DD-204B-481D-813B-5DFCF94550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5738" y="978889"/>
            <a:ext cx="11716548" cy="627031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Нанороботы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роботы, размером сопоставимые с молекулой (менее 10 нм), обладающие функциями движения, обработки и передачи информации, исполнения программ.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D3D00BF-F8C3-45DA-87E9-893709A3D7C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7F2F0BE-B3BB-4D84-8F54-EB0735FF61CF}"/>
              </a:ext>
            </a:extLst>
          </p:cNvPr>
          <p:cNvSpPr txBox="1"/>
          <p:nvPr/>
        </p:nvSpPr>
        <p:spPr>
          <a:xfrm>
            <a:off x="7207624" y="1621441"/>
            <a:ext cx="55939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00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нанороботов в медицине </a:t>
            </a:r>
          </a:p>
          <a:p>
            <a:pPr marL="285750" indent="-285750">
              <a:buFontTx/>
              <a:buChar char="-"/>
            </a:pPr>
            <a:r>
              <a:rPr lang="ru-RU" sz="200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Транспортировка к заражённым клеткам</a:t>
            </a:r>
          </a:p>
          <a:p>
            <a:pPr marL="285750" indent="-285750">
              <a:buFontTx/>
              <a:buChar char="-"/>
            </a:pPr>
            <a:r>
              <a:rPr lang="ru-RU" sz="200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состояния органов</a:t>
            </a:r>
          </a:p>
          <a:p>
            <a:pPr marL="285750" indent="-285750">
              <a:buFontTx/>
              <a:buChar char="-"/>
            </a:pPr>
            <a:r>
              <a:rPr lang="ru-RU" sz="2000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Атака на больные клетки </a:t>
            </a:r>
          </a:p>
        </p:txBody>
      </p:sp>
      <p:pic>
        <p:nvPicPr>
          <p:cNvPr id="5126" name="Picture 6" descr="Таблетка">
            <a:extLst>
              <a:ext uri="{FF2B5EF4-FFF2-40B4-BE49-F238E27FC236}">
                <a16:creationId xmlns:a16="http://schemas.microsoft.com/office/drawing/2014/main" id="{DDD5E2E9-BB96-4825-AD3D-D638276965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861"/>
          <a:stretch/>
        </p:blipFill>
        <p:spPr bwMode="auto">
          <a:xfrm rot="2245923">
            <a:off x="4276164" y="2779157"/>
            <a:ext cx="2545977" cy="3720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Блок-схема: узел 4">
            <a:extLst>
              <a:ext uri="{FF2B5EF4-FFF2-40B4-BE49-F238E27FC236}">
                <a16:creationId xmlns:a16="http://schemas.microsoft.com/office/drawing/2014/main" id="{E96338EC-FB0F-4F38-BA6D-A4F08CBF966C}"/>
              </a:ext>
            </a:extLst>
          </p:cNvPr>
          <p:cNvSpPr/>
          <p:nvPr/>
        </p:nvSpPr>
        <p:spPr>
          <a:xfrm>
            <a:off x="3407651" y="1981200"/>
            <a:ext cx="751973" cy="740192"/>
          </a:xfrm>
          <a:prstGeom prst="flowChartConnector">
            <a:avLst/>
          </a:prstGeom>
          <a:solidFill>
            <a:srgbClr val="00EF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>
            <a:extLst>
              <a:ext uri="{FF2B5EF4-FFF2-40B4-BE49-F238E27FC236}">
                <a16:creationId xmlns:a16="http://schemas.microsoft.com/office/drawing/2014/main" id="{CF9FA392-0043-4EA1-973B-2A8B562D1217}"/>
              </a:ext>
            </a:extLst>
          </p:cNvPr>
          <p:cNvSpPr/>
          <p:nvPr/>
        </p:nvSpPr>
        <p:spPr>
          <a:xfrm>
            <a:off x="7234517" y="1307843"/>
            <a:ext cx="456137" cy="399533"/>
          </a:xfrm>
          <a:prstGeom prst="flowChartConnector">
            <a:avLst/>
          </a:prstGeom>
          <a:solidFill>
            <a:srgbClr val="00EF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>
            <a:extLst>
              <a:ext uri="{FF2B5EF4-FFF2-40B4-BE49-F238E27FC236}">
                <a16:creationId xmlns:a16="http://schemas.microsoft.com/office/drawing/2014/main" id="{1B2F1B32-FD79-40CA-85EE-E25E14BBB2BE}"/>
              </a:ext>
            </a:extLst>
          </p:cNvPr>
          <p:cNvSpPr/>
          <p:nvPr/>
        </p:nvSpPr>
        <p:spPr>
          <a:xfrm>
            <a:off x="1721223" y="1785890"/>
            <a:ext cx="751973" cy="740192"/>
          </a:xfrm>
          <a:prstGeom prst="flowChartConnector">
            <a:avLst/>
          </a:prstGeom>
          <a:solidFill>
            <a:srgbClr val="00EF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Лекарство">
            <a:extLst>
              <a:ext uri="{FF2B5EF4-FFF2-40B4-BE49-F238E27FC236}">
                <a16:creationId xmlns:a16="http://schemas.microsoft.com/office/drawing/2014/main" id="{27F1D159-1ADA-48CF-B1AA-5BD071DBFD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3741" y="2155986"/>
            <a:ext cx="4589929" cy="4589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Блок-схема: узел 10">
            <a:extLst>
              <a:ext uri="{FF2B5EF4-FFF2-40B4-BE49-F238E27FC236}">
                <a16:creationId xmlns:a16="http://schemas.microsoft.com/office/drawing/2014/main" id="{D1E68E4A-BE44-47AA-B12A-CE9ECD2CF99A}"/>
              </a:ext>
            </a:extLst>
          </p:cNvPr>
          <p:cNvSpPr/>
          <p:nvPr/>
        </p:nvSpPr>
        <p:spPr>
          <a:xfrm>
            <a:off x="9918255" y="4182384"/>
            <a:ext cx="1390592" cy="1323439"/>
          </a:xfrm>
          <a:prstGeom prst="flowChartConnector">
            <a:avLst/>
          </a:prstGeom>
          <a:solidFill>
            <a:srgbClr val="00EFD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4" name="Picture 4" descr="вакцина">
            <a:extLst>
              <a:ext uri="{FF2B5EF4-FFF2-40B4-BE49-F238E27FC236}">
                <a16:creationId xmlns:a16="http://schemas.microsoft.com/office/drawing/2014/main" id="{0E54B58A-7A4C-4471-8C07-D6B097459C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944880"/>
            <a:ext cx="3801035" cy="3801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0338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F8B4C54E-1BC4-405E-BE9E-5B5590A19B5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7254A4-3688-4323-9BB8-AD4CC4AC89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2928658" cy="555812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Опрос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E2BE57A-6A12-4625-A530-25FD56BA7A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31962" y="859523"/>
            <a:ext cx="3751909" cy="379255"/>
          </a:xfrm>
        </p:spPr>
        <p:txBody>
          <a:bodyPr>
            <a:normAutofit/>
          </a:bodyPr>
          <a:lstStyle/>
          <a:p>
            <a:r>
              <a:rPr lang="ru-RU" dirty="0"/>
              <a:t>Ваш возраст?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408F9990-55AD-45FB-8B73-6BACFDB632C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6062" y="1299609"/>
            <a:ext cx="5637562" cy="2331096"/>
          </a:xfrm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id="{E57E0AE2-EECA-4A5F-BFEE-8BC639668C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84465" y="0"/>
            <a:ext cx="3848907" cy="1062022"/>
          </a:xfrm>
        </p:spPr>
        <p:txBody>
          <a:bodyPr>
            <a:normAutofit/>
          </a:bodyPr>
          <a:lstStyle/>
          <a:p>
            <a:r>
              <a:rPr lang="ru-RU" dirty="0"/>
              <a:t>Слышали ли вы о слове наномедицина?</a:t>
            </a: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A56E4FE5-7110-4AC7-9D25-A5643AEB1CA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164161" y="1278943"/>
            <a:ext cx="5189639" cy="2351762"/>
          </a:xfrm>
        </p:spPr>
      </p:pic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67F90839-CBA3-40DC-9B83-728A8AD32E06}"/>
              </a:ext>
            </a:extLst>
          </p:cNvPr>
          <p:cNvCxnSpPr>
            <a:cxnSpLocks/>
          </p:cNvCxnSpPr>
          <p:nvPr/>
        </p:nvCxnSpPr>
        <p:spPr>
          <a:xfrm>
            <a:off x="5683624" y="0"/>
            <a:ext cx="0" cy="68580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CE9D3CB2-1D3B-42F9-87A3-52B37405D106}"/>
              </a:ext>
            </a:extLst>
          </p:cNvPr>
          <p:cNvCxnSpPr/>
          <p:nvPr/>
        </p:nvCxnSpPr>
        <p:spPr>
          <a:xfrm>
            <a:off x="0" y="708212"/>
            <a:ext cx="5683624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6146" name="Picture 2" descr="Дети">
            <a:extLst>
              <a:ext uri="{FF2B5EF4-FFF2-40B4-BE49-F238E27FC236}">
                <a16:creationId xmlns:a16="http://schemas.microsoft.com/office/drawing/2014/main" id="{DFE63A66-AFC3-444A-B82B-DEDFA45E4A9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1" y="4526904"/>
            <a:ext cx="1165548" cy="2331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Мальчик">
            <a:extLst>
              <a:ext uri="{FF2B5EF4-FFF2-40B4-BE49-F238E27FC236}">
                <a16:creationId xmlns:a16="http://schemas.microsoft.com/office/drawing/2014/main" id="{BA31F281-0612-4079-B389-C98176D423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8613" y="4975972"/>
            <a:ext cx="1882028" cy="188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Учитель">
            <a:extLst>
              <a:ext uri="{FF2B5EF4-FFF2-40B4-BE49-F238E27FC236}">
                <a16:creationId xmlns:a16="http://schemas.microsoft.com/office/drawing/2014/main" id="{F24A2C1E-7236-4565-9B16-613CE2AC76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2348" y="4920439"/>
            <a:ext cx="1882028" cy="1882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Прямая соединительная линия 5">
            <a:extLst>
              <a:ext uri="{FF2B5EF4-FFF2-40B4-BE49-F238E27FC236}">
                <a16:creationId xmlns:a16="http://schemas.microsoft.com/office/drawing/2014/main" id="{BE56E483-8C5E-4429-BD07-622A524E6FB7}"/>
              </a:ext>
            </a:extLst>
          </p:cNvPr>
          <p:cNvCxnSpPr/>
          <p:nvPr/>
        </p:nvCxnSpPr>
        <p:spPr>
          <a:xfrm>
            <a:off x="5683624" y="4222376"/>
            <a:ext cx="666077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B538C49-694D-42D9-8DCF-F4C124C8CA9F}"/>
              </a:ext>
            </a:extLst>
          </p:cNvPr>
          <p:cNvSpPr txBox="1"/>
          <p:nvPr/>
        </p:nvSpPr>
        <p:spPr>
          <a:xfrm>
            <a:off x="5871882" y="4423023"/>
            <a:ext cx="5934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Больше половины из опрошенных людей слышали такое слово</a:t>
            </a:r>
            <a:r>
              <a:rPr lang="en-US" dirty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9430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>
            <a:extLst>
              <a:ext uri="{FF2B5EF4-FFF2-40B4-BE49-F238E27FC236}">
                <a16:creationId xmlns:a16="http://schemas.microsoft.com/office/drawing/2014/main" id="{70801CE0-2EC9-4B0E-A70E-4E1EB053ECE2}"/>
              </a:ext>
            </a:extLst>
          </p:cNvPr>
          <p:cNvSpPr/>
          <p:nvPr/>
        </p:nvSpPr>
        <p:spPr>
          <a:xfrm>
            <a:off x="-1815353" y="1129518"/>
            <a:ext cx="15679272" cy="7261430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6944E4F-BDDD-4F06-83C1-1185CF624094}"/>
              </a:ext>
            </a:extLst>
          </p:cNvPr>
          <p:cNvSpPr/>
          <p:nvPr/>
        </p:nvSpPr>
        <p:spPr>
          <a:xfrm>
            <a:off x="0" y="0"/>
            <a:ext cx="6293224" cy="5074024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6262456-3B93-405F-B6BD-A2A0036211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295" r="8644"/>
          <a:stretch/>
        </p:blipFill>
        <p:spPr>
          <a:xfrm>
            <a:off x="53788" y="1024904"/>
            <a:ext cx="4804815" cy="259469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5449CB9-A0EC-41EF-8B3C-DAC34E2B9F8B}"/>
              </a:ext>
            </a:extLst>
          </p:cNvPr>
          <p:cNvSpPr txBox="1"/>
          <p:nvPr/>
        </p:nvSpPr>
        <p:spPr>
          <a:xfrm>
            <a:off x="53788" y="98612"/>
            <a:ext cx="61139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0" i="0" dirty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Имеете ли вы какое-либо представление о наномедицине?</a:t>
            </a:r>
            <a:endParaRPr lang="ru-RU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AEB139C-2389-423D-BA5F-26931253FE11}"/>
              </a:ext>
            </a:extLst>
          </p:cNvPr>
          <p:cNvSpPr/>
          <p:nvPr/>
        </p:nvSpPr>
        <p:spPr>
          <a:xfrm>
            <a:off x="8283388" y="6096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EB59984E-B3E3-4F43-9CBC-1CEAEB92FCEF}"/>
              </a:ext>
            </a:extLst>
          </p:cNvPr>
          <p:cNvSpPr/>
          <p:nvPr/>
        </p:nvSpPr>
        <p:spPr>
          <a:xfrm>
            <a:off x="6293224" y="0"/>
            <a:ext cx="5988424" cy="166743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50B4C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0033457-A157-4AE3-B1A2-2535079199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036" r="3946" b="1207"/>
          <a:stretch/>
        </p:blipFill>
        <p:spPr>
          <a:xfrm>
            <a:off x="6293224" y="1665925"/>
            <a:ext cx="5988424" cy="2205317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2B9EF8A-4A5B-47AA-AEB1-2AFEDDE84793}"/>
              </a:ext>
            </a:extLst>
          </p:cNvPr>
          <p:cNvSpPr/>
          <p:nvPr/>
        </p:nvSpPr>
        <p:spPr>
          <a:xfrm>
            <a:off x="9713259" y="2377983"/>
            <a:ext cx="2568389" cy="1354744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CC071E5-FA87-41AF-96DF-74492584536C}"/>
              </a:ext>
            </a:extLst>
          </p:cNvPr>
          <p:cNvSpPr txBox="1"/>
          <p:nvPr/>
        </p:nvSpPr>
        <p:spPr>
          <a:xfrm>
            <a:off x="6606988" y="206188"/>
            <a:ext cx="54236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0" i="0">
                <a:solidFill>
                  <a:srgbClr val="202124"/>
                </a:solidFill>
                <a:effectLst/>
                <a:latin typeface="Roboto" panose="02000000000000000000" pitchFamily="2" charset="0"/>
              </a:rPr>
              <a:t>Можно ли считать наномедицину настоящим прорывом в развитии фундаментальной медицине?</a:t>
            </a:r>
            <a:endParaRPr lang="ru-RU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6344BA4-4E62-45B3-8051-0CD41E1BAC65}"/>
              </a:ext>
            </a:extLst>
          </p:cNvPr>
          <p:cNvSpPr txBox="1"/>
          <p:nvPr/>
        </p:nvSpPr>
        <p:spPr>
          <a:xfrm>
            <a:off x="0" y="3732726"/>
            <a:ext cx="52174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показали результаты опроса многие из участников не знают что такое наномедицина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46EB81E-52FC-4F46-BCEA-B02126298025}"/>
              </a:ext>
            </a:extLst>
          </p:cNvPr>
          <p:cNvSpPr txBox="1"/>
          <p:nvPr/>
        </p:nvSpPr>
        <p:spPr>
          <a:xfrm>
            <a:off x="6293224" y="3871242"/>
            <a:ext cx="5988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7" name="Блок-схема: узел 16">
            <a:extLst>
              <a:ext uri="{FF2B5EF4-FFF2-40B4-BE49-F238E27FC236}">
                <a16:creationId xmlns:a16="http://schemas.microsoft.com/office/drawing/2014/main" id="{771B1144-AA4A-429F-94E7-62253B784629}"/>
              </a:ext>
            </a:extLst>
          </p:cNvPr>
          <p:cNvSpPr/>
          <p:nvPr/>
        </p:nvSpPr>
        <p:spPr>
          <a:xfrm>
            <a:off x="9433249" y="4870580"/>
            <a:ext cx="2286000" cy="2136710"/>
          </a:xfrm>
          <a:prstGeom prst="flowChartConnector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 descr="Tick">
            <a:extLst>
              <a:ext uri="{FF2B5EF4-FFF2-40B4-BE49-F238E27FC236}">
                <a16:creationId xmlns:a16="http://schemas.microsoft.com/office/drawing/2014/main" id="{70FE1FFB-BD7E-41B8-9D15-F789F9F5E2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4683" y="4581790"/>
            <a:ext cx="2629678" cy="2629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55050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79560CE2-F930-401E-85CD-44771C5971EF}"/>
              </a:ext>
            </a:extLst>
          </p:cNvPr>
          <p:cNvSpPr/>
          <p:nvPr/>
        </p:nvSpPr>
        <p:spPr>
          <a:xfrm>
            <a:off x="-213360" y="-72361"/>
            <a:ext cx="3180080" cy="1574800"/>
          </a:xfrm>
          <a:prstGeom prst="rect">
            <a:avLst/>
          </a:prstGeom>
          <a:solidFill>
            <a:srgbClr val="C8E3E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51D71F10-EBC8-4474-980C-457EB8A88B01}"/>
              </a:ext>
            </a:extLst>
          </p:cNvPr>
          <p:cNvSpPr/>
          <p:nvPr/>
        </p:nvSpPr>
        <p:spPr>
          <a:xfrm>
            <a:off x="-147322" y="-66199"/>
            <a:ext cx="5130800" cy="69241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>
            <a:extLst>
              <a:ext uri="{FF2B5EF4-FFF2-40B4-BE49-F238E27FC236}">
                <a16:creationId xmlns:a16="http://schemas.microsoft.com/office/drawing/2014/main" id="{4BF13017-69E1-4C8A-A5F1-FA177C6C13F5}"/>
              </a:ext>
            </a:extLst>
          </p:cNvPr>
          <p:cNvSpPr/>
          <p:nvPr/>
        </p:nvSpPr>
        <p:spPr>
          <a:xfrm>
            <a:off x="-489904" y="545238"/>
            <a:ext cx="4807903" cy="4831980"/>
          </a:xfrm>
          <a:prstGeom prst="flowChartConnector">
            <a:avLst/>
          </a:prstGeom>
          <a:solidFill>
            <a:srgbClr val="C8E3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1B81003-A6A4-401B-8E04-C7101A4207C6}"/>
              </a:ext>
            </a:extLst>
          </p:cNvPr>
          <p:cNvSpPr txBox="1"/>
          <p:nvPr/>
        </p:nvSpPr>
        <p:spPr>
          <a:xfrm>
            <a:off x="444183" y="1778035"/>
            <a:ext cx="3368674" cy="3477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Да</a:t>
            </a:r>
            <a:r>
              <a:rPr lang="en-US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п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режде всего потому, что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благодаря ей есть возможность </a:t>
            </a:r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осуществлять диагностические и лечебные мероприятия на клеточном и макромолекулярном уровне, а не путем «неприцельного» воздействия на весь организм, как это происходит сейчас. </a:t>
            </a:r>
            <a:b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BCF1BC-55EA-4B6B-A0D6-AAC80E63F6D3}"/>
              </a:ext>
            </a:extLst>
          </p:cNvPr>
          <p:cNvSpPr txBox="1"/>
          <p:nvPr/>
        </p:nvSpPr>
        <p:spPr>
          <a:xfrm>
            <a:off x="949326" y="5937974"/>
            <a:ext cx="3368674" cy="646331"/>
          </a:xfrm>
          <a:prstGeom prst="rect">
            <a:avLst/>
          </a:prstGeom>
          <a:solidFill>
            <a:srgbClr val="50B4C8"/>
          </a:solidFill>
          <a:ln>
            <a:noFill/>
          </a:ln>
        </p:spPr>
        <p:txBody>
          <a:bodyPr wrap="square">
            <a:spAutoFit/>
          </a:bodyPr>
          <a:lstStyle/>
          <a:p>
            <a:endParaRPr lang="ru-RU" sz="3600" dirty="0">
              <a:solidFill>
                <a:srgbClr val="FFFFFF"/>
              </a:solidFill>
            </a:endParaRPr>
          </a:p>
        </p:txBody>
      </p:sp>
      <p:pic>
        <p:nvPicPr>
          <p:cNvPr id="13" name="Picture 4" descr="Free vector nanotechnology decorative flat icons set">
            <a:extLst>
              <a:ext uri="{FF2B5EF4-FFF2-40B4-BE49-F238E27FC236}">
                <a16:creationId xmlns:a16="http://schemas.microsoft.com/office/drawing/2014/main" id="{D2270FAC-D366-468C-8B08-92B03215E7E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4" t="15084" r="7170" b="9142"/>
          <a:stretch/>
        </p:blipFill>
        <p:spPr bwMode="auto">
          <a:xfrm>
            <a:off x="4318000" y="2053"/>
            <a:ext cx="7874000" cy="6855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FBFDC31B-2624-4302-B38E-03928E56035A}"/>
              </a:ext>
            </a:extLst>
          </p:cNvPr>
          <p:cNvSpPr/>
          <p:nvPr/>
        </p:nvSpPr>
        <p:spPr>
          <a:xfrm>
            <a:off x="-213360" y="-72361"/>
            <a:ext cx="4026217" cy="1782189"/>
          </a:xfrm>
          <a:prstGeom prst="rect">
            <a:avLst/>
          </a:prstGeom>
          <a:solidFill>
            <a:srgbClr val="C8E3E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4FBC855-9719-413D-B0EA-8B9D9CB1C853}"/>
              </a:ext>
            </a:extLst>
          </p:cNvPr>
          <p:cNvSpPr txBox="1"/>
          <p:nvPr/>
        </p:nvSpPr>
        <p:spPr>
          <a:xfrm>
            <a:off x="-167640" y="0"/>
            <a:ext cx="4026217" cy="1754326"/>
          </a:xfrm>
          <a:prstGeom prst="rect">
            <a:avLst/>
          </a:prstGeom>
          <a:solidFill>
            <a:srgbClr val="50B4C8"/>
          </a:solidFill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Нужна ли наномедицина в будущем?</a:t>
            </a:r>
            <a:endParaRPr lang="ru-RU" sz="36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010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сохраненные данные 1">
            <a:extLst>
              <a:ext uri="{FF2B5EF4-FFF2-40B4-BE49-F238E27FC236}">
                <a16:creationId xmlns:a16="http://schemas.microsoft.com/office/drawing/2014/main" id="{09B24741-9A0F-4414-B288-A1C7E33AE5A6}"/>
              </a:ext>
            </a:extLst>
          </p:cNvPr>
          <p:cNvSpPr/>
          <p:nvPr/>
        </p:nvSpPr>
        <p:spPr>
          <a:xfrm>
            <a:off x="-4745696" y="-116871"/>
            <a:ext cx="19611996" cy="8101059"/>
          </a:xfrm>
          <a:prstGeom prst="flowChartOnlineStorag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600" dirty="0"/>
          </a:p>
        </p:txBody>
      </p:sp>
      <p:sp>
        <p:nvSpPr>
          <p:cNvPr id="3" name="Ромб 2">
            <a:extLst>
              <a:ext uri="{FF2B5EF4-FFF2-40B4-BE49-F238E27FC236}">
                <a16:creationId xmlns:a16="http://schemas.microsoft.com/office/drawing/2014/main" id="{8F69CEEE-B0B9-4A7C-BE0A-3C71E64F9F5D}"/>
              </a:ext>
            </a:extLst>
          </p:cNvPr>
          <p:cNvSpPr/>
          <p:nvPr/>
        </p:nvSpPr>
        <p:spPr>
          <a:xfrm>
            <a:off x="10632141" y="0"/>
            <a:ext cx="3119718" cy="6858000"/>
          </a:xfrm>
          <a:prstGeom prst="diamond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DCE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989789-0D14-4324-8C8C-D44C33FD0B3F}"/>
              </a:ext>
            </a:extLst>
          </p:cNvPr>
          <p:cNvSpPr txBox="1"/>
          <p:nvPr/>
        </p:nvSpPr>
        <p:spPr>
          <a:xfrm>
            <a:off x="186612" y="131555"/>
            <a:ext cx="4030825" cy="646331"/>
          </a:xfrm>
          <a:prstGeom prst="rect">
            <a:avLst/>
          </a:prstGeom>
          <a:solidFill>
            <a:srgbClr val="BCD7EB"/>
          </a:solidFill>
        </p:spPr>
        <p:txBody>
          <a:bodyPr wrap="square" rtlCol="0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205852-F8DB-43C5-AC63-F74B67EA4DAE}"/>
              </a:ext>
            </a:extLst>
          </p:cNvPr>
          <p:cNvSpPr txBox="1"/>
          <p:nvPr/>
        </p:nvSpPr>
        <p:spPr>
          <a:xfrm>
            <a:off x="3110" y="1930526"/>
            <a:ext cx="505719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tx1"/>
              </a:buClr>
              <a:buSzPct val="120000"/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Создает высокоэффективные формы и способы доставки лекарственных средств к очагу заболевания </a:t>
            </a:r>
          </a:p>
          <a:p>
            <a:pPr marL="342900" indent="-342900">
              <a:buClr>
                <a:schemeClr val="tx1"/>
              </a:buClr>
              <a:buSzPct val="120000"/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Предлагает новые методы диагностики </a:t>
            </a:r>
          </a:p>
          <a:p>
            <a:pPr marL="342900" indent="-342900">
              <a:buClr>
                <a:schemeClr val="tx1"/>
              </a:buClr>
              <a:buSzPct val="120000"/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провести нетравматические операции </a:t>
            </a:r>
          </a:p>
          <a:p>
            <a:pPr marL="342900" indent="-342900">
              <a:buClr>
                <a:schemeClr val="tx1"/>
              </a:buClr>
              <a:buSzPct val="120000"/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Диагностирует заболевания на ранних стадиях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BF9666-4AED-4C9A-BA2B-491D3CF601AC}"/>
              </a:ext>
            </a:extLst>
          </p:cNvPr>
          <p:cNvSpPr txBox="1"/>
          <p:nvPr/>
        </p:nvSpPr>
        <p:spPr>
          <a:xfrm>
            <a:off x="186612" y="900236"/>
            <a:ext cx="34872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Наномедицина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38C054-CBCF-4485-A36C-7B9394936152}"/>
              </a:ext>
            </a:extLst>
          </p:cNvPr>
          <p:cNvSpPr txBox="1"/>
          <p:nvPr/>
        </p:nvSpPr>
        <p:spPr>
          <a:xfrm>
            <a:off x="7915835" y="510988"/>
            <a:ext cx="42730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/>
            </a:r>
            <a:b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endParaRPr lang="ru-RU" sz="2000" dirty="0"/>
          </a:p>
        </p:txBody>
      </p:sp>
      <p:pic>
        <p:nvPicPr>
          <p:cNvPr id="2050" name="Picture 2" descr="Free vector isometric nanotechnology nanomedicine set with nanorobots being used for diseases treatment characters of scientists microscope isolated on blue background vector illustration">
            <a:extLst>
              <a:ext uri="{FF2B5EF4-FFF2-40B4-BE49-F238E27FC236}">
                <a16:creationId xmlns:a16="http://schemas.microsoft.com/office/drawing/2014/main" id="{BC6E5398-5F81-46E2-BE80-E4A8D18433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058"/>
                    </a14:imgEffect>
                    <a14:imgEffect>
                      <a14:saturation sat="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1994" y="0"/>
            <a:ext cx="6550006" cy="6079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3508982"/>
      </p:ext>
    </p:extLst>
  </p:cSld>
  <p:clrMapOvr>
    <a:masterClrMapping/>
  </p:clrMapOvr>
</p:sld>
</file>

<file path=ppt/theme/theme1.xml><?xml version="1.0" encoding="utf-8"?>
<a:theme xmlns:a="http://schemas.openxmlformats.org/drawingml/2006/main" name="Метрополия">
  <a:themeElements>
    <a:clrScheme name="Метрополия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Метрополи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Метрополи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TM03457475[[fn=Рамка]]</Template>
  <TotalTime>520</TotalTime>
  <Words>295</Words>
  <Application>Microsoft Office PowerPoint</Application>
  <PresentationFormat>Широкоэкранный</PresentationFormat>
  <Paragraphs>50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Roboto</vt:lpstr>
      <vt:lpstr>Times New Roman</vt:lpstr>
      <vt:lpstr>Метрополия</vt:lpstr>
      <vt:lpstr>Наномедицина Новый способ лечения</vt:lpstr>
      <vt:lpstr>Что такое наномедицина?</vt:lpstr>
      <vt:lpstr>Задачи проекта </vt:lpstr>
      <vt:lpstr>Презентация PowerPoint</vt:lpstr>
      <vt:lpstr>     Нанороботы  - роботы, размером сопоставимые с молекулой (менее 10 нм), обладающие функциями движения, обработки и передачи информации, исполнения программ.</vt:lpstr>
      <vt:lpstr>Опрос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Наномедицина Новый способ лечения</dc:title>
  <dc:creator>Yurii Avdonin</dc:creator>
  <cp:lastModifiedBy>elena.alekseevna2</cp:lastModifiedBy>
  <cp:revision>23</cp:revision>
  <dcterms:created xsi:type="dcterms:W3CDTF">2023-02-12T20:05:28Z</dcterms:created>
  <dcterms:modified xsi:type="dcterms:W3CDTF">2023-06-07T10:21:16Z</dcterms:modified>
</cp:coreProperties>
</file>